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5"/>
  </p:notesMasterIdLst>
  <p:sldIdLst>
    <p:sldId id="256" r:id="rId2"/>
    <p:sldId id="298" r:id="rId3"/>
    <p:sldId id="29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6"/>
    </p:embeddedFont>
    <p:embeddedFont>
      <p:font typeface="Cambria Math" panose="02040503050406030204" pitchFamily="18" charset="0"/>
      <p:regular r:id="rId47"/>
    </p:embeddedFont>
    <p:embeddedFont>
      <p:font typeface="Della Respira" panose="020B0604020202020204" charset="0"/>
      <p:regular r:id="rId48"/>
    </p:embeddedFont>
    <p:embeddedFont>
      <p:font typeface="Montserrat" panose="000005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105" d="100"/>
          <a:sy n="105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834a636a1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834a636a1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834a636a1_1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834a636a1_1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834a636a1_1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834a636a1_1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834a636a1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834a636a1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834a636a1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834a636a1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834a636a1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834a636a1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834a636a1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834a636a1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834a636a1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834a636a1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834a636a1_1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834a636a1_1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834a636a1_1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834a636a1_1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834a636a1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834a636a1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834a636a1_1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834a636a1_1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834a636a1_1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834a636a1_1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834a636a1_1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7834a636a1_1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7834a636a1_1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7834a636a1_1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834a636a1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834a636a1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834a636a1_1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834a636a1_1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13" name="Google Shape;113;p5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➢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bebas-neu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1001fonts.com/della-respira-font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28.xml"/><Relationship Id="rId3" Type="http://schemas.openxmlformats.org/officeDocument/2006/relationships/slide" Target="slide5.xml"/><Relationship Id="rId21" Type="http://schemas.openxmlformats.org/officeDocument/2006/relationships/slide" Target="slide23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27.xml"/><Relationship Id="rId2" Type="http://schemas.openxmlformats.org/officeDocument/2006/relationships/notesSlide" Target="../notesSlides/notesSlide2.xml"/><Relationship Id="rId16" Type="http://schemas.openxmlformats.org/officeDocument/2006/relationships/slide" Target="slide18.xml"/><Relationship Id="rId20" Type="http://schemas.openxmlformats.org/officeDocument/2006/relationships/slide" Target="slide22.xml"/><Relationship Id="rId29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24" Type="http://schemas.openxmlformats.org/officeDocument/2006/relationships/slide" Target="slide26.xml"/><Relationship Id="rId32" Type="http://schemas.openxmlformats.org/officeDocument/2006/relationships/slide" Target="slide34.xml"/><Relationship Id="rId5" Type="http://schemas.openxmlformats.org/officeDocument/2006/relationships/slide" Target="slide7.xml"/><Relationship Id="rId15" Type="http://schemas.openxmlformats.org/officeDocument/2006/relationships/slide" Target="slide17.xml"/><Relationship Id="rId23" Type="http://schemas.openxmlformats.org/officeDocument/2006/relationships/slide" Target="slide25.xml"/><Relationship Id="rId28" Type="http://schemas.openxmlformats.org/officeDocument/2006/relationships/slide" Target="slide30.xml"/><Relationship Id="rId10" Type="http://schemas.openxmlformats.org/officeDocument/2006/relationships/slide" Target="slide12.xml"/><Relationship Id="rId19" Type="http://schemas.openxmlformats.org/officeDocument/2006/relationships/slide" Target="slide21.xml"/><Relationship Id="rId31" Type="http://schemas.openxmlformats.org/officeDocument/2006/relationships/slide" Target="slide33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Relationship Id="rId22" Type="http://schemas.openxmlformats.org/officeDocument/2006/relationships/slide" Target="slide24.xml"/><Relationship Id="rId27" Type="http://schemas.openxmlformats.org/officeDocument/2006/relationships/slide" Target="slide29.xml"/><Relationship Id="rId30" Type="http://schemas.openxmlformats.org/officeDocument/2006/relationships/slide" Target="slide3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5"/>
          <p:cNvGrpSpPr/>
          <p:nvPr/>
        </p:nvGrpSpPr>
        <p:grpSpPr>
          <a:xfrm>
            <a:off x="1685054" y="1701955"/>
            <a:ext cx="5633635" cy="1588540"/>
            <a:chOff x="1685054" y="1701955"/>
            <a:chExt cx="5633635" cy="1588540"/>
          </a:xfrm>
        </p:grpSpPr>
        <p:sp>
          <p:nvSpPr>
            <p:cNvPr id="220" name="Google Shape;220;p15"/>
            <p:cNvSpPr/>
            <p:nvPr/>
          </p:nvSpPr>
          <p:spPr>
            <a:xfrm>
              <a:off x="1685054" y="1701955"/>
              <a:ext cx="5633635" cy="1588540"/>
            </a:xfrm>
            <a:custGeom>
              <a:avLst/>
              <a:gdLst/>
              <a:ahLst/>
              <a:cxnLst/>
              <a:rect l="l" t="t" r="r" b="b"/>
              <a:pathLst>
                <a:path w="11497214" h="3241918" extrusionOk="0">
                  <a:moveTo>
                    <a:pt x="787024" y="2781311"/>
                  </a:moveTo>
                  <a:cubicBezTo>
                    <a:pt x="786661" y="2828882"/>
                    <a:pt x="747700" y="2867155"/>
                    <a:pt x="700002" y="2866794"/>
                  </a:cubicBezTo>
                  <a:cubicBezTo>
                    <a:pt x="699776" y="2866794"/>
                    <a:pt x="699550" y="2866785"/>
                    <a:pt x="699323" y="2866785"/>
                  </a:cubicBezTo>
                  <a:lnTo>
                    <a:pt x="503353" y="2866785"/>
                  </a:lnTo>
                  <a:cubicBezTo>
                    <a:pt x="455659" y="2867516"/>
                    <a:pt x="416397" y="2829556"/>
                    <a:pt x="415659" y="2781986"/>
                  </a:cubicBezTo>
                  <a:cubicBezTo>
                    <a:pt x="415656" y="2781767"/>
                    <a:pt x="415654" y="2781539"/>
                    <a:pt x="415652" y="2781311"/>
                  </a:cubicBezTo>
                  <a:lnTo>
                    <a:pt x="415652" y="1920782"/>
                  </a:lnTo>
                  <a:lnTo>
                    <a:pt x="0" y="1920782"/>
                  </a:lnTo>
                  <a:lnTo>
                    <a:pt x="0" y="3005822"/>
                  </a:lnTo>
                  <a:cubicBezTo>
                    <a:pt x="-158" y="3135115"/>
                    <a:pt x="104803" y="3240048"/>
                    <a:pt x="234440" y="3240210"/>
                  </a:cubicBezTo>
                  <a:cubicBezTo>
                    <a:pt x="234789" y="3240210"/>
                    <a:pt x="235139" y="3240210"/>
                    <a:pt x="235488" y="3240210"/>
                  </a:cubicBezTo>
                  <a:lnTo>
                    <a:pt x="983090" y="3240210"/>
                  </a:lnTo>
                  <a:cubicBezTo>
                    <a:pt x="1112727" y="3240789"/>
                    <a:pt x="1218283" y="3136445"/>
                    <a:pt x="1218864" y="3007152"/>
                  </a:cubicBezTo>
                  <a:cubicBezTo>
                    <a:pt x="1218864" y="3006715"/>
                    <a:pt x="1218864" y="3006268"/>
                    <a:pt x="1218864" y="3005822"/>
                  </a:cubicBezTo>
                  <a:lnTo>
                    <a:pt x="1218864" y="0"/>
                  </a:lnTo>
                  <a:lnTo>
                    <a:pt x="787024" y="0"/>
                  </a:lnTo>
                  <a:close/>
                  <a:moveTo>
                    <a:pt x="1842198" y="0"/>
                  </a:moveTo>
                  <a:cubicBezTo>
                    <a:pt x="1604139" y="0"/>
                    <a:pt x="1413120" y="110926"/>
                    <a:pt x="1413120" y="248728"/>
                  </a:cubicBezTo>
                  <a:lnTo>
                    <a:pt x="1413120" y="2969733"/>
                  </a:lnTo>
                  <a:cubicBezTo>
                    <a:pt x="1413120" y="3107535"/>
                    <a:pt x="1521199" y="3240210"/>
                    <a:pt x="1758972" y="3240210"/>
                  </a:cubicBezTo>
                  <a:lnTo>
                    <a:pt x="2567041" y="3240210"/>
                  </a:lnTo>
                  <a:lnTo>
                    <a:pt x="2567041" y="2866500"/>
                  </a:lnTo>
                  <a:lnTo>
                    <a:pt x="1954657" y="2866500"/>
                  </a:lnTo>
                  <a:cubicBezTo>
                    <a:pt x="1893285" y="2866500"/>
                    <a:pt x="1843531" y="2816878"/>
                    <a:pt x="1843531" y="2755669"/>
                  </a:cubicBezTo>
                  <a:cubicBezTo>
                    <a:pt x="1843531" y="2755546"/>
                    <a:pt x="1843531" y="2755413"/>
                    <a:pt x="1843531" y="2755289"/>
                  </a:cubicBezTo>
                  <a:lnTo>
                    <a:pt x="1843531" y="2409216"/>
                  </a:lnTo>
                  <a:cubicBezTo>
                    <a:pt x="1843474" y="2348008"/>
                    <a:pt x="1893190" y="2298347"/>
                    <a:pt x="1954562" y="2298290"/>
                  </a:cubicBezTo>
                  <a:cubicBezTo>
                    <a:pt x="1954590" y="2298290"/>
                    <a:pt x="1954628" y="2298290"/>
                    <a:pt x="1954657" y="2298290"/>
                  </a:cubicBezTo>
                  <a:lnTo>
                    <a:pt x="2567041" y="2298290"/>
                  </a:lnTo>
                  <a:lnTo>
                    <a:pt x="2567041" y="1928475"/>
                  </a:lnTo>
                  <a:lnTo>
                    <a:pt x="1961608" y="1928475"/>
                  </a:lnTo>
                  <a:cubicBezTo>
                    <a:pt x="1896294" y="1928370"/>
                    <a:pt x="1843426" y="1875471"/>
                    <a:pt x="1843531" y="1810331"/>
                  </a:cubicBezTo>
                  <a:cubicBezTo>
                    <a:pt x="1843531" y="1810265"/>
                    <a:pt x="1843531" y="1810208"/>
                    <a:pt x="1843531" y="1810141"/>
                  </a:cubicBezTo>
                  <a:lnTo>
                    <a:pt x="1843531" y="1441655"/>
                  </a:lnTo>
                  <a:cubicBezTo>
                    <a:pt x="1843322" y="1376514"/>
                    <a:pt x="1896104" y="1323530"/>
                    <a:pt x="1961418" y="1323321"/>
                  </a:cubicBezTo>
                  <a:cubicBezTo>
                    <a:pt x="1961485" y="1323321"/>
                    <a:pt x="1961542" y="1323321"/>
                    <a:pt x="1961608" y="1323321"/>
                  </a:cubicBezTo>
                  <a:lnTo>
                    <a:pt x="2566850" y="1323321"/>
                  </a:lnTo>
                  <a:lnTo>
                    <a:pt x="2566850" y="0"/>
                  </a:lnTo>
                  <a:close/>
                  <a:moveTo>
                    <a:pt x="10513457" y="1364824"/>
                  </a:moveTo>
                  <a:lnTo>
                    <a:pt x="10513457" y="1905397"/>
                  </a:lnTo>
                  <a:lnTo>
                    <a:pt x="10214836" y="1905397"/>
                  </a:lnTo>
                  <a:cubicBezTo>
                    <a:pt x="10172367" y="1905397"/>
                    <a:pt x="10138657" y="1865034"/>
                    <a:pt x="10138657" y="1814890"/>
                  </a:cubicBezTo>
                  <a:lnTo>
                    <a:pt x="10138657" y="0"/>
                  </a:lnTo>
                  <a:lnTo>
                    <a:pt x="9727005" y="0"/>
                  </a:lnTo>
                  <a:lnTo>
                    <a:pt x="9727005" y="1923821"/>
                  </a:lnTo>
                  <a:cubicBezTo>
                    <a:pt x="9727005" y="2115377"/>
                    <a:pt x="9878411" y="2269704"/>
                    <a:pt x="10066478" y="2269704"/>
                  </a:cubicBezTo>
                  <a:lnTo>
                    <a:pt x="10514029" y="2269704"/>
                  </a:lnTo>
                  <a:lnTo>
                    <a:pt x="10514029" y="2793658"/>
                  </a:lnTo>
                  <a:cubicBezTo>
                    <a:pt x="10514029" y="2825568"/>
                    <a:pt x="10480701" y="2850640"/>
                    <a:pt x="10439184" y="2850640"/>
                  </a:cubicBezTo>
                  <a:lnTo>
                    <a:pt x="10081523" y="2850640"/>
                  </a:lnTo>
                  <a:lnTo>
                    <a:pt x="10081523" y="3240020"/>
                  </a:lnTo>
                  <a:lnTo>
                    <a:pt x="10572877" y="3240020"/>
                  </a:lnTo>
                  <a:cubicBezTo>
                    <a:pt x="10758469" y="3240020"/>
                    <a:pt x="10907874" y="3132323"/>
                    <a:pt x="10907874" y="2998509"/>
                  </a:cubicBezTo>
                  <a:lnTo>
                    <a:pt x="10907874" y="0"/>
                  </a:lnTo>
                  <a:lnTo>
                    <a:pt x="10514029" y="0"/>
                  </a:lnTo>
                  <a:close/>
                  <a:moveTo>
                    <a:pt x="11112605" y="0"/>
                  </a:moveTo>
                  <a:lnTo>
                    <a:pt x="11112605" y="2269799"/>
                  </a:lnTo>
                  <a:lnTo>
                    <a:pt x="11497214" y="2269799"/>
                  </a:lnTo>
                  <a:lnTo>
                    <a:pt x="11497214" y="0"/>
                  </a:lnTo>
                  <a:close/>
                  <a:moveTo>
                    <a:pt x="8024406" y="2116801"/>
                  </a:moveTo>
                  <a:cubicBezTo>
                    <a:pt x="8100585" y="2040825"/>
                    <a:pt x="8146768" y="2012999"/>
                    <a:pt x="8146768" y="1924106"/>
                  </a:cubicBezTo>
                  <a:lnTo>
                    <a:pt x="8146768" y="292035"/>
                  </a:lnTo>
                  <a:cubicBezTo>
                    <a:pt x="8146768" y="130205"/>
                    <a:pt x="7989268" y="0"/>
                    <a:pt x="7793584" y="0"/>
                  </a:cubicBezTo>
                  <a:lnTo>
                    <a:pt x="6958281" y="0"/>
                  </a:lnTo>
                  <a:lnTo>
                    <a:pt x="6958281" y="3240210"/>
                  </a:lnTo>
                  <a:lnTo>
                    <a:pt x="7355079" y="3240210"/>
                  </a:lnTo>
                  <a:lnTo>
                    <a:pt x="7355079" y="2291168"/>
                  </a:lnTo>
                  <a:lnTo>
                    <a:pt x="7583044" y="2291168"/>
                  </a:lnTo>
                  <a:cubicBezTo>
                    <a:pt x="7682553" y="2298765"/>
                    <a:pt x="7766540" y="2376641"/>
                    <a:pt x="7773492" y="2472182"/>
                  </a:cubicBezTo>
                  <a:lnTo>
                    <a:pt x="7831959" y="3240115"/>
                  </a:lnTo>
                  <a:lnTo>
                    <a:pt x="8271512" y="3240115"/>
                  </a:lnTo>
                  <a:lnTo>
                    <a:pt x="8179811" y="2438372"/>
                  </a:lnTo>
                  <a:cubicBezTo>
                    <a:pt x="8160671" y="2269799"/>
                    <a:pt x="8105251" y="2197432"/>
                    <a:pt x="8024406" y="2116801"/>
                  </a:cubicBezTo>
                  <a:close/>
                  <a:moveTo>
                    <a:pt x="7724547" y="1782220"/>
                  </a:moveTo>
                  <a:cubicBezTo>
                    <a:pt x="7724547" y="1854777"/>
                    <a:pt x="7675602" y="1913184"/>
                    <a:pt x="7614753" y="1913184"/>
                  </a:cubicBezTo>
                  <a:lnTo>
                    <a:pt x="7355079" y="1913184"/>
                  </a:lnTo>
                  <a:lnTo>
                    <a:pt x="7355079" y="1308031"/>
                  </a:lnTo>
                  <a:lnTo>
                    <a:pt x="7614753" y="1308031"/>
                  </a:lnTo>
                  <a:cubicBezTo>
                    <a:pt x="7675602" y="1308031"/>
                    <a:pt x="7724547" y="1366438"/>
                    <a:pt x="7724547" y="1438996"/>
                  </a:cubicBezTo>
                  <a:close/>
                  <a:moveTo>
                    <a:pt x="6238486" y="0"/>
                  </a:moveTo>
                  <a:lnTo>
                    <a:pt x="5932437" y="0"/>
                  </a:lnTo>
                  <a:cubicBezTo>
                    <a:pt x="5794458" y="0"/>
                    <a:pt x="5675333" y="94306"/>
                    <a:pt x="5664477" y="211595"/>
                  </a:cubicBezTo>
                  <a:lnTo>
                    <a:pt x="5396327" y="3240210"/>
                  </a:lnTo>
                  <a:lnTo>
                    <a:pt x="5813883" y="3240210"/>
                  </a:lnTo>
                  <a:lnTo>
                    <a:pt x="5901394" y="2295631"/>
                  </a:lnTo>
                  <a:lnTo>
                    <a:pt x="6277051" y="2295631"/>
                  </a:lnTo>
                  <a:lnTo>
                    <a:pt x="6364562" y="3240210"/>
                  </a:lnTo>
                  <a:lnTo>
                    <a:pt x="6823826" y="3240210"/>
                  </a:lnTo>
                  <a:lnTo>
                    <a:pt x="6509587" y="211595"/>
                  </a:lnTo>
                  <a:cubicBezTo>
                    <a:pt x="6497684" y="94306"/>
                    <a:pt x="6376655" y="0"/>
                    <a:pt x="6238486" y="0"/>
                  </a:cubicBezTo>
                  <a:close/>
                  <a:moveTo>
                    <a:pt x="5936246" y="1919452"/>
                  </a:moveTo>
                  <a:lnTo>
                    <a:pt x="5986904" y="1372516"/>
                  </a:lnTo>
                  <a:cubicBezTo>
                    <a:pt x="5989666" y="1342411"/>
                    <a:pt x="6027660" y="1318193"/>
                    <a:pt x="6072034" y="1318193"/>
                  </a:cubicBezTo>
                  <a:lnTo>
                    <a:pt x="6106411" y="1318193"/>
                  </a:lnTo>
                  <a:cubicBezTo>
                    <a:pt x="6150784" y="1318193"/>
                    <a:pt x="6188779" y="1342411"/>
                    <a:pt x="6191541" y="1372516"/>
                  </a:cubicBezTo>
                  <a:lnTo>
                    <a:pt x="6242200" y="1919452"/>
                  </a:lnTo>
                  <a:close/>
                  <a:moveTo>
                    <a:pt x="3729913" y="0"/>
                  </a:moveTo>
                  <a:lnTo>
                    <a:pt x="3013545" y="0"/>
                  </a:lnTo>
                  <a:cubicBezTo>
                    <a:pt x="2888421" y="0"/>
                    <a:pt x="2787769" y="104468"/>
                    <a:pt x="2787769" y="234388"/>
                  </a:cubicBezTo>
                  <a:lnTo>
                    <a:pt x="2787769" y="3005822"/>
                  </a:lnTo>
                  <a:cubicBezTo>
                    <a:pt x="2787769" y="3135647"/>
                    <a:pt x="2888421" y="3240210"/>
                    <a:pt x="3013545" y="3240210"/>
                  </a:cubicBezTo>
                  <a:lnTo>
                    <a:pt x="3729913" y="3240210"/>
                  </a:lnTo>
                  <a:cubicBezTo>
                    <a:pt x="3855036" y="3240210"/>
                    <a:pt x="3955688" y="3135742"/>
                    <a:pt x="3955688" y="3005822"/>
                  </a:cubicBezTo>
                  <a:lnTo>
                    <a:pt x="3955688" y="234388"/>
                  </a:lnTo>
                  <a:cubicBezTo>
                    <a:pt x="3955688" y="104468"/>
                    <a:pt x="3855036" y="0"/>
                    <a:pt x="3729913" y="0"/>
                  </a:cubicBezTo>
                  <a:close/>
                  <a:moveTo>
                    <a:pt x="3524134" y="2754909"/>
                  </a:moveTo>
                  <a:cubicBezTo>
                    <a:pt x="3524134" y="2816735"/>
                    <a:pt x="3468142" y="2866500"/>
                    <a:pt x="3398629" y="2866500"/>
                  </a:cubicBezTo>
                  <a:lnTo>
                    <a:pt x="3344828" y="2866500"/>
                  </a:lnTo>
                  <a:cubicBezTo>
                    <a:pt x="3275314" y="2866500"/>
                    <a:pt x="3219323" y="2816735"/>
                    <a:pt x="3219323" y="2754909"/>
                  </a:cubicBezTo>
                  <a:lnTo>
                    <a:pt x="3219323" y="1434817"/>
                  </a:lnTo>
                  <a:cubicBezTo>
                    <a:pt x="3219323" y="1372896"/>
                    <a:pt x="3275314" y="1323132"/>
                    <a:pt x="3344828" y="1323132"/>
                  </a:cubicBezTo>
                  <a:lnTo>
                    <a:pt x="3398629" y="1323132"/>
                  </a:lnTo>
                  <a:cubicBezTo>
                    <a:pt x="3468142" y="1323132"/>
                    <a:pt x="3524134" y="1372896"/>
                    <a:pt x="3524134" y="1434817"/>
                  </a:cubicBezTo>
                  <a:close/>
                  <a:moveTo>
                    <a:pt x="4961155" y="0"/>
                  </a:moveTo>
                  <a:lnTo>
                    <a:pt x="4170798" y="0"/>
                  </a:lnTo>
                  <a:lnTo>
                    <a:pt x="4170798" y="3240210"/>
                  </a:lnTo>
                  <a:lnTo>
                    <a:pt x="4588545" y="3240210"/>
                  </a:lnTo>
                  <a:lnTo>
                    <a:pt x="4588545" y="2306458"/>
                  </a:lnTo>
                  <a:lnTo>
                    <a:pt x="5049237" y="2306458"/>
                  </a:lnTo>
                  <a:cubicBezTo>
                    <a:pt x="5209594" y="2306458"/>
                    <a:pt x="5338717" y="2206834"/>
                    <a:pt x="5338717" y="2082992"/>
                  </a:cubicBezTo>
                  <a:lnTo>
                    <a:pt x="5338717" y="292035"/>
                  </a:lnTo>
                  <a:cubicBezTo>
                    <a:pt x="5339288" y="130205"/>
                    <a:pt x="5170647" y="0"/>
                    <a:pt x="4961155" y="0"/>
                  </a:cubicBezTo>
                  <a:close/>
                  <a:moveTo>
                    <a:pt x="4923065" y="1816504"/>
                  </a:moveTo>
                  <a:cubicBezTo>
                    <a:pt x="4923065" y="1878520"/>
                    <a:pt x="4883833" y="1928475"/>
                    <a:pt x="4835174" y="1928475"/>
                  </a:cubicBezTo>
                  <a:lnTo>
                    <a:pt x="4589116" y="1928475"/>
                  </a:lnTo>
                  <a:lnTo>
                    <a:pt x="4589116" y="1329590"/>
                  </a:lnTo>
                  <a:lnTo>
                    <a:pt x="4835841" y="1329590"/>
                  </a:lnTo>
                  <a:cubicBezTo>
                    <a:pt x="4884500" y="1329590"/>
                    <a:pt x="4923732" y="1379544"/>
                    <a:pt x="4923732" y="1441560"/>
                  </a:cubicBezTo>
                  <a:close/>
                  <a:moveTo>
                    <a:pt x="8421107" y="1304517"/>
                  </a:moveTo>
                  <a:lnTo>
                    <a:pt x="8619554" y="1304517"/>
                  </a:lnTo>
                  <a:cubicBezTo>
                    <a:pt x="8720319" y="1304517"/>
                    <a:pt x="8802002" y="1385983"/>
                    <a:pt x="8802002" y="1486481"/>
                  </a:cubicBezTo>
                  <a:lnTo>
                    <a:pt x="8802002" y="3241919"/>
                  </a:lnTo>
                  <a:lnTo>
                    <a:pt x="9201942" y="3241919"/>
                  </a:lnTo>
                  <a:lnTo>
                    <a:pt x="9201942" y="1486481"/>
                  </a:lnTo>
                  <a:cubicBezTo>
                    <a:pt x="9201942" y="1385983"/>
                    <a:pt x="9283625" y="1304517"/>
                    <a:pt x="9384391" y="1304517"/>
                  </a:cubicBezTo>
                  <a:lnTo>
                    <a:pt x="9573314" y="1304517"/>
                  </a:lnTo>
                  <a:lnTo>
                    <a:pt x="9573314" y="3419"/>
                  </a:lnTo>
                  <a:lnTo>
                    <a:pt x="8421107" y="341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000">
                  <a:schemeClr val="dk2"/>
                </a:gs>
                <a:gs pos="6800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4288" dist="19050" dir="5400000" algn="bl" rotWithShape="0">
                <a:schemeClr val="accent1">
                  <a:alpha val="78000"/>
                </a:schemeClr>
              </a:outerShdw>
              <a:reflection stA="25000" endPos="60000" fadeDir="5400012" sy="-100000" algn="bl" rotWithShape="0"/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7125107" y="2898232"/>
              <a:ext cx="191700" cy="191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000">
                  <a:schemeClr val="dk2"/>
                </a:gs>
                <a:gs pos="6800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4288" dist="19050" dir="5400000" algn="bl" rotWithShape="0">
                <a:schemeClr val="accent1">
                  <a:alpha val="7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5"/>
          <p:cNvSpPr txBox="1">
            <a:spLocks noGrp="1"/>
          </p:cNvSpPr>
          <p:nvPr>
            <p:ph type="ctrTitle"/>
          </p:nvPr>
        </p:nvSpPr>
        <p:spPr>
          <a:xfrm>
            <a:off x="685800" y="3456400"/>
            <a:ext cx="7772400" cy="6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 251 Section 01 Final Exam Review!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u="sng" dirty="0"/>
              <a:t>modal category</a:t>
            </a:r>
            <a:r>
              <a:rPr lang="en-US" dirty="0"/>
              <a:t> is the most frequent category of a qualitative variable 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normally distributed variables, the empirical rule states that </a:t>
            </a:r>
            <a:r>
              <a:rPr lang="en-US" u="sng" dirty="0"/>
              <a:t>95%</a:t>
            </a:r>
            <a:r>
              <a:rPr lang="en-US" dirty="0"/>
              <a:t> of the data falls within 2 standard deviations of the mean 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u="sng" dirty="0"/>
              <a:t>frequency table</a:t>
            </a:r>
            <a:r>
              <a:rPr lang="en-US" dirty="0"/>
              <a:t>  is a tabular description of the distribution of a variable – it can be applied to either quantitative or qualitative variables</a:t>
            </a:r>
            <a:endParaRPr dirty="0"/>
          </a:p>
        </p:txBody>
      </p:sp>
      <p:sp>
        <p:nvSpPr>
          <p:cNvPr id="320" name="Google Shape;320;p2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mean is</a:t>
            </a:r>
            <a:br>
              <a:rPr lang="en-US" dirty="0"/>
            </a:br>
            <a:r>
              <a:rPr lang="en-US" dirty="0"/>
              <a:t>the </a:t>
            </a:r>
            <a:r>
              <a:rPr lang="en-US" u="sng" dirty="0"/>
              <a:t>average</a:t>
            </a:r>
            <a:r>
              <a:rPr lang="en-US" dirty="0"/>
              <a:t> of a distribution while the median is the </a:t>
            </a:r>
            <a:r>
              <a:rPr lang="en-US" u="sng" dirty="0"/>
              <a:t>middle value</a:t>
            </a:r>
            <a:r>
              <a:rPr lang="en-US" dirty="0"/>
              <a:t> of a distribution</a:t>
            </a:r>
            <a:endParaRPr dirty="0"/>
          </a:p>
        </p:txBody>
      </p:sp>
      <p:sp>
        <p:nvSpPr>
          <p:cNvPr id="326" name="Google Shape;326;p26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Z-score tells you the number of </a:t>
            </a:r>
            <a:r>
              <a:rPr lang="en-US" u="sng" dirty="0"/>
              <a:t>standard deviations</a:t>
            </a:r>
            <a:r>
              <a:rPr lang="en-US" dirty="0"/>
              <a:t> a value falls from the mean  </a:t>
            </a:r>
            <a:endParaRPr dirty="0"/>
          </a:p>
        </p:txBody>
      </p:sp>
      <p:sp>
        <p:nvSpPr>
          <p:cNvPr id="332" name="Google Shape;332;p27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Probability</a:t>
            </a:r>
            <a:r>
              <a:rPr lang="en-US" dirty="0"/>
              <a:t> is the measure of the likelihood of an event given as a number between 0 and 1</a:t>
            </a:r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u="sng" dirty="0"/>
              <a:t>sample space</a:t>
            </a:r>
            <a:r>
              <a:rPr lang="en-US" dirty="0"/>
              <a:t> of an experiment is the collection of all possible outcomes of an experiment</a:t>
            </a:r>
          </a:p>
        </p:txBody>
      </p:sp>
      <p:sp>
        <p:nvSpPr>
          <p:cNvPr id="344" name="Google Shape;344;p2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u="sng" dirty="0"/>
              <a:t>sampling distribution</a:t>
            </a:r>
            <a:r>
              <a:rPr lang="en" dirty="0"/>
              <a:t> is the distribution of all possible values of an estimate </a:t>
            </a:r>
            <a:endParaRPr dirty="0"/>
          </a:p>
        </p:txBody>
      </p:sp>
      <p:sp>
        <p:nvSpPr>
          <p:cNvPr id="350" name="Google Shape;350;p3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Google Shape;355;p3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032075" y="966325"/>
                <a:ext cx="7081800" cy="3188100"/>
              </a:xfrm>
              <a:prstGeom prst="rect">
                <a:avLst/>
              </a:prstGeom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If X = 10 is the median value of the distribution of X, then </a:t>
                </a:r>
                <a:br>
                  <a:rPr lang="en-US" dirty="0"/>
                </a:br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10) =</a:t>
                </a:r>
                <a:r>
                  <a:rPr lang="en-US" u="sng" dirty="0"/>
                  <a:t> 50%</a:t>
                </a:r>
                <a:endParaRPr lang="en-US" dirty="0"/>
              </a:p>
            </p:txBody>
          </p:sp>
        </mc:Choice>
        <mc:Fallback xmlns="">
          <p:sp>
            <p:nvSpPr>
              <p:cNvPr id="355" name="Google Shape;355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32075" y="966325"/>
                <a:ext cx="7081800" cy="3188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" name="Google Shape;356;p3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u="sng" dirty="0"/>
              <a:t>random variable</a:t>
            </a:r>
            <a:r>
              <a:rPr lang="en-US" dirty="0"/>
              <a:t> is a function that maps from the sample space of event to a set of values.</a:t>
            </a:r>
          </a:p>
        </p:txBody>
      </p:sp>
      <p:sp>
        <p:nvSpPr>
          <p:cNvPr id="362" name="Google Shape;362;p3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D856-4EE1-FD58-55B8-F53CBD63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D620C-CE24-6E60-C820-07EE9CFB2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divided into 3 teams – teams will compete to win 5 bonus points on the final exam.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If you answer a question correctly you earn a piece of candy</a:t>
            </a:r>
          </a:p>
        </p:txBody>
      </p:sp>
    </p:spTree>
    <p:extLst>
      <p:ext uri="{BB962C8B-B14F-4D97-AF65-F5344CB8AC3E}">
        <p14:creationId xmlns:p14="http://schemas.microsoft.com/office/powerpoint/2010/main" val="1904487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Google Shape;367;p33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032075" y="966325"/>
                <a:ext cx="7081800" cy="3188100"/>
              </a:xfrm>
              <a:prstGeom prst="rect">
                <a:avLst/>
              </a:prstGeom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The basic “anatomy” (in words) of a confidence interval is </a:t>
                </a:r>
                <a:br>
                  <a:rPr lang="en" dirty="0"/>
                </a:br>
                <a:r>
                  <a:rPr lang="en" u="sng" dirty="0"/>
                  <a:t>Point estimate</a:t>
                </a:r>
                <a:r>
                  <a:rPr lang="en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standard score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standard error</a:t>
                </a:r>
                <a:endParaRPr dirty="0"/>
              </a:p>
            </p:txBody>
          </p:sp>
        </mc:Choice>
        <mc:Fallback xmlns="">
          <p:sp>
            <p:nvSpPr>
              <p:cNvPr id="367" name="Google Shape;367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32075" y="966325"/>
                <a:ext cx="7081800" cy="3188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Interval estimation</a:t>
            </a:r>
            <a:r>
              <a:rPr lang="en-US" dirty="0"/>
              <a:t> is the estimation of the value of a parameter with an interval of values</a:t>
            </a:r>
            <a:endParaRPr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u="sng" dirty="0"/>
              <a:t>margin of error</a:t>
            </a:r>
            <a:r>
              <a:rPr lang="en-US" dirty="0"/>
              <a:t> of an estimate measures how far we expect an estimate to fall from the true value of a population parameter</a:t>
            </a:r>
            <a:endParaRPr dirty="0"/>
          </a:p>
        </p:txBody>
      </p:sp>
      <p:sp>
        <p:nvSpPr>
          <p:cNvPr id="380" name="Google Shape;380;p3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u="sng" dirty="0"/>
              <a:t>Central Limit Theorem</a:t>
            </a:r>
            <a:r>
              <a:rPr lang="en" dirty="0"/>
              <a:t> </a:t>
            </a:r>
            <a:r>
              <a:rPr lang="en-US" dirty="0"/>
              <a:t>states that as the sample size increases the shape of the sampling distribution of a sample mean will be approximately normal.</a:t>
            </a:r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Increasing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u="sng" dirty="0"/>
              <a:t>confidence level</a:t>
            </a:r>
            <a:r>
              <a:rPr lang="en-US" dirty="0"/>
              <a:t> of a confidence interval increases the margin of error while increasing the </a:t>
            </a:r>
            <a:r>
              <a:rPr lang="en-US" u="sng" dirty="0"/>
              <a:t>sample size</a:t>
            </a:r>
            <a:br>
              <a:rPr lang="en-US" dirty="0"/>
            </a:br>
            <a:r>
              <a:rPr lang="en-US" dirty="0"/>
              <a:t>decreases the margin of error</a:t>
            </a:r>
            <a:endParaRPr dirty="0"/>
          </a:p>
        </p:txBody>
      </p:sp>
      <p:sp>
        <p:nvSpPr>
          <p:cNvPr id="392" name="Google Shape;392;p37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</a:t>
            </a:r>
            <a:r>
              <a:rPr lang="en" u="sng" dirty="0"/>
              <a:t>experimental</a:t>
            </a:r>
            <a:r>
              <a:rPr lang="en" dirty="0"/>
              <a:t> </a:t>
            </a:r>
            <a:r>
              <a:rPr lang="en-US" dirty="0"/>
              <a:t>studies, subjects are randomly assigned to treatment groups</a:t>
            </a:r>
            <a:endParaRPr lang="en"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Simple random sampling</a:t>
            </a:r>
            <a:r>
              <a:rPr lang="en-US" dirty="0"/>
              <a:t> is a type of sampling design where each subject in the sampling frame has an equal probability of being selected for the sample.</a:t>
            </a:r>
            <a:endParaRPr dirty="0"/>
          </a:p>
        </p:txBody>
      </p:sp>
      <p:sp>
        <p:nvSpPr>
          <p:cNvPr id="404" name="Google Shape;404;p3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u="sng" dirty="0"/>
              <a:t>sample survey</a:t>
            </a:r>
            <a:r>
              <a:rPr lang="en" dirty="0"/>
              <a:t> </a:t>
            </a:r>
            <a:r>
              <a:rPr lang="en-US" dirty="0"/>
              <a:t>selects a sample of subjects from a population and collects data. It is a type of non-experimental study</a:t>
            </a:r>
            <a:endParaRPr dirty="0"/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Non-response bias</a:t>
            </a:r>
            <a:r>
              <a:rPr lang="en-US" dirty="0"/>
              <a:t> is the failure to observe some observational units that were intended to be observed</a:t>
            </a:r>
          </a:p>
        </p:txBody>
      </p:sp>
      <p:sp>
        <p:nvSpPr>
          <p:cNvPr id="416" name="Google Shape;416;p4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Observational studies are prone to </a:t>
            </a:r>
            <a:r>
              <a:rPr lang="en-US" u="sng" dirty="0"/>
              <a:t>lurking variables</a:t>
            </a:r>
            <a:r>
              <a:rPr lang="en-US" dirty="0"/>
              <a:t>  - variables which are unknown to the researchers and have an association with both the response and explanatory variables</a:t>
            </a:r>
          </a:p>
        </p:txBody>
      </p:sp>
      <p:sp>
        <p:nvSpPr>
          <p:cNvPr id="422" name="Google Shape;422;p4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FF56-44B1-F5D4-D0C7-3E218ED5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947C6-1A19-6F7C-2380-F8AE1315D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Question: __________ is the probability of observing a value as or more extreme than the test statistic.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Answer: “What is </a:t>
            </a:r>
            <a:r>
              <a:rPr lang="en-US" u="sng" dirty="0"/>
              <a:t>p-value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704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variables are said to be </a:t>
            </a:r>
            <a:r>
              <a:rPr lang="en-US" u="sng" dirty="0"/>
              <a:t>associated</a:t>
            </a:r>
            <a:r>
              <a:rPr lang="en-US" dirty="0"/>
              <a:t> if values for one variable are more likely to occur with certain values of the other variable.</a:t>
            </a:r>
            <a:endParaRPr dirty="0"/>
          </a:p>
        </p:txBody>
      </p:sp>
      <p:sp>
        <p:nvSpPr>
          <p:cNvPr id="428" name="Google Shape;428;p4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6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Covariance</a:t>
            </a:r>
            <a:r>
              <a:rPr lang="en" dirty="0"/>
              <a:t> </a:t>
            </a:r>
            <a:r>
              <a:rPr lang="en-US" dirty="0"/>
              <a:t>is a measure of how much two random variables vary together</a:t>
            </a:r>
            <a:endParaRPr dirty="0"/>
          </a:p>
        </p:txBody>
      </p:sp>
      <p:sp>
        <p:nvSpPr>
          <p:cNvPr id="434" name="Google Shape;434;p4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6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u="sng" dirty="0"/>
              <a:t>correlation coefficient</a:t>
            </a:r>
            <a:r>
              <a:rPr lang="en-US" dirty="0"/>
              <a:t> is a unitless measure of the degree of linear relationship between two variables</a:t>
            </a:r>
            <a:endParaRPr dirty="0"/>
          </a:p>
        </p:txBody>
      </p:sp>
      <p:sp>
        <p:nvSpPr>
          <p:cNvPr id="440" name="Google Shape;440;p4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6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Google Shape;445;p4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032075" y="966325"/>
                <a:ext cx="7081800" cy="3188100"/>
              </a:xfrm>
              <a:prstGeom prst="rect">
                <a:avLst/>
              </a:prstGeom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The </a:t>
                </a:r>
                <a:r>
                  <a:rPr lang="en-US" u="sng" dirty="0"/>
                  <a:t>slope</a:t>
                </a:r>
                <a:r>
                  <a:rPr lang="en-US" dirty="0"/>
                  <a:t> of a regression line gives the change in the response variable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/>
                  <a:t> for a unit increase in the explanatory variable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445" name="Google Shape;445;p4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32075" y="966325"/>
                <a:ext cx="7081800" cy="3188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6" name="Google Shape;446;p46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6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</a:t>
            </a:r>
            <a:r>
              <a:rPr lang="en" sz="3200" u="sng" dirty="0"/>
              <a:t>coefficient of </a:t>
            </a:r>
            <a:r>
              <a:rPr lang="en" sz="3200" u="sng"/>
              <a:t>determination</a:t>
            </a:r>
            <a:r>
              <a:rPr lang="en" sz="3200"/>
              <a:t> </a:t>
            </a:r>
            <a:r>
              <a:rPr lang="en-US" sz="3200"/>
              <a:t>compares </a:t>
            </a:r>
            <a:r>
              <a:rPr lang="en-US" sz="3200" dirty="0"/>
              <a:t>the amount of variation of the regression model to the total variation in the dependent variable.</a:t>
            </a:r>
            <a:endParaRPr sz="3200" dirty="0"/>
          </a:p>
        </p:txBody>
      </p:sp>
      <p:sp>
        <p:nvSpPr>
          <p:cNvPr id="452" name="Google Shape;452;p47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6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2428664" y="2024965"/>
            <a:ext cx="4286664" cy="12434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Winner!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63" name="Google Shape;463;p49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</p:txBody>
      </p:sp>
      <p:sp>
        <p:nvSpPr>
          <p:cNvPr id="464" name="Google Shape;464;p4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70" name="Google Shape;470;p50"/>
          <p:cNvSpPr txBox="1">
            <a:spLocks noGrp="1"/>
          </p:cNvSpPr>
          <p:nvPr>
            <p:ph type="body" idx="1"/>
          </p:nvPr>
        </p:nvSpPr>
        <p:spPr>
          <a:xfrm>
            <a:off x="1022525" y="1475824"/>
            <a:ext cx="7098900" cy="21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Titles: Bebas Neue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Body copy: Della Respira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https://www.fontsquirrel.com/fonts/bebas-neue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https://www.1001fonts.com/della-respira-font.html</a:t>
            </a:r>
            <a:br>
              <a:rPr lang="en" sz="1800"/>
            </a:br>
            <a:endParaRPr sz="1800" b="1">
              <a:solidFill>
                <a:srgbClr val="3D85C6"/>
              </a:solidFill>
            </a:endParaRPr>
          </a:p>
        </p:txBody>
      </p:sp>
      <p:sp>
        <p:nvSpPr>
          <p:cNvPr id="471" name="Google Shape;471;p50"/>
          <p:cNvSpPr txBox="1"/>
          <p:nvPr/>
        </p:nvSpPr>
        <p:spPr>
          <a:xfrm>
            <a:off x="1022525" y="3714050"/>
            <a:ext cx="70989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472" name="Google Shape;472;p5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MAP</a:t>
            </a:r>
            <a:endParaRPr sz="2000"/>
          </a:p>
        </p:txBody>
      </p:sp>
      <p:sp>
        <p:nvSpPr>
          <p:cNvPr id="478" name="Google Shape;478;p5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79" name="Google Shape;479;p51"/>
          <p:cNvSpPr/>
          <p:nvPr/>
        </p:nvSpPr>
        <p:spPr>
          <a:xfrm>
            <a:off x="972601" y="1084500"/>
            <a:ext cx="7255907" cy="345655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4288" dist="38100" dir="2700000" algn="bl" rotWithShape="0">
              <a:schemeClr val="dk1">
                <a:alpha val="8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2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GADGETS</a:t>
            </a:r>
            <a:endParaRPr sz="2000"/>
          </a:p>
        </p:txBody>
      </p:sp>
      <p:sp>
        <p:nvSpPr>
          <p:cNvPr id="485" name="Google Shape;485;p5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486" name="Google Shape;486;p52"/>
          <p:cNvGrpSpPr/>
          <p:nvPr/>
        </p:nvGrpSpPr>
        <p:grpSpPr>
          <a:xfrm>
            <a:off x="798583" y="2154381"/>
            <a:ext cx="923892" cy="1916335"/>
            <a:chOff x="2547150" y="238125"/>
            <a:chExt cx="2525675" cy="5238750"/>
          </a:xfrm>
        </p:grpSpPr>
        <p:sp>
          <p:nvSpPr>
            <p:cNvPr id="487" name="Google Shape;487;p5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8" dist="38100" dir="2700000" algn="bl" rotWithShape="0">
                <a:schemeClr val="dk1">
                  <a:alpha val="8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52"/>
          <p:cNvGrpSpPr/>
          <p:nvPr/>
        </p:nvGrpSpPr>
        <p:grpSpPr>
          <a:xfrm>
            <a:off x="2087360" y="1515777"/>
            <a:ext cx="1655766" cy="2554938"/>
            <a:chOff x="2112475" y="238125"/>
            <a:chExt cx="3395050" cy="5238750"/>
          </a:xfrm>
        </p:grpSpPr>
        <p:sp>
          <p:nvSpPr>
            <p:cNvPr id="492" name="Google Shape;492;p5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8" dist="38100" dir="2700000" algn="bl" rotWithShape="0">
                <a:schemeClr val="dk1">
                  <a:alpha val="8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52"/>
          <p:cNvGrpSpPr/>
          <p:nvPr/>
        </p:nvGrpSpPr>
        <p:grpSpPr>
          <a:xfrm>
            <a:off x="4108011" y="1409492"/>
            <a:ext cx="4542205" cy="2661224"/>
            <a:chOff x="1177450" y="241631"/>
            <a:chExt cx="6173152" cy="3616776"/>
          </a:xfrm>
        </p:grpSpPr>
        <p:sp>
          <p:nvSpPr>
            <p:cNvPr id="497" name="Google Shape;497;p5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5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8" dist="38100" dir="2700000" algn="bl" rotWithShape="0">
                <a:schemeClr val="dk1">
                  <a:alpha val="88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5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5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Big Picture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Statistical Description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Probability Theory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Inferential Statistics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Sampling and Experiemental Design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72981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Association and Linear Regression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Google Shape;243;p17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Google Shape;244;p17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Google Shape;245;p17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6" name="Google Shape;246;p17">
            <a:hlinkClick r:id="rId6" action="ppaction://hlinksldjump"/>
          </p:cNvPr>
          <p:cNvSpPr txBox="1"/>
          <p:nvPr/>
        </p:nvSpPr>
        <p:spPr>
          <a:xfrm>
            <a:off x="576450" y="33329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17">
            <a:hlinkClick r:id="rId7" action="ppaction://hlinksldjump"/>
          </p:cNvPr>
          <p:cNvSpPr txBox="1"/>
          <p:nvPr/>
        </p:nvSpPr>
        <p:spPr>
          <a:xfrm>
            <a:off x="576450" y="400475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17">
            <a:hlinkClick r:id="rId8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Google Shape;249;p17">
            <a:hlinkClick r:id="rId9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Google Shape;250;p17">
            <a:hlinkClick r:id="rId10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" name="Google Shape;251;p17">
            <a:hlinkClick r:id="rId11" action="ppaction://hlinksldjump"/>
          </p:cNvPr>
          <p:cNvSpPr txBox="1"/>
          <p:nvPr/>
        </p:nvSpPr>
        <p:spPr>
          <a:xfrm>
            <a:off x="1919663" y="33329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2" name="Google Shape;252;p17">
            <a:hlinkClick r:id="rId12" action="ppaction://hlinksldjump"/>
          </p:cNvPr>
          <p:cNvSpPr txBox="1"/>
          <p:nvPr/>
        </p:nvSpPr>
        <p:spPr>
          <a:xfrm>
            <a:off x="1919663" y="400475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Google Shape;253;p17">
            <a:hlinkClick r:id="rId13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4" name="Google Shape;254;p17">
            <a:hlinkClick r:id="rId14" action="ppaction://hlinksldjump"/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5" name="Google Shape;255;p17">
            <a:hlinkClick r:id="rId15" action="ppaction://hlinksldjump"/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6" name="Google Shape;256;p17">
            <a:hlinkClick r:id="rId16" action="ppaction://hlinksldjump"/>
          </p:cNvPr>
          <p:cNvSpPr txBox="1"/>
          <p:nvPr/>
        </p:nvSpPr>
        <p:spPr>
          <a:xfrm>
            <a:off x="3262881" y="33331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7" name="Google Shape;257;p17">
            <a:hlinkClick r:id="rId17" action="ppaction://hlinksldjump"/>
          </p:cNvPr>
          <p:cNvSpPr txBox="1"/>
          <p:nvPr/>
        </p:nvSpPr>
        <p:spPr>
          <a:xfrm>
            <a:off x="3262881" y="4004966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 r:id="rId18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7">
            <a:hlinkClick r:id="rId19" action="ppaction://hlinksldjump"/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7">
            <a:hlinkClick r:id="rId20" action="ppaction://hlinksldjump"/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17">
            <a:hlinkClick r:id="rId21" action="ppaction://hlinksldjump"/>
          </p:cNvPr>
          <p:cNvSpPr txBox="1"/>
          <p:nvPr/>
        </p:nvSpPr>
        <p:spPr>
          <a:xfrm>
            <a:off x="4607975" y="33331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17">
            <a:hlinkClick r:id="rId22" action="ppaction://hlinksldjump"/>
          </p:cNvPr>
          <p:cNvSpPr txBox="1"/>
          <p:nvPr/>
        </p:nvSpPr>
        <p:spPr>
          <a:xfrm>
            <a:off x="4607975" y="4004966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 r:id="rId23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17">
            <a:hlinkClick r:id="rId24" action="ppaction://hlinksldjump"/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5" name="Google Shape;265;p17">
            <a:hlinkClick r:id="rId25" action="ppaction://hlinksldjump"/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6" name="Google Shape;266;p17">
            <a:hlinkClick r:id="rId26" action="ppaction://hlinksldjump"/>
          </p:cNvPr>
          <p:cNvSpPr txBox="1"/>
          <p:nvPr/>
        </p:nvSpPr>
        <p:spPr>
          <a:xfrm>
            <a:off x="5949425" y="33331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7" name="Google Shape;267;p17">
            <a:hlinkClick r:id="rId27" action="ppaction://hlinksldjump"/>
          </p:cNvPr>
          <p:cNvSpPr txBox="1"/>
          <p:nvPr/>
        </p:nvSpPr>
        <p:spPr>
          <a:xfrm>
            <a:off x="5949425" y="400495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8" name="Google Shape;268;p17">
            <a:hlinkClick r:id="rId28" action="ppaction://hlinksldjump"/>
          </p:cNvPr>
          <p:cNvSpPr txBox="1"/>
          <p:nvPr/>
        </p:nvSpPr>
        <p:spPr>
          <a:xfrm>
            <a:off x="7298243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9" name="Google Shape;269;p17">
            <a:hlinkClick r:id="rId29" action="ppaction://hlinksldjump"/>
          </p:cNvPr>
          <p:cNvSpPr txBox="1"/>
          <p:nvPr/>
        </p:nvSpPr>
        <p:spPr>
          <a:xfrm>
            <a:off x="7298243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0" name="Google Shape;270;p17">
            <a:hlinkClick r:id="rId30" action="ppaction://hlinksldjump"/>
          </p:cNvPr>
          <p:cNvSpPr txBox="1"/>
          <p:nvPr/>
        </p:nvSpPr>
        <p:spPr>
          <a:xfrm>
            <a:off x="7298243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1" name="Google Shape;271;p17">
            <a:hlinkClick r:id="rId31" action="ppaction://hlinksldjump"/>
          </p:cNvPr>
          <p:cNvSpPr txBox="1"/>
          <p:nvPr/>
        </p:nvSpPr>
        <p:spPr>
          <a:xfrm>
            <a:off x="7298243" y="33331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2" name="Google Shape;272;p17">
            <a:hlinkClick r:id="rId32" action="ppaction://hlinksldjump"/>
          </p:cNvPr>
          <p:cNvSpPr txBox="1"/>
          <p:nvPr/>
        </p:nvSpPr>
        <p:spPr>
          <a:xfrm>
            <a:off x="7298243" y="400495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2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2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5"/>
                                            </p:cond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8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2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1"/>
                                            </p:cond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9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2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7"/>
                                            </p:cond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0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2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3"/>
                                            </p:cond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1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2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9"/>
                                            </p:cond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2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68" grpId="0"/>
      <p:bldP spid="269" grpId="0"/>
      <p:bldP spid="270" grpId="0"/>
      <p:bldP spid="271" grpId="0"/>
      <p:bldP spid="2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3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506" name="Google Shape;506;p53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507" name="Google Shape;507;p5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5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53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53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53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5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3" name="Google Shape;513;p53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514" name="Google Shape;514;p5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5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6" name="Google Shape;516;p53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517" name="Google Shape;517;p5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53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19" name="Google Shape;519;p53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20" name="Google Shape;520;p53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21" name="Google Shape;521;p53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522" name="Google Shape;522;p5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53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5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5" name="Google Shape;525;p53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526" name="Google Shape;526;p53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53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53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53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0" name="Google Shape;530;p53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1" name="Google Shape;531;p53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532" name="Google Shape;532;p5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53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5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5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6" name="Google Shape;536;p53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7" name="Google Shape;537;p53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53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53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53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53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2" name="Google Shape;542;p5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53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5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5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6" name="Google Shape;546;p53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53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53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53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53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53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2" name="Google Shape;552;p53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553" name="Google Shape;553;p53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5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5" name="Google Shape;555;p53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556" name="Google Shape;556;p5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5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8" name="Google Shape;558;p5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9" name="Google Shape;559;p53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560" name="Google Shape;560;p53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5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3" name="Google Shape;563;p53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64" name="Google Shape;564;p5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5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5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5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8" name="Google Shape;568;p53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69" name="Google Shape;569;p53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70" name="Google Shape;570;p53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71" name="Google Shape;571;p53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72" name="Google Shape;572;p53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73" name="Google Shape;573;p53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5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5" name="Google Shape;575;p53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76" name="Google Shape;576;p5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577;p5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8" name="Google Shape;578;p53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79" name="Google Shape;579;p53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53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1" name="Google Shape;581;p53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82" name="Google Shape;582;p5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53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4" name="Google Shape;584;p53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85" name="Google Shape;585;p5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53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53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8" name="Google Shape;588;p53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9" name="Google Shape;589;p53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90" name="Google Shape;590;p53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53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2" name="Google Shape;592;p53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93" name="Google Shape;593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4" name="Google Shape;594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5" name="Google Shape;595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96" name="Google Shape;596;p53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97" name="Google Shape;597;p53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98" name="Google Shape;598;p53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53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0" name="Google Shape;600;p53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01" name="Google Shape;601;p53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5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5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6" name="Google Shape;606;p53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607" name="Google Shape;607;p53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5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9" name="Google Shape;609;p53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610" name="Google Shape;610;p5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1" name="Google Shape;611;p5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2" name="Google Shape;612;p5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3" name="Google Shape;613;p5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5" name="Google Shape;615;p53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616" name="Google Shape;616;p53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7" name="Google Shape;617;p53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1" name="Google Shape;621;p53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622" name="Google Shape;622;p5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5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5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5" name="Google Shape;625;p5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26" name="Google Shape;626;p53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53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8" name="Google Shape;628;p53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29" name="Google Shape;629;p53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630" name="Google Shape;630;p53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5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32" name="Google Shape;632;p53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633" name="Google Shape;633;p53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5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35" name="Google Shape;635;p53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636" name="Google Shape;636;p53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53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8" name="Google Shape;638;p53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39" name="Google Shape;639;p53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640" name="Google Shape;640;p5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5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2" name="Google Shape;642;p53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643" name="Google Shape;643;p5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4" name="Google Shape;644;p5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5" name="Google Shape;645;p5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5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8" name="Google Shape;648;p53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649" name="Google Shape;649;p53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1" name="Google Shape;651;p53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2" name="Google Shape;652;p53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53" name="Google Shape;653;p53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654" name="Google Shape;654;p5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5" name="Google Shape;655;p5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6" name="Google Shape;656;p53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657" name="Google Shape;657;p53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5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9" name="Google Shape;659;p53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60" name="Google Shape;660;p53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661" name="Google Shape;661;p5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5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3" name="Google Shape;663;p53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64" name="Google Shape;664;p5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5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67" name="Google Shape;667;p53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8" name="Google Shape;668;p53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69" name="Google Shape;669;p53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70" name="Google Shape;670;p53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2" name="Google Shape;672;p53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73" name="Google Shape;673;p53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5" name="Google Shape;675;p5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6" name="Google Shape;676;p53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7" name="Google Shape;677;p53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78" name="Google Shape;678;p53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9" name="Google Shape;679;p53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0" name="Google Shape;680;p53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1" name="Google Shape;681;p53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82" name="Google Shape;682;p5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3" name="Google Shape;683;p53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4" name="Google Shape;684;p53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85" name="Google Shape;685;p5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53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7" name="Google Shape;687;p53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8" name="Google Shape;688;p53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89" name="Google Shape;689;p5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53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53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5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3" name="Google Shape;693;p53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4" name="Google Shape;694;p53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95" name="Google Shape;695;p5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5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7" name="Google Shape;697;p53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98" name="Google Shape;698;p5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5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5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5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5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03" name="Google Shape;703;p53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04" name="Google Shape;704;p53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705" name="Google Shape;705;p5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6" name="Google Shape;706;p5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7" name="Google Shape;707;p53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708" name="Google Shape;708;p5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9" name="Google Shape;709;p5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0" name="Google Shape;710;p5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1" name="Google Shape;711;p5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12" name="Google Shape;712;p53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13" name="Google Shape;713;p53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714" name="Google Shape;714;p5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6" name="Google Shape;716;p53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7" name="Google Shape;717;p53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718" name="Google Shape;718;p53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9" name="Google Shape;719;p53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0" name="Google Shape;720;p5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1" name="Google Shape;721;p53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22" name="Google Shape;722;p53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23" name="Google Shape;723;p53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24" name="Google Shape;724;p53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725" name="Google Shape;725;p5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6" name="Google Shape;726;p53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7" name="Google Shape;727;p53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8" name="Google Shape;728;p53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29" name="Google Shape;729;p53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730" name="Google Shape;730;p53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53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33" name="Google Shape;733;p53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34" name="Google Shape;734;p53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735" name="Google Shape;735;p5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6" name="Google Shape;736;p53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53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8" name="Google Shape;738;p53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53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0" name="Google Shape;740;p53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741" name="Google Shape;741;p5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2" name="Google Shape;742;p5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5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4" name="Google Shape;744;p53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745" name="Google Shape;745;p5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6" name="Google Shape;746;p53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5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8" name="Google Shape;748;p53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749" name="Google Shape;749;p53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53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1" name="Google Shape;751;p53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53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4" name="Google Shape;754;p53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755" name="Google Shape;755;p5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5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5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0" name="Google Shape;760;p53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761" name="Google Shape;761;p53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2" name="Google Shape;762;p5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3" name="Google Shape;763;p53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64" name="Google Shape;764;p5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5" name="Google Shape;765;p5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6" name="Google Shape;766;p5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7" name="Google Shape;767;p5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8" name="Google Shape;768;p5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9" name="Google Shape;769;p5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70" name="Google Shape;770;p53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71" name="Google Shape;771;p53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72" name="Google Shape;772;p5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3" name="Google Shape;773;p53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5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5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6" name="Google Shape;776;p53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7" name="Google Shape;777;p53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778" name="Google Shape;778;p5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79" name="Google Shape;779;p5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80" name="Google Shape;780;p53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53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782" name="Google Shape;782;p5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53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53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786" name="Google Shape;786;p5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53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3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790" name="Google Shape;790;p5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54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96" name="Google Shape;796;p54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54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54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54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54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54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54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03" name="Google Shape;803;p54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54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54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54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54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08" name="Google Shape;808;p54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54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54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1" name="Google Shape;811;p54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12" name="Google Shape;812;p54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54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54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54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54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54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18" name="Google Shape;818;p54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54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54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54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22" name="Google Shape;822;p54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54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54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54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54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27" name="Google Shape;827;p54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54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54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54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54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54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33" name="Google Shape;833;p54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54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54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54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54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54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54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40" name="Google Shape;840;p54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54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2" name="Google Shape;842;p54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43" name="Google Shape;843;p54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54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54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54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47" name="Google Shape;847;p54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54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54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54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54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54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54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54" name="Google Shape;854;p54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54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54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54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54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60" name="Google Shape;860;p54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54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54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54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64" name="Google Shape;864;p54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65" name="Google Shape;865;p54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54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54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54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54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54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54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54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54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54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5" name="Google Shape;875;p54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54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54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82" name="Google Shape;882;p54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54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54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" name="Google Shape;886;p54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87" name="Google Shape;887;p54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54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93" name="Google Shape;893;p54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54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54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54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9" name="Google Shape;899;p54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00" name="Google Shape;900;p54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54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54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4" name="Google Shape;904;p54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05" name="Google Shape;905;p54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54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54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54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54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10" name="Google Shape;910;p54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54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5" name="Google Shape;915;p54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16" name="Google Shape;916;p5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5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5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5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5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5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5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5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5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5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6" name="Google Shape;926;p54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27" name="Google Shape;927;p54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54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54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0" name="Google Shape;930;p54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31" name="Google Shape;931;p5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5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5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5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5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5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5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5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5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5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1" name="Google Shape;941;p54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42" name="Google Shape;942;p54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54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54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54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6" name="Google Shape;946;p54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47" name="Google Shape;947;p5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5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5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5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5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5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5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5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5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5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7" name="Google Shape;957;p54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58" name="Google Shape;958;p5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5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5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5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5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5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5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54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66" name="Google Shape;966;p54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54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54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54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54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71" name="Google Shape;971;p54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54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4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54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54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76" name="Google Shape;976;p54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4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54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54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82" name="Google Shape;982;p54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54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4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4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8" name="Google Shape;988;p54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89" name="Google Shape;989;p54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54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93" name="Google Shape;993;p54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4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4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4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54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99" name="Google Shape;999;p54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4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4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4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4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4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54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06" name="Google Shape;1006;p54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4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54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54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10" name="Google Shape;1010;p54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54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15" name="Google Shape;1015;p54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54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22" name="Google Shape;1022;p54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54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30" name="Google Shape;1030;p54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54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35" name="Google Shape;1035;p54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54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39" name="Google Shape;1039;p54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54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43" name="Google Shape;1043;p54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54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48" name="Google Shape;1048;p54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54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53" name="Google Shape;1053;p54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8" name="Google Shape;1058;p54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59" name="Google Shape;1059;p54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4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54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54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4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54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66" name="Google Shape;1066;p54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54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74" name="Google Shape;1074;p54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54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87" name="Google Shape;1087;p54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54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92" name="Google Shape;1092;p54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54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96" name="Google Shape;1096;p54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54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03" name="Google Shape;1103;p54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54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12" name="Google Shape;1112;p54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4" name="Google Shape;1124;p54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25" name="Google Shape;1125;p54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54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38" name="Google Shape;1138;p54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4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4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54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51" name="Google Shape;1151;p54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54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58" name="Google Shape;1158;p54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4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54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74" name="Google Shape;1174;p54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54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80" name="Google Shape;1180;p54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81" name="Google Shape;1181;p54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54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54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4" name="Google Shape;1184;p54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85" name="Google Shape;1185;p54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54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54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8" name="Google Shape;1188;p54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89" name="Google Shape;1189;p54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54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54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54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93" name="Google Shape;1193;p54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54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54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6" name="Google Shape;1196;p54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97" name="Google Shape;1197;p54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54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4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4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4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4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4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4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54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06" name="Google Shape;1206;p54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4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4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4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4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4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4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4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4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4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4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4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4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4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4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4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4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4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4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4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4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54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31" name="Google Shape;1231;p54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32" name="Google Shape;1232;p5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5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4" name="Google Shape;1234;p54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35" name="Google Shape;1235;p5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5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7" name="Google Shape;1237;p54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38" name="Google Shape;1238;p5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5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40" name="Google Shape;1240;p54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41" name="Google Shape;1241;p5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5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Della Respira"/>
                <a:ea typeface="Della Respira"/>
                <a:cs typeface="Della Respira"/>
                <a:sym typeface="Della Respira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247" name="Google Shape;1247;p55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248" name="Google Shape;1248;p55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  <p:sp>
        <p:nvSpPr>
          <p:cNvPr id="1249" name="Google Shape;1249;p5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4" name="Google Shape;1254;p5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56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6" name="Google Shape;1256;p56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57" name="Google Shape;1257;p56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58" name="Google Shape;1258;p56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9" name="Google Shape;1259;p56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60" name="Google Shape;1260;p56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61" name="Google Shape;1261;p56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62" name="Google Shape;1262;p56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63" name="Google Shape;1263;p56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64" name="Google Shape;1264;p56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65" name="Google Shape;1265;p56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66" name="Google Shape;1266;p56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67" name="Google Shape;1267;p56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68" name="Google Shape;1268;p56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u="sng" dirty="0"/>
              <a:t>qualitative</a:t>
            </a:r>
            <a:r>
              <a:rPr lang="en" dirty="0"/>
              <a:t> variable places observations into one or more categories while a </a:t>
            </a:r>
            <a:r>
              <a:rPr lang="en" u="sng" dirty="0"/>
              <a:t>quantitative </a:t>
            </a:r>
            <a:r>
              <a:rPr lang="en" dirty="0"/>
              <a:t>variable consists of measurements represented by numerical values</a:t>
            </a:r>
            <a:endParaRPr dirty="0"/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u="sng" dirty="0"/>
              <a:t>parameter</a:t>
            </a:r>
            <a:r>
              <a:rPr lang="en-US" dirty="0"/>
              <a:t> is a numerical characteristic of a population while a </a:t>
            </a:r>
            <a:r>
              <a:rPr lang="en-US" u="sng" dirty="0"/>
              <a:t>statistic</a:t>
            </a:r>
            <a:r>
              <a:rPr lang="en-US" dirty="0"/>
              <a:t> is a numerical characteristic of a sample</a:t>
            </a:r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Inferential</a:t>
            </a:r>
            <a:r>
              <a:rPr lang="en" dirty="0"/>
              <a:t> </a:t>
            </a:r>
            <a:r>
              <a:rPr lang="en-US" dirty="0"/>
              <a:t>statistics concerns the use of a sample to make conclusions about a population</a:t>
            </a:r>
            <a:endParaRPr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A distribution of the observations of a variable gives (a) </a:t>
            </a:r>
            <a:r>
              <a:rPr lang="en-US" u="sng" dirty="0"/>
              <a:t>the values that occur</a:t>
            </a:r>
            <a:r>
              <a:rPr lang="en-US" dirty="0"/>
              <a:t> and (b) </a:t>
            </a:r>
            <a:r>
              <a:rPr lang="en-US" u="sng" dirty="0"/>
              <a:t>how often each value occurs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often cannot observe all members of a population. However, estimation allow us to approximate almost everything about populations using only </a:t>
            </a:r>
            <a:r>
              <a:rPr lang="en-US" u="sng" dirty="0"/>
              <a:t>samples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02" name="Google Shape;302;p2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1153</Words>
  <Application>Microsoft Office PowerPoint</Application>
  <PresentationFormat>On-screen Show (16:9)</PresentationFormat>
  <Paragraphs>140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Cambria Math</vt:lpstr>
      <vt:lpstr>Montserrat</vt:lpstr>
      <vt:lpstr>Bebas Neue</vt:lpstr>
      <vt:lpstr>Calibri</vt:lpstr>
      <vt:lpstr>Arial</vt:lpstr>
      <vt:lpstr>Della Respira</vt:lpstr>
      <vt:lpstr>Jeoparty template</vt:lpstr>
      <vt:lpstr>STAT 251 Section 01 Final Exam Review!</vt:lpstr>
      <vt:lpstr>Instructions</vt:lpstr>
      <vt:lpstr>Example:</vt:lpstr>
      <vt:lpstr>PowerPoint Presentation</vt:lpstr>
      <vt:lpstr>A qualitative variable places observations into one or more categories while a quantitative variable consists of measurements represented by numerical values</vt:lpstr>
      <vt:lpstr>A parameter is a numerical characteristic of a population while a statistic is a numerical characteristic of a sample</vt:lpstr>
      <vt:lpstr>Inferential statistics concerns the use of a sample to make conclusions about a population</vt:lpstr>
      <vt:lpstr> A distribution of the observations of a variable gives (a) the values that occur and (b) how often each value occurs.</vt:lpstr>
      <vt:lpstr>We often cannot observe all members of a population. However, estimation allow us to approximate almost everything about populations using only samples.</vt:lpstr>
      <vt:lpstr>The modal category is the most frequent category of a qualitative variable </vt:lpstr>
      <vt:lpstr>For normally distributed variables, the empirical rule states that 95% of the data falls within 2 standard deviations of the mean </vt:lpstr>
      <vt:lpstr>A frequency table  is a tabular description of the distribution of a variable – it can be applied to either quantitative or qualitative variables</vt:lpstr>
      <vt:lpstr>The mean is the average of a distribution while the median is the middle value of a distribution</vt:lpstr>
      <vt:lpstr>A Z-score tells you the number of standard deviations a value falls from the mean  </vt:lpstr>
      <vt:lpstr>Probability is the measure of the likelihood of an event given as a number between 0 and 1</vt:lpstr>
      <vt:lpstr>The sample space of an experiment is the collection of all possible outcomes of an experiment</vt:lpstr>
      <vt:lpstr>A sampling distribution is the distribution of all possible values of an estimate </vt:lpstr>
      <vt:lpstr>If X = 10 is the median value of the distribution of X, then  P(x ≤ 10) = 50%</vt:lpstr>
      <vt:lpstr>A random variable is a function that maps from the sample space of event to a set of values.</vt:lpstr>
      <vt:lpstr>The basic “anatomy” (in words) of a confidence interval is  Point estimate ± standard score × standard error</vt:lpstr>
      <vt:lpstr>Interval estimation is the estimation of the value of a parameter with an interval of values</vt:lpstr>
      <vt:lpstr>The margin of error of an estimate measures how far we expect an estimate to fall from the true value of a population parameter</vt:lpstr>
      <vt:lpstr>The Central Limit Theorem states that as the sample size increases the shape of the sampling distribution of a sample mean will be approximately normal.</vt:lpstr>
      <vt:lpstr>Increasing the confidence level of a confidence interval increases the margin of error while increasing the sample size decreases the margin of error</vt:lpstr>
      <vt:lpstr>In experimental studies, subjects are randomly assigned to treatment groups</vt:lpstr>
      <vt:lpstr>Simple random sampling is a type of sampling design where each subject in the sampling frame has an equal probability of being selected for the sample.</vt:lpstr>
      <vt:lpstr>A sample survey selects a sample of subjects from a population and collects data. It is a type of non-experimental study</vt:lpstr>
      <vt:lpstr>Non-response bias is the failure to observe some observational units that were intended to be observed</vt:lpstr>
      <vt:lpstr>Observational studies are prone to lurking variables  - variables which are unknown to the researchers and have an association with both the response and explanatory variables</vt:lpstr>
      <vt:lpstr>Two variables are said to be associated if values for one variable are more likely to occur with certain values of the other variable.</vt:lpstr>
      <vt:lpstr>Covariance is a measure of how much two random variables vary together</vt:lpstr>
      <vt:lpstr>The correlation coefficient is a unitless measure of the degree of linear relationship between two variables</vt:lpstr>
      <vt:lpstr>The slope of a regression line gives the change in the response variable Y for a unit increase in the explanatory variable X</vt:lpstr>
      <vt:lpstr>The coefficient of determination compares the amount of variation of the regression model to the total variation in the dependent variable.</vt:lpstr>
      <vt:lpstr>PowerPoint Presentation</vt:lpstr>
      <vt:lpstr>Credits</vt:lpstr>
      <vt:lpstr>Presentation design</vt:lpstr>
      <vt:lpstr>MAP</vt:lpstr>
      <vt:lpstr>GADGETS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Jarred Kvamme</dc:creator>
  <cp:lastModifiedBy>Jarred Kvamme</cp:lastModifiedBy>
  <cp:revision>68</cp:revision>
  <dcterms:modified xsi:type="dcterms:W3CDTF">2024-05-01T21:23:22Z</dcterms:modified>
</cp:coreProperties>
</file>