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43" r:id="rId4"/>
    <p:sldId id="353" r:id="rId5"/>
    <p:sldId id="355" r:id="rId6"/>
    <p:sldId id="318" r:id="rId7"/>
    <p:sldId id="319" r:id="rId8"/>
    <p:sldId id="348" r:id="rId9"/>
    <p:sldId id="356" r:id="rId10"/>
    <p:sldId id="357" r:id="rId11"/>
    <p:sldId id="344" r:id="rId12"/>
    <p:sldId id="349" r:id="rId13"/>
    <p:sldId id="351" r:id="rId14"/>
    <p:sldId id="350" r:id="rId15"/>
    <p:sldId id="352" r:id="rId16"/>
    <p:sldId id="329" r:id="rId17"/>
    <p:sldId id="33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7</a:t>
            </a:r>
            <a:br>
              <a:rPr lang="en-US" dirty="0"/>
            </a:br>
            <a:r>
              <a:rPr lang="en-US" dirty="0"/>
              <a:t>The normal distribution,</a:t>
            </a:r>
            <a:br>
              <a:rPr lang="en-US" dirty="0"/>
            </a:br>
            <a:r>
              <a:rPr lang="en-US" dirty="0"/>
              <a:t>Z-scores,</a:t>
            </a:r>
            <a:br>
              <a:rPr lang="en-US" dirty="0"/>
            </a:br>
            <a:r>
              <a:rPr lang="en-US" dirty="0"/>
              <a:t>Transformations of Variables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92B31-0DC9-F5CB-822A-05E6B2343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F62A86-B3C4-6660-A8B1-707ED2EC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547" y="0"/>
            <a:ext cx="9758453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7807D3-E1DB-07B1-6994-18BE59907775}"/>
                  </a:ext>
                </a:extLst>
              </p:cNvPr>
              <p:cNvSpPr txBox="1"/>
              <p:nvPr/>
            </p:nvSpPr>
            <p:spPr>
              <a:xfrm>
                <a:off x="212436" y="794327"/>
                <a:ext cx="25122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is the approximate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7807D3-E1DB-07B1-6994-18BE59907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6" y="794327"/>
                <a:ext cx="2512291" cy="1200329"/>
              </a:xfrm>
              <a:prstGeom prst="rect">
                <a:avLst/>
              </a:prstGeom>
              <a:blipFill>
                <a:blip r:embed="rId3"/>
                <a:stretch>
                  <a:fillRect l="-3883" t="-4061" r="-4854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4CEA2-924A-7C5D-93B3-1DFC1AEFD9FF}"/>
                  </a:ext>
                </a:extLst>
              </p:cNvPr>
              <p:cNvSpPr txBox="1"/>
              <p:nvPr/>
            </p:nvSpPr>
            <p:spPr>
              <a:xfrm>
                <a:off x="277091" y="2447636"/>
                <a:ext cx="98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4CEA2-924A-7C5D-93B3-1DFC1AEFD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2447636"/>
                <a:ext cx="9837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73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EB24A-B183-86BF-3B1D-683E33D7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22" y="0"/>
            <a:ext cx="101921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9C7B1-1FA5-0133-7E34-B9858B3DFC1D}"/>
              </a:ext>
            </a:extLst>
          </p:cNvPr>
          <p:cNvSpPr txBox="1"/>
          <p:nvPr/>
        </p:nvSpPr>
        <p:spPr>
          <a:xfrm>
            <a:off x="8667750" y="17049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E234A-5E4E-87CD-F78C-BEA3EDDA4474}"/>
              </a:ext>
            </a:extLst>
          </p:cNvPr>
          <p:cNvSpPr txBox="1"/>
          <p:nvPr/>
        </p:nvSpPr>
        <p:spPr>
          <a:xfrm>
            <a:off x="2838450" y="17049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620D0-C496-22EE-F007-C4F70DA00736}"/>
              </a:ext>
            </a:extLst>
          </p:cNvPr>
          <p:cNvSpPr txBox="1"/>
          <p:nvPr/>
        </p:nvSpPr>
        <p:spPr>
          <a:xfrm>
            <a:off x="4676775" y="52863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E68B-B580-384D-DE9C-1D6AA11B5EEF}"/>
              </a:ext>
            </a:extLst>
          </p:cNvPr>
          <p:cNvSpPr txBox="1"/>
          <p:nvPr/>
        </p:nvSpPr>
        <p:spPr>
          <a:xfrm>
            <a:off x="6095999" y="13393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8BF6-310B-57DD-C76B-D07CAFF33E70}"/>
              </a:ext>
            </a:extLst>
          </p:cNvPr>
          <p:cNvSpPr txBox="1"/>
          <p:nvPr/>
        </p:nvSpPr>
        <p:spPr>
          <a:xfrm>
            <a:off x="3609402" y="528637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97.5%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04216-FA0C-4C7F-B9DE-94641E3580C0}"/>
              </a:ext>
            </a:extLst>
          </p:cNvPr>
          <p:cNvSpPr txBox="1"/>
          <p:nvPr/>
        </p:nvSpPr>
        <p:spPr>
          <a:xfrm>
            <a:off x="8086725" y="528637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97.5%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F7597-2D81-1B7D-C503-6E7EBC2953CA}"/>
              </a:ext>
            </a:extLst>
          </p:cNvPr>
          <p:cNvSpPr txBox="1"/>
          <p:nvPr/>
        </p:nvSpPr>
        <p:spPr>
          <a:xfrm>
            <a:off x="6827540" y="528637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E79D9-3806-A8E2-13A9-F4BF631C3A27}"/>
              </a:ext>
            </a:extLst>
          </p:cNvPr>
          <p:cNvSpPr txBox="1"/>
          <p:nvPr/>
        </p:nvSpPr>
        <p:spPr>
          <a:xfrm>
            <a:off x="2003097" y="877668"/>
            <a:ext cx="120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2B4067-593B-DFA6-B22A-33BE54873634}"/>
              </a:ext>
            </a:extLst>
          </p:cNvPr>
          <p:cNvSpPr txBox="1"/>
          <p:nvPr/>
        </p:nvSpPr>
        <p:spPr>
          <a:xfrm>
            <a:off x="8988511" y="877669"/>
            <a:ext cx="120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487B4-E16F-558C-007A-B5DD0357530A}"/>
              </a:ext>
            </a:extLst>
          </p:cNvPr>
          <p:cNvSpPr txBox="1"/>
          <p:nvPr/>
        </p:nvSpPr>
        <p:spPr>
          <a:xfrm>
            <a:off x="1488501" y="4281487"/>
            <a:ext cx="11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tail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A62E9-887D-CDAC-E881-3A98D1213411}"/>
              </a:ext>
            </a:extLst>
          </p:cNvPr>
          <p:cNvSpPr txBox="1"/>
          <p:nvPr/>
        </p:nvSpPr>
        <p:spPr>
          <a:xfrm>
            <a:off x="9588707" y="4281487"/>
            <a:ext cx="110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tail</a:t>
            </a:r>
          </a:p>
        </p:txBody>
      </p:sp>
    </p:spTree>
    <p:extLst>
      <p:ext uri="{BB962C8B-B14F-4D97-AF65-F5344CB8AC3E}">
        <p14:creationId xmlns:p14="http://schemas.microsoft.com/office/powerpoint/2010/main" val="196535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445F-B38F-DD84-4547-721FB240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88034"/>
            <a:ext cx="10515600" cy="1325563"/>
          </a:xfrm>
        </p:spPr>
        <p:txBody>
          <a:bodyPr/>
          <a:lstStyle/>
          <a:p>
            <a:r>
              <a:rPr lang="en-US" dirty="0"/>
              <a:t>Try it out: Female College Student Heights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C1DA3-F8C4-6859-A173-32B321B3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6" y="1241980"/>
            <a:ext cx="4051166" cy="5527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DAB50-7CFC-F1EA-E15C-CAAF19BDE1BA}"/>
                  </a:ext>
                </a:extLst>
              </p:cNvPr>
              <p:cNvSpPr txBox="1"/>
              <p:nvPr/>
            </p:nvSpPr>
            <p:spPr>
              <a:xfrm>
                <a:off x="5110595" y="3895436"/>
                <a:ext cx="125386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=65.4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=3.38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DAB50-7CFC-F1EA-E15C-CAAF19BDE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95" y="3895436"/>
                <a:ext cx="1253869" cy="1107996"/>
              </a:xfrm>
              <a:prstGeom prst="rect">
                <a:avLst/>
              </a:prstGeom>
              <a:blipFill>
                <a:blip r:embed="rId3"/>
                <a:stretch>
                  <a:fillRect l="-971" r="-4369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2DDF0-1789-468D-9ABA-0EEAA265E1D7}"/>
                  </a:ext>
                </a:extLst>
              </p:cNvPr>
              <p:cNvSpPr txBox="1"/>
              <p:nvPr/>
            </p:nvSpPr>
            <p:spPr>
              <a:xfrm flipH="1">
                <a:off x="4922982" y="1671782"/>
                <a:ext cx="67425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-score for a female with a height of 70 inches</a:t>
                </a:r>
              </a:p>
              <a:p>
                <a:endParaRPr lang="en-US" dirty="0"/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-score for a female with a height of 92 inches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2DDF0-1789-468D-9ABA-0EEAA265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22982" y="1671782"/>
                <a:ext cx="6742545" cy="923330"/>
              </a:xfrm>
              <a:prstGeom prst="rect">
                <a:avLst/>
              </a:prstGeom>
              <a:blipFill>
                <a:blip r:embed="rId4"/>
                <a:stretch>
                  <a:fillRect l="-81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8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68C2C7E-C258-9B1D-AAC4-D5DE91CE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8424"/>
            <a:ext cx="5861148" cy="4046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70BB4-08C0-9031-E6A2-572CCCAB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Student Heights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C88594-71D4-DEEC-BBB7-10416F8C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02" y="2638424"/>
            <a:ext cx="5861148" cy="4024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D7CB18-D2AE-27B8-A7C7-47620ED0F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91" y="2152581"/>
            <a:ext cx="101931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2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EF3E-AA2F-7D35-68FA-59EF0709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 Note About Transformations of Variables…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FE30C-AFBE-E998-BDEF-D3E7157370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309" y="1343818"/>
                <a:ext cx="10515600" cy="5223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often need to change the units of measurement of a variable such as from Fahrenheit to Celsius, Feet to meters, dollars to euros etc.</a:t>
                </a:r>
              </a:p>
              <a:p>
                <a:endParaRPr lang="en-US" dirty="0"/>
              </a:p>
              <a:p>
                <a:r>
                  <a:rPr lang="en-US" dirty="0"/>
                  <a:t>Linear transformations: adding, subtracting, multiplying, dividing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Linear transformations take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(scaling + shift)</a:t>
                </a:r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scaling constant,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shifting constant,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original variable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the transformed variable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score is a linear transformation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Linear transformations preserve the shape of variables distribution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Nonlinear transformations: squaring, taking roots, logarithm, exponentiation,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- </a:t>
                </a:r>
                <a:r>
                  <a:rPr lang="en-US" b="1" u="sng" dirty="0"/>
                  <a:t>Do not</a:t>
                </a:r>
                <a:r>
                  <a:rPr lang="en-US" dirty="0"/>
                  <a:t> preserved the shape of the variables distribution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FE30C-AFBE-E998-BDEF-D3E715737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09" y="1343818"/>
                <a:ext cx="10515600" cy="5223237"/>
              </a:xfrm>
              <a:blipFill>
                <a:blip r:embed="rId2"/>
                <a:stretch>
                  <a:fillRect l="-1043" t="-1867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45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D820-1522-2602-84D3-FFCDA58D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properties of 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E655D-177B-3706-8F5E-2003CAE98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a linear transformation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𝑚𝑒𝑑𝑖𝑎𝑛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 (the standard deviation is not affected by 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(the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𝐼𝑄𝑅</m:t>
                    </m:r>
                  </m:oMath>
                </a14:m>
                <a:r>
                  <a:rPr lang="en-US" dirty="0"/>
                  <a:t> is not affected by shift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E655D-177B-3706-8F5E-2003CAE98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20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B889-5E6A-6C39-6160-FFACE796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Outliers: Normal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0A288-3590-7E5A-060E-0A1399100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64273" cy="48707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distance from the mean are outliers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score</a:t>
                </a:r>
                <a:r>
                  <a:rPr lang="en-US" dirty="0"/>
                  <a:t>: The number of standard deviations a value falls from mean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0A288-3590-7E5A-060E-0A1399100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64273" cy="4870740"/>
              </a:xfrm>
              <a:blipFill>
                <a:blip r:embed="rId2"/>
                <a:stretch>
                  <a:fillRect l="-1010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30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445F-B38F-DD84-4547-721FB240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88034"/>
            <a:ext cx="10515600" cy="1325563"/>
          </a:xfrm>
        </p:spPr>
        <p:txBody>
          <a:bodyPr/>
          <a:lstStyle/>
          <a:p>
            <a:r>
              <a:rPr lang="en-US" dirty="0"/>
              <a:t>Try it out: Female College Student Heights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C1DA3-F8C4-6859-A173-32B321B3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6" y="1241980"/>
            <a:ext cx="4051166" cy="5527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DAB50-7CFC-F1EA-E15C-CAAF19BDE1BA}"/>
                  </a:ext>
                </a:extLst>
              </p:cNvPr>
              <p:cNvSpPr txBox="1"/>
              <p:nvPr/>
            </p:nvSpPr>
            <p:spPr>
              <a:xfrm>
                <a:off x="5088795" y="4809836"/>
                <a:ext cx="127393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=65.4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DAB50-7CFC-F1EA-E15C-CAAF19BDE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95" y="4809836"/>
                <a:ext cx="1273938" cy="1107996"/>
              </a:xfrm>
              <a:prstGeom prst="rect">
                <a:avLst/>
              </a:prstGeom>
              <a:blipFill>
                <a:blip r:embed="rId3"/>
                <a:stretch>
                  <a:fillRect l="-957" r="-2871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2DDF0-1789-468D-9ABA-0EEAA265E1D7}"/>
                  </a:ext>
                </a:extLst>
              </p:cNvPr>
              <p:cNvSpPr txBox="1"/>
              <p:nvPr/>
            </p:nvSpPr>
            <p:spPr>
              <a:xfrm flipH="1">
                <a:off x="5088795" y="1241980"/>
                <a:ext cx="674254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-score for a female with a height of 70 inches</a:t>
                </a:r>
              </a:p>
              <a:p>
                <a:endParaRPr lang="en-US" dirty="0"/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-score for a female with a height of 92 inches</a:t>
                </a:r>
              </a:p>
              <a:p>
                <a:endParaRPr lang="en-US" dirty="0"/>
              </a:p>
              <a:p>
                <a:r>
                  <a:rPr lang="en-US" dirty="0"/>
                  <a:t>Assuming the distribution of the sample is approximately symmetric, about proportion students have a height between ?</a:t>
                </a:r>
              </a:p>
              <a:p>
                <a:endParaRPr lang="en-US" dirty="0"/>
              </a:p>
              <a:p>
                <a:r>
                  <a:rPr lang="en-US" dirty="0"/>
                  <a:t>How short does a female have to be before she would be considered an outlier relative to the data?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2DDF0-1789-468D-9ABA-0EEAA265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88795" y="1241980"/>
                <a:ext cx="6742545" cy="2585323"/>
              </a:xfrm>
              <a:prstGeom prst="rect">
                <a:avLst/>
              </a:prstGeom>
              <a:blipFill>
                <a:blip r:embed="rId4"/>
                <a:stretch>
                  <a:fillRect l="-814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61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3DBA2-3C3F-9CEB-1CA6-D46B2281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64" y="1290434"/>
            <a:ext cx="8637089" cy="5493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8DE6EC-AFF1-9900-78DF-096DB38A7BF6}"/>
              </a:ext>
            </a:extLst>
          </p:cNvPr>
          <p:cNvSpPr txBox="1"/>
          <p:nvPr/>
        </p:nvSpPr>
        <p:spPr>
          <a:xfrm>
            <a:off x="406400" y="498764"/>
            <a:ext cx="2657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Density Curves</a:t>
            </a:r>
          </a:p>
        </p:txBody>
      </p:sp>
    </p:spTree>
    <p:extLst>
      <p:ext uri="{BB962C8B-B14F-4D97-AF65-F5344CB8AC3E}">
        <p14:creationId xmlns:p14="http://schemas.microsoft.com/office/powerpoint/2010/main" val="197506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5AF5-177D-060F-D0DB-6A34E250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ADC9D-74D1-9F96-81DC-663A0193A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9635"/>
                <a:ext cx="7105073" cy="423732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 family of smooth, bell-shaped (symmetric) distributions that arise often in statistics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Shape is determined by two parameters: the mean and the standard deviation</a:t>
                </a:r>
              </a:p>
              <a:p>
                <a:pPr marL="914400" lvl="2" indent="0">
                  <a:buNone/>
                </a:pPr>
                <a:r>
                  <a:rPr lang="en-US" dirty="0"/>
                  <a:t>The mean is located where the (relative) frequency is at its peak.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The standard deviation is the distance from the mean to the value of the variable where the (relative) frequency is a little less than 3/4 of the way (actually about 68%) to its maximum.</a:t>
                </a:r>
              </a:p>
              <a:p>
                <a:endParaRPr lang="en-US" dirty="0"/>
              </a:p>
              <a:p>
                <a:r>
                  <a:rPr lang="en-US" dirty="0"/>
                  <a:t>We denote the normal distribution for a population as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dirty="0"/>
                  <a:t>And for a sample as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ADC9D-74D1-9F96-81DC-663A0193A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9635"/>
                <a:ext cx="7105073" cy="4237327"/>
              </a:xfrm>
              <a:blipFill>
                <a:blip r:embed="rId2"/>
                <a:stretch>
                  <a:fillRect l="-1030" t="-3022" r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4C5B146-9E5B-6D4E-E4B7-48450B5ED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722" y="2599254"/>
            <a:ext cx="3553266" cy="26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ECC921-557C-54BB-DA04-F258530F86F2}"/>
                  </a:ext>
                </a:extLst>
              </p:cNvPr>
              <p:cNvSpPr txBox="1"/>
              <p:nvPr/>
            </p:nvSpPr>
            <p:spPr>
              <a:xfrm>
                <a:off x="212436" y="794327"/>
                <a:ext cx="28725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is the approximate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ECC921-557C-54BB-DA04-F258530F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6" y="794327"/>
                <a:ext cx="2872509" cy="1200329"/>
              </a:xfrm>
              <a:prstGeom prst="rect">
                <a:avLst/>
              </a:prstGeom>
              <a:blipFill>
                <a:blip r:embed="rId2"/>
                <a:stretch>
                  <a:fillRect l="-3397" t="-4061" r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7AAF06B-AA79-AD6C-76BF-D4CA0E1C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624" y="234809"/>
            <a:ext cx="8576794" cy="662319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F9549-5A75-9D66-03BC-6653235A08D9}"/>
              </a:ext>
            </a:extLst>
          </p:cNvPr>
          <p:cNvCxnSpPr/>
          <p:nvPr/>
        </p:nvCxnSpPr>
        <p:spPr>
          <a:xfrm flipV="1">
            <a:off x="7832436" y="304800"/>
            <a:ext cx="0" cy="62160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1D3878-3D5E-13B5-0E2C-51F1DDF1CFE4}"/>
                  </a:ext>
                </a:extLst>
              </p:cNvPr>
              <p:cNvSpPr txBox="1"/>
              <p:nvPr/>
            </p:nvSpPr>
            <p:spPr>
              <a:xfrm>
                <a:off x="277091" y="2447636"/>
                <a:ext cx="807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1D3878-3D5E-13B5-0E2C-51F1DDF1C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2447636"/>
                <a:ext cx="8074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1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E185B-0E70-A470-0A79-1C5795E96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31C35D-02A0-881B-F0B0-7DF8570F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547" y="0"/>
            <a:ext cx="9758453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0246AD-DEED-A511-5E91-DEC41F20CD8C}"/>
                  </a:ext>
                </a:extLst>
              </p:cNvPr>
              <p:cNvSpPr txBox="1"/>
              <p:nvPr/>
            </p:nvSpPr>
            <p:spPr>
              <a:xfrm>
                <a:off x="212436" y="794327"/>
                <a:ext cx="25122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is the approximate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0246AD-DEED-A511-5E91-DEC41F20C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6" y="794327"/>
                <a:ext cx="2512291" cy="1200329"/>
              </a:xfrm>
              <a:prstGeom prst="rect">
                <a:avLst/>
              </a:prstGeom>
              <a:blipFill>
                <a:blip r:embed="rId3"/>
                <a:stretch>
                  <a:fillRect l="-3883" t="-4061" r="-4854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D787DF-A73B-406F-87CA-980389C42606}"/>
                  </a:ext>
                </a:extLst>
              </p:cNvPr>
              <p:cNvSpPr txBox="1"/>
              <p:nvPr/>
            </p:nvSpPr>
            <p:spPr>
              <a:xfrm>
                <a:off x="277091" y="2447636"/>
                <a:ext cx="98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D787DF-A73B-406F-87CA-980389C4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2447636"/>
                <a:ext cx="9837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5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0A732CA-4851-5A57-86F0-8944B26C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663494"/>
            <a:ext cx="10603345" cy="6015232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A1E1666C-C149-0250-9880-84AD82DF8585}"/>
              </a:ext>
            </a:extLst>
          </p:cNvPr>
          <p:cNvSpPr/>
          <p:nvPr/>
        </p:nvSpPr>
        <p:spPr>
          <a:xfrm rot="16200000">
            <a:off x="5698082" y="2297659"/>
            <a:ext cx="561975" cy="2410691"/>
          </a:xfrm>
          <a:prstGeom prst="rightBrace">
            <a:avLst>
              <a:gd name="adj1" fmla="val 60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BE78BBB-1DFC-7E1C-B0D8-203A5F7F753A}"/>
              </a:ext>
            </a:extLst>
          </p:cNvPr>
          <p:cNvSpPr/>
          <p:nvPr/>
        </p:nvSpPr>
        <p:spPr>
          <a:xfrm rot="16200000">
            <a:off x="5698085" y="21167"/>
            <a:ext cx="561975" cy="4922982"/>
          </a:xfrm>
          <a:prstGeom prst="rightBrace">
            <a:avLst>
              <a:gd name="adj1" fmla="val 60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F403884-2D96-513D-290D-4F3B97E63D69}"/>
              </a:ext>
            </a:extLst>
          </p:cNvPr>
          <p:cNvSpPr/>
          <p:nvPr/>
        </p:nvSpPr>
        <p:spPr>
          <a:xfrm rot="16200000">
            <a:off x="5698082" y="-2318458"/>
            <a:ext cx="561975" cy="7406090"/>
          </a:xfrm>
          <a:prstGeom prst="rightBrace">
            <a:avLst>
              <a:gd name="adj1" fmla="val 60927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77323-0AB8-1906-6077-D04E5C759751}"/>
              </a:ext>
            </a:extLst>
          </p:cNvPr>
          <p:cNvSpPr txBox="1"/>
          <p:nvPr/>
        </p:nvSpPr>
        <p:spPr>
          <a:xfrm>
            <a:off x="4694132" y="2821906"/>
            <a:ext cx="256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About 68% of the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98A191-967A-8867-E346-93B7F27D2227}"/>
              </a:ext>
            </a:extLst>
          </p:cNvPr>
          <p:cNvSpPr txBox="1"/>
          <p:nvPr/>
        </p:nvSpPr>
        <p:spPr>
          <a:xfrm>
            <a:off x="4773727" y="1705268"/>
            <a:ext cx="256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About 95% of the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9A3C3-DF9E-D69A-2899-973E39E1E58C}"/>
              </a:ext>
            </a:extLst>
          </p:cNvPr>
          <p:cNvSpPr txBox="1"/>
          <p:nvPr/>
        </p:nvSpPr>
        <p:spPr>
          <a:xfrm>
            <a:off x="4773724" y="391863"/>
            <a:ext cx="2768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About 99.7% of the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15FA4-4535-2C63-4847-D173E9EAC5D5}"/>
              </a:ext>
            </a:extLst>
          </p:cNvPr>
          <p:cNvSpPr txBox="1"/>
          <p:nvPr/>
        </p:nvSpPr>
        <p:spPr>
          <a:xfrm>
            <a:off x="5033818" y="466130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8AA1B-79DD-52BF-0545-25245BC324E7}"/>
              </a:ext>
            </a:extLst>
          </p:cNvPr>
          <p:cNvSpPr txBox="1"/>
          <p:nvPr/>
        </p:nvSpPr>
        <p:spPr>
          <a:xfrm>
            <a:off x="6263989" y="464915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4F8D2-E17C-1116-98DF-21564D797659}"/>
              </a:ext>
            </a:extLst>
          </p:cNvPr>
          <p:cNvSpPr txBox="1"/>
          <p:nvPr/>
        </p:nvSpPr>
        <p:spPr>
          <a:xfrm>
            <a:off x="3785174" y="464915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6753A-8981-8183-3453-CD1A57309EE6}"/>
              </a:ext>
            </a:extLst>
          </p:cNvPr>
          <p:cNvSpPr txBox="1"/>
          <p:nvPr/>
        </p:nvSpPr>
        <p:spPr>
          <a:xfrm>
            <a:off x="7300860" y="466130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4A15E-E3A8-BCBD-6CC0-17CBC3F8995A}"/>
              </a:ext>
            </a:extLst>
          </p:cNvPr>
          <p:cNvSpPr txBox="1"/>
          <p:nvPr/>
        </p:nvSpPr>
        <p:spPr>
          <a:xfrm>
            <a:off x="2479188" y="466797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567F35-EECC-F696-CD53-5FC9D49E9912}"/>
              </a:ext>
            </a:extLst>
          </p:cNvPr>
          <p:cNvSpPr txBox="1"/>
          <p:nvPr/>
        </p:nvSpPr>
        <p:spPr>
          <a:xfrm>
            <a:off x="8678813" y="464915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90E77-157D-BBA3-982C-4520997741F5}"/>
              </a:ext>
            </a:extLst>
          </p:cNvPr>
          <p:cNvSpPr txBox="1"/>
          <p:nvPr/>
        </p:nvSpPr>
        <p:spPr>
          <a:xfrm>
            <a:off x="304800" y="179274"/>
            <a:ext cx="2941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 Empirical Rule</a:t>
            </a:r>
          </a:p>
        </p:txBody>
      </p:sp>
    </p:spTree>
    <p:extLst>
      <p:ext uri="{BB962C8B-B14F-4D97-AF65-F5344CB8AC3E}">
        <p14:creationId xmlns:p14="http://schemas.microsoft.com/office/powerpoint/2010/main" val="86161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4698-F43B-E4A4-123D-A5AC8EBD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88818-3CDD-B9E7-A855-6F9226D95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64323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Suppose the distribution to the left represents the heights of a sample of female college students in the U.S. this distribution has mean and standard deviation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65</m:t>
                    </m:r>
                  </m:oMath>
                </a14:m>
                <a:r>
                  <a:rPr lang="en-US" b="0" dirty="0"/>
                  <a:t> inches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r>
                  <a:rPr lang="en-US" dirty="0"/>
                  <a:t> inches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percentage of students in the sample are shorter than mean height?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/>
                  <a:t>What percentage of students in the sample are more than 2 standard deviations above the average height?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About 2.5%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88818-3CDD-B9E7-A855-6F9226D95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64323" cy="4351338"/>
              </a:xfrm>
              <a:blipFill>
                <a:blip r:embed="rId2"/>
                <a:stretch>
                  <a:fillRect l="-1438" t="-2521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49DB71-0CDE-50D1-2F50-6FDDA365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23" y="365125"/>
            <a:ext cx="6323410" cy="326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67E70-E945-FCAA-9D3E-C9F7B55E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198" y="3766244"/>
            <a:ext cx="6323410" cy="2912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B44D3-D794-DC73-EFBC-C8BA0F342E48}"/>
              </a:ext>
            </a:extLst>
          </p:cNvPr>
          <p:cNvSpPr txBox="1"/>
          <p:nvPr/>
        </p:nvSpPr>
        <p:spPr>
          <a:xfrm>
            <a:off x="8296901" y="574863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4215-D973-870D-BD1C-955EC1E57D66}"/>
              </a:ext>
            </a:extLst>
          </p:cNvPr>
          <p:cNvSpPr txBox="1"/>
          <p:nvPr/>
        </p:nvSpPr>
        <p:spPr>
          <a:xfrm>
            <a:off x="7469547" y="57486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13.5%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3AF94-544E-9863-FC1A-62693864244D}"/>
              </a:ext>
            </a:extLst>
          </p:cNvPr>
          <p:cNvSpPr txBox="1"/>
          <p:nvPr/>
        </p:nvSpPr>
        <p:spPr>
          <a:xfrm>
            <a:off x="6811043" y="57486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2.35%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F6D6-AB27-C9A9-3814-E64AFF7E346A}"/>
              </a:ext>
            </a:extLst>
          </p:cNvPr>
          <p:cNvSpPr txBox="1"/>
          <p:nvPr/>
        </p:nvSpPr>
        <p:spPr>
          <a:xfrm>
            <a:off x="6048344" y="57486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0.15%</a:t>
            </a:r>
          </a:p>
        </p:txBody>
      </p:sp>
    </p:spTree>
    <p:extLst>
      <p:ext uri="{BB962C8B-B14F-4D97-AF65-F5344CB8AC3E}">
        <p14:creationId xmlns:p14="http://schemas.microsoft.com/office/powerpoint/2010/main" val="41431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B889-5E6A-6C39-6160-FFACE796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Outliers: Normal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0A288-3590-7E5A-060E-0A1399100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64273" cy="48707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empirical rule: It is fairly unlikely to observe a value that is more than 2 standard deviations from the mean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Therefore, when data are approximately Normally distributed, we can regard all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distance from the mean as outliers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score</a:t>
                </a:r>
                <a:r>
                  <a:rPr lang="en-US" dirty="0"/>
                  <a:t>: The number of standard deviations a value falls from mean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0A288-3590-7E5A-060E-0A1399100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64273" cy="4870740"/>
              </a:xfrm>
              <a:blipFill>
                <a:blip r:embed="rId2"/>
                <a:stretch>
                  <a:fillRect l="-898" t="-3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17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F84D4-9BE6-97B4-33AB-D5BFCFE74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9FA199-A428-9D9A-49A2-EECD09D3C2A4}"/>
                  </a:ext>
                </a:extLst>
              </p:cNvPr>
              <p:cNvSpPr txBox="1"/>
              <p:nvPr/>
            </p:nvSpPr>
            <p:spPr>
              <a:xfrm>
                <a:off x="212436" y="794327"/>
                <a:ext cx="28725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is the approximate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9FA199-A428-9D9A-49A2-EECD09D3C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6" y="794327"/>
                <a:ext cx="2872509" cy="1200329"/>
              </a:xfrm>
              <a:prstGeom prst="rect">
                <a:avLst/>
              </a:prstGeom>
              <a:blipFill>
                <a:blip r:embed="rId2"/>
                <a:stretch>
                  <a:fillRect l="-3397" t="-4061" r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4255B2E-E104-50B8-579F-79E79EDF6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624" y="234809"/>
            <a:ext cx="8576794" cy="662319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42219-EF91-1FD4-42BE-F1616D10C18B}"/>
              </a:ext>
            </a:extLst>
          </p:cNvPr>
          <p:cNvCxnSpPr/>
          <p:nvPr/>
        </p:nvCxnSpPr>
        <p:spPr>
          <a:xfrm flipV="1">
            <a:off x="7832436" y="304800"/>
            <a:ext cx="0" cy="62160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CBE9A1-0229-22C5-516C-5F693B45C1F6}"/>
                  </a:ext>
                </a:extLst>
              </p:cNvPr>
              <p:cNvSpPr txBox="1"/>
              <p:nvPr/>
            </p:nvSpPr>
            <p:spPr>
              <a:xfrm>
                <a:off x="277091" y="2447636"/>
                <a:ext cx="807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CBE9A1-0229-22C5-516C-5F693B45C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2447636"/>
                <a:ext cx="8074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748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Lecture 7 The normal distribution, Z-scores, Transformations of Variables  </vt:lpstr>
      <vt:lpstr>PowerPoint Presentation</vt:lpstr>
      <vt:lpstr>The Normal Distribution</vt:lpstr>
      <vt:lpstr>PowerPoint Presentation</vt:lpstr>
      <vt:lpstr>PowerPoint Presentation</vt:lpstr>
      <vt:lpstr>PowerPoint Presentation</vt:lpstr>
      <vt:lpstr>Practice</vt:lpstr>
      <vt:lpstr>Identifying Outliers: Normal Distributions</vt:lpstr>
      <vt:lpstr>PowerPoint Presentation</vt:lpstr>
      <vt:lpstr>PowerPoint Presentation</vt:lpstr>
      <vt:lpstr>PowerPoint Presentation</vt:lpstr>
      <vt:lpstr>Try it out: Female College Student Heights</vt:lpstr>
      <vt:lpstr>College Student Heights</vt:lpstr>
      <vt:lpstr>A Note About Transformations of Variables…</vt:lpstr>
      <vt:lpstr>More properties of Linear Transformations</vt:lpstr>
      <vt:lpstr>Identifying Outliers: Normal Distributions</vt:lpstr>
      <vt:lpstr>Try it out: Female College Student Heights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58</cp:revision>
  <dcterms:created xsi:type="dcterms:W3CDTF">2023-08-21T21:11:45Z</dcterms:created>
  <dcterms:modified xsi:type="dcterms:W3CDTF">2024-02-05T19:17:45Z</dcterms:modified>
</cp:coreProperties>
</file>