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21" r:id="rId4"/>
    <p:sldId id="320" r:id="rId5"/>
    <p:sldId id="322" r:id="rId6"/>
    <p:sldId id="324" r:id="rId7"/>
    <p:sldId id="348" r:id="rId8"/>
    <p:sldId id="303" r:id="rId9"/>
    <p:sldId id="259" r:id="rId10"/>
    <p:sldId id="325" r:id="rId11"/>
    <p:sldId id="346" r:id="rId12"/>
    <p:sldId id="339" r:id="rId13"/>
    <p:sldId id="341" r:id="rId14"/>
    <p:sldId id="340" r:id="rId15"/>
    <p:sldId id="349" r:id="rId16"/>
    <p:sldId id="345" r:id="rId17"/>
    <p:sldId id="313" r:id="rId18"/>
    <p:sldId id="314" r:id="rId19"/>
    <p:sldId id="315" r:id="rId20"/>
    <p:sldId id="316" r:id="rId21"/>
    <p:sldId id="317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935037554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Measures of location and spread</a:t>
            </a:r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BCC-CAB3-F735-AC9E-6A794031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Measures of Spread: Interquartile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E8586-DD23-94D2-D323-FAF1EE2B0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interquartile range (IQR)</a:t>
                </a:r>
                <a:r>
                  <a:rPr lang="en-US" dirty="0"/>
                  <a:t> measures the spread of the middle 50% of the observations </a:t>
                </a:r>
              </a:p>
              <a:p>
                <a:endParaRPr lang="en-US" dirty="0"/>
              </a:p>
              <a:p>
                <a:r>
                  <a:rPr lang="en-US" dirty="0"/>
                  <a:t>It is resistant to outliers</a:t>
                </a:r>
              </a:p>
              <a:p>
                <a:pPr marL="0" indent="0" algn="ctr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𝑰𝑸𝑹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r>
                  <a:rPr lang="en-US" sz="2400" dirty="0"/>
                  <a:t>The more variability the larger the value of the </a:t>
                </a:r>
                <a:r>
                  <a:rPr lang="en-US" sz="2400" b="1" dirty="0"/>
                  <a:t>IQR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IQR </a:t>
                </a:r>
                <a:r>
                  <a:rPr lang="en-US" sz="2400" dirty="0"/>
                  <a:t>is a good choice for distributions that are highly skewed!</a:t>
                </a:r>
                <a:endParaRPr lang="en-US" sz="2400" b="1" dirty="0"/>
              </a:p>
              <a:p>
                <a:pPr marL="0" indent="0" algn="ctr">
                  <a:buNone/>
                </a:pPr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E8586-DD23-94D2-D323-FAF1EE2B0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510B-84BA-0986-946A-7635FB2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Finding quartiles and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D4BA-5F56-129C-FF6C-FCDB2444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 Scores 61,61,65,65,66,68,69,73,74,75,76,78,79,90,94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 IQR</a:t>
            </a:r>
          </a:p>
        </p:txBody>
      </p:sp>
    </p:spTree>
    <p:extLst>
      <p:ext uri="{BB962C8B-B14F-4D97-AF65-F5344CB8AC3E}">
        <p14:creationId xmlns:p14="http://schemas.microsoft.com/office/powerpoint/2010/main" val="429355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A028-A7CA-27E1-ACC7-31804B9B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Boxplot (Box and Whisker Plot): A five 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CDBC-1066-FD3E-EAC4-1CD68D78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63"/>
            <a:ext cx="4448175" cy="4662199"/>
          </a:xfrm>
        </p:spPr>
        <p:txBody>
          <a:bodyPr>
            <a:normAutofit fontScale="92500"/>
          </a:bodyPr>
          <a:lstStyle/>
          <a:p>
            <a:r>
              <a:rPr lang="en-US" dirty="0"/>
              <a:t> Pros: </a:t>
            </a:r>
          </a:p>
          <a:p>
            <a:pPr lvl="1"/>
            <a:r>
              <a:rPr lang="en-US" dirty="0"/>
              <a:t>good for describing shape and location</a:t>
            </a:r>
          </a:p>
          <a:p>
            <a:pPr lvl="1"/>
            <a:r>
              <a:rPr lang="en-US" dirty="0"/>
              <a:t>Can be used to identify outliers</a:t>
            </a:r>
          </a:p>
          <a:p>
            <a:pPr lvl="1"/>
            <a:r>
              <a:rPr lang="en-US" dirty="0"/>
              <a:t>Length of whiskers indicates skew</a:t>
            </a:r>
          </a:p>
          <a:p>
            <a:pPr lvl="1"/>
            <a:r>
              <a:rPr lang="en-US" dirty="0"/>
              <a:t>Good for comparing two distributions or across categories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does not show certain features like mounds, or gaps as well as a histogram</a:t>
            </a:r>
          </a:p>
        </p:txBody>
      </p:sp>
      <p:pic>
        <p:nvPicPr>
          <p:cNvPr id="5" name="Picture 4" descr="A diagram of a box plot&#10;&#10;Description automatically generated">
            <a:extLst>
              <a:ext uri="{FF2B5EF4-FFF2-40B4-BE49-F238E27FC236}">
                <a16:creationId xmlns:a16="http://schemas.microsoft.com/office/drawing/2014/main" id="{018FD8B2-9B43-319A-0198-F033315E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619" y="2368404"/>
            <a:ext cx="6657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6E2CDD-0BF2-1E07-E65C-54C10EE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4" y="0"/>
            <a:ext cx="914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data which come from 20 rolls of a six-sided die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1, 1, 1, 2,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2, 2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2, 2, 2,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2, 3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3, 3, 3,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4, 5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5, 6, 6, 6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sz="2400" dirty="0">
                    <a:solidFill>
                      <a:srgbClr val="00B050"/>
                    </a:solidFill>
                    <a:latin typeface="Calibri" panose="020F0502020204030204"/>
                  </a:rPr>
                  <a:t>Q2 = median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2+3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</a:rPr>
                  <a:t>Q1 = median lower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2+2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= median upper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818"/>
            <a:ext cx="4783697" cy="1067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 </a:t>
            </a:r>
            <a:r>
              <a:rPr lang="en-US" sz="4000" dirty="0"/>
              <a:t>Construct a Boxplot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83090-59E8-EFFB-3135-1672E48B6474}"/>
              </a:ext>
            </a:extLst>
          </p:cNvPr>
          <p:cNvSpPr/>
          <p:nvPr/>
        </p:nvSpPr>
        <p:spPr>
          <a:xfrm>
            <a:off x="1939636" y="3066473"/>
            <a:ext cx="3519055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39C5B-257E-372D-3412-85E2D621D863}"/>
              </a:ext>
            </a:extLst>
          </p:cNvPr>
          <p:cNvSpPr/>
          <p:nvPr/>
        </p:nvSpPr>
        <p:spPr>
          <a:xfrm>
            <a:off x="5458691" y="3066473"/>
            <a:ext cx="3519055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DB4-D308-EF0A-43A7-3BA893E1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43BF-7D1D-9153-A164-BE2AA5E3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the boxplot for student exam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 Scores 61,61,65,65,66,68,69,73,74,75,76,78,79,90,94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69AC-9E45-9EA9-B899-B3797D5B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Ex2. </a:t>
            </a:r>
            <a:r>
              <a:rPr lang="en-US" sz="4400" dirty="0"/>
              <a:t>Construct a Boxplot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D6F1-D1E4-EA2F-1694-74768E61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12 observations of a quantitative variable X</a:t>
            </a:r>
          </a:p>
          <a:p>
            <a:pPr marL="0" indent="0">
              <a:buNone/>
            </a:pPr>
            <a:r>
              <a:rPr lang="en-US" dirty="0"/>
              <a:t>X = { -5.7, -2.6, -1.5, -1.3, -0.4, 0.2, 1.5, 2.2, 2.3, 2.6, 2.9, 10.4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 5 number summary and draw a boxplot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the IQR with the range</a:t>
            </a:r>
          </a:p>
        </p:txBody>
      </p:sp>
    </p:spTree>
    <p:extLst>
      <p:ext uri="{BB962C8B-B14F-4D97-AF65-F5344CB8AC3E}">
        <p14:creationId xmlns:p14="http://schemas.microsoft.com/office/powerpoint/2010/main" val="21616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Describing the shape of distribution</a:t>
            </a:r>
          </a:p>
          <a:p>
            <a:pPr lvl="2"/>
            <a:r>
              <a:rPr lang="en-US" dirty="0"/>
              <a:t>How many peaks? Unimodal, bimodal, multimodal</a:t>
            </a:r>
          </a:p>
          <a:p>
            <a:pPr lvl="2"/>
            <a:r>
              <a:rPr lang="en-US" dirty="0"/>
              <a:t>Is the distribution symmetric or is it skewed?</a:t>
            </a:r>
          </a:p>
          <a:p>
            <a:pPr lvl="2"/>
            <a:r>
              <a:rPr lang="en-US" dirty="0"/>
              <a:t>Are there outliers in the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numbers to describe the center of distribution:</a:t>
            </a:r>
          </a:p>
          <a:p>
            <a:pPr lvl="2"/>
            <a:r>
              <a:rPr lang="en-US" b="1" dirty="0"/>
              <a:t>Mean</a:t>
            </a:r>
            <a:r>
              <a:rPr lang="en-US" dirty="0"/>
              <a:t> the average value of a distribution – it is NOT resistant to outliers</a:t>
            </a:r>
            <a:endParaRPr lang="en-US" b="1" dirty="0"/>
          </a:p>
          <a:p>
            <a:pPr lvl="2"/>
            <a:r>
              <a:rPr lang="en-US" b="1" dirty="0"/>
              <a:t>Median </a:t>
            </a:r>
            <a:r>
              <a:rPr lang="en-US" dirty="0"/>
              <a:t>the middle value of a distribution – it is resistant to outliers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a measure of location</a:t>
            </a:r>
          </a:p>
          <a:p>
            <a:pPr lvl="2"/>
            <a:r>
              <a:rPr lang="en-US" dirty="0"/>
              <a:t>It describes the position of commonly occurring values (</a:t>
            </a:r>
            <a:r>
              <a:rPr lang="en-US" dirty="0" err="1"/>
              <a:t>i.e</a:t>
            </a:r>
            <a:r>
              <a:rPr lang="en-US" dirty="0"/>
              <a:t> the position of peaks in the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Location: Quartiles and 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percentile </a:t>
                </a:r>
                <a:r>
                  <a:rPr lang="en-US" dirty="0"/>
                  <a:t>is a value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percent of the observations in a sample or population fall </a:t>
                </a:r>
                <a:r>
                  <a:rPr lang="en-US" u="sng" dirty="0"/>
                  <a:t>at or below </a:t>
                </a:r>
                <a:r>
                  <a:rPr lang="en-US" dirty="0"/>
                  <a:t>that value</a:t>
                </a:r>
              </a:p>
              <a:p>
                <a:endParaRPr lang="en-US" dirty="0"/>
              </a:p>
              <a:p>
                <a:r>
                  <a:rPr lang="en-US" dirty="0"/>
                  <a:t>Ex. 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is of any dataset is the median </a:t>
                </a:r>
              </a:p>
              <a:p>
                <a:endParaRPr lang="en-US" dirty="0"/>
              </a:p>
              <a:p>
                <a:r>
                  <a:rPr lang="en-US" dirty="0"/>
                  <a:t>Three useful percentiles of a distribution are the </a:t>
                </a:r>
                <a:r>
                  <a:rPr lang="en-US" b="1" dirty="0"/>
                  <a:t>quartiles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first </a:t>
                </a:r>
                <a:r>
                  <a:rPr lang="en-US" b="1" dirty="0"/>
                  <a:t>quartile Q1</a:t>
                </a:r>
                <a:r>
                  <a:rPr lang="en-US" dirty="0"/>
                  <a:t> is the 25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of the data.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second </a:t>
                </a:r>
                <a:r>
                  <a:rPr lang="en-US" b="1" dirty="0"/>
                  <a:t>quartile Q2</a:t>
                </a:r>
                <a:r>
                  <a:rPr lang="en-US" dirty="0"/>
                  <a:t> is 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or median of the data.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third </a:t>
                </a:r>
                <a:r>
                  <a:rPr lang="en-US" b="1" dirty="0"/>
                  <a:t>quartile Q3</a:t>
                </a:r>
                <a:r>
                  <a:rPr lang="en-US" dirty="0"/>
                  <a:t> is the 75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of the data.</a:t>
                </a:r>
                <a:r>
                  <a:rPr lang="en-US" b="1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r>
                  <a:rPr lang="en-US" dirty="0"/>
                  <a:t>The quartiles split a distribution in four equal parts each containing 25% of the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5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Measures of Position: Quartiles and Percentiles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FE47C-18E2-0DCE-12A0-928F930B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732917"/>
            <a:ext cx="10974332" cy="4534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FA9F0-7125-2ED8-956F-615EE6E8610C}"/>
              </a:ext>
            </a:extLst>
          </p:cNvPr>
          <p:cNvSpPr txBox="1"/>
          <p:nvPr/>
        </p:nvSpPr>
        <p:spPr>
          <a:xfrm>
            <a:off x="3867150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D8DD7-4F83-EF03-FCC3-5F401F96D765}"/>
              </a:ext>
            </a:extLst>
          </p:cNvPr>
          <p:cNvSpPr txBox="1"/>
          <p:nvPr/>
        </p:nvSpPr>
        <p:spPr>
          <a:xfrm>
            <a:off x="519112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BD45-E96F-BA6B-FF4F-BA5BCB352326}"/>
              </a:ext>
            </a:extLst>
          </p:cNvPr>
          <p:cNvSpPr txBox="1"/>
          <p:nvPr/>
        </p:nvSpPr>
        <p:spPr>
          <a:xfrm>
            <a:off x="643607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39AF1-32EB-CF28-66BC-B3F83BAB9A0E}"/>
              </a:ext>
            </a:extLst>
          </p:cNvPr>
          <p:cNvSpPr txBox="1"/>
          <p:nvPr/>
        </p:nvSpPr>
        <p:spPr>
          <a:xfrm>
            <a:off x="7681025" y="448627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A4B9C-0B38-BC45-00E4-EDED0FFBFB44}"/>
              </a:ext>
            </a:extLst>
          </p:cNvPr>
          <p:cNvSpPr txBox="1"/>
          <p:nvPr/>
        </p:nvSpPr>
        <p:spPr>
          <a:xfrm>
            <a:off x="4567380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1B3ED-6831-A631-657F-5DD8040E33E4}"/>
              </a:ext>
            </a:extLst>
          </p:cNvPr>
          <p:cNvSpPr txBox="1"/>
          <p:nvPr/>
        </p:nvSpPr>
        <p:spPr>
          <a:xfrm>
            <a:off x="5782452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F380B1-34E1-E77D-6F4D-B006308A41D2}"/>
              </a:ext>
            </a:extLst>
          </p:cNvPr>
          <p:cNvSpPr txBox="1"/>
          <p:nvPr/>
        </p:nvSpPr>
        <p:spPr>
          <a:xfrm>
            <a:off x="6924675" y="141593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BD2C6-0E7D-E81F-6787-780ACE6CD50C}"/>
              </a:ext>
            </a:extLst>
          </p:cNvPr>
          <p:cNvSpPr txBox="1"/>
          <p:nvPr/>
        </p:nvSpPr>
        <p:spPr>
          <a:xfrm>
            <a:off x="5643791" y="115990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5217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2D53-5E66-79ED-A761-B6AB23AD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Position: Quartiles and 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compute the quartiles: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Arrange the data in increasing order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the median and label as </a:t>
                </a:r>
                <a:r>
                  <a:rPr lang="en-US" b="1" dirty="0"/>
                  <a:t>Q2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the </a:t>
                </a:r>
                <a:r>
                  <a:rPr lang="en-US" u="sng" dirty="0"/>
                  <a:t>lower half </a:t>
                </a:r>
                <a:r>
                  <a:rPr lang="en-US" dirty="0"/>
                  <a:t>of the observations (excluding the median itself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odd number).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Mark the median for the </a:t>
                </a:r>
                <a:r>
                  <a:rPr lang="en-US" u="sng" dirty="0"/>
                  <a:t>lower half</a:t>
                </a:r>
                <a:r>
                  <a:rPr lang="en-US" dirty="0"/>
                  <a:t> of the observations and label as </a:t>
                </a:r>
                <a:r>
                  <a:rPr lang="en-US" b="1" dirty="0"/>
                  <a:t>Q1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the </a:t>
                </a:r>
                <a:r>
                  <a:rPr lang="en-US" u="sng" dirty="0"/>
                  <a:t>upper half</a:t>
                </a:r>
                <a:r>
                  <a:rPr lang="en-US" b="1" u="sng" dirty="0"/>
                  <a:t> </a:t>
                </a:r>
                <a:r>
                  <a:rPr lang="en-US" dirty="0"/>
                  <a:t>of the observations (again excluding the median itself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Mark the median for the </a:t>
                </a:r>
                <a:r>
                  <a:rPr lang="en-US" u="sng" dirty="0"/>
                  <a:t>upper half</a:t>
                </a:r>
                <a:r>
                  <a:rPr lang="en-US" dirty="0"/>
                  <a:t> of the observations and label as </a:t>
                </a:r>
                <a:r>
                  <a:rPr lang="en-US" b="1" dirty="0"/>
                  <a:t>Q3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1330-E97A-617B-C302-3E965767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5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 the following data which come from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 rolls of a six-sided die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half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middle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upper half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1, 1, 1, 2,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2, 2, 2,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2, 3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3, 3, 3,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4, 5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5, 6, 6, 6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Q2 = median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2+3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Q1 = median lower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2+2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Q3 = median upper half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=4.5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11704"/>
                <a:ext cx="10393219" cy="4795132"/>
              </a:xfrm>
              <a:prstGeom prst="rect">
                <a:avLst/>
              </a:prstGeo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1818"/>
            <a:ext cx="4783697" cy="1067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 </a:t>
            </a:r>
            <a:r>
              <a:rPr lang="en-US" sz="4000" dirty="0"/>
              <a:t>Quartiles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A83090-59E8-EFFB-3135-1672E48B6474}"/>
              </a:ext>
            </a:extLst>
          </p:cNvPr>
          <p:cNvSpPr/>
          <p:nvPr/>
        </p:nvSpPr>
        <p:spPr>
          <a:xfrm>
            <a:off x="1939636" y="3066473"/>
            <a:ext cx="3519055" cy="480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A39C5B-257E-372D-3412-85E2D621D863}"/>
              </a:ext>
            </a:extLst>
          </p:cNvPr>
          <p:cNvSpPr/>
          <p:nvPr/>
        </p:nvSpPr>
        <p:spPr>
          <a:xfrm>
            <a:off x="5458691" y="3066473"/>
            <a:ext cx="3519055" cy="480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86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C3C6-C810-835B-54A4-E5A4037C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DE7D-C54C-9F70-498E-F05F62BA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15 exam scores of students in a statistics 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61,61,65,65,66,68,69,73,74,75,76,78,79,90,94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 the 3 quartiles Q1, Q2, and Q3</a:t>
            </a:r>
          </a:p>
        </p:txBody>
      </p:sp>
    </p:spTree>
    <p:extLst>
      <p:ext uri="{BB962C8B-B14F-4D97-AF65-F5344CB8AC3E}">
        <p14:creationId xmlns:p14="http://schemas.microsoft.com/office/powerpoint/2010/main" val="33433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usually this indicates greater dispersion of values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1153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Lecture 5 Measures of location and spread</vt:lpstr>
      <vt:lpstr>Review</vt:lpstr>
      <vt:lpstr>Measures of Location: Quartiles and Percentiles</vt:lpstr>
      <vt:lpstr>Measures of Position: Quartiles and Percentiles</vt:lpstr>
      <vt:lpstr>Measures of Position: Quartiles and Percentiles</vt:lpstr>
      <vt:lpstr>Ex. Quartiles</vt:lpstr>
      <vt:lpstr>Practice</vt:lpstr>
      <vt:lpstr>Variability of A Distribution: Measures of Spread</vt:lpstr>
      <vt:lpstr>Measures of Spread: Range</vt:lpstr>
      <vt:lpstr>Measures of Spread: Interquartile Range</vt:lpstr>
      <vt:lpstr>Practice: Finding quartiles and IQR</vt:lpstr>
      <vt:lpstr>The Boxplot (Box and Whisker Plot): A five number summary</vt:lpstr>
      <vt:lpstr>PowerPoint Presentation</vt:lpstr>
      <vt:lpstr>Ex. Construct a Boxplot</vt:lpstr>
      <vt:lpstr>Practice</vt:lpstr>
      <vt:lpstr>Ex2. Construct a Boxplot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161</cp:revision>
  <dcterms:created xsi:type="dcterms:W3CDTF">2023-08-05T23:57:41Z</dcterms:created>
  <dcterms:modified xsi:type="dcterms:W3CDTF">2024-01-24T16:41:41Z</dcterms:modified>
</cp:coreProperties>
</file>