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9" r:id="rId2"/>
    <p:sldId id="333" r:id="rId3"/>
    <p:sldId id="332" r:id="rId4"/>
    <p:sldId id="296" r:id="rId5"/>
    <p:sldId id="297" r:id="rId6"/>
    <p:sldId id="334" r:id="rId7"/>
    <p:sldId id="335" r:id="rId8"/>
    <p:sldId id="304" r:id="rId9"/>
    <p:sldId id="330" r:id="rId10"/>
    <p:sldId id="307" r:id="rId11"/>
    <p:sldId id="336" r:id="rId12"/>
    <p:sldId id="305" r:id="rId13"/>
    <p:sldId id="337" r:id="rId14"/>
    <p:sldId id="340" r:id="rId15"/>
    <p:sldId id="338" r:id="rId16"/>
    <p:sldId id="339" r:id="rId17"/>
    <p:sldId id="309" r:id="rId18"/>
    <p:sldId id="308" r:id="rId19"/>
    <p:sldId id="303" r:id="rId20"/>
    <p:sldId id="259" r:id="rId21"/>
    <p:sldId id="313" r:id="rId22"/>
    <p:sldId id="314" r:id="rId23"/>
    <p:sldId id="315" r:id="rId24"/>
    <p:sldId id="316" r:id="rId25"/>
    <p:sldId id="317" r:id="rId26"/>
    <p:sldId id="283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821C1-92D8-0827-CE2B-80FEA840C2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EA748-2C8E-5D78-5734-D9BCC16ECD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15553-DE39-3C41-4AFF-70F29A86E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82561-BD16-4A95-ACA1-5204E478F2FE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72837C-8079-1B7F-0DCF-61C39ED30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95E205-162F-206E-F4C6-EB23D9DC1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A81DD-F10A-4B1C-963A-0ABBB4865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874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105C2-17EC-1173-1FC9-8A7FC1018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6BBB4A-325C-1F27-06A3-6F4F1A8F5C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9A6F55-A1EF-6AEC-99F0-DBF50F5EB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82561-BD16-4A95-ACA1-5204E478F2FE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A1FD1D-86F4-EDE3-1CCE-ADED2161B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DE0593-ABE9-0E50-7A75-9252A5A1F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A81DD-F10A-4B1C-963A-0ABBB4865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965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87FF77-0DAD-7CA9-B02D-208C020489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9298FA-F111-2C9C-551D-A1F30B2394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F1B556-1ED0-55E4-9235-352E1A162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82561-BD16-4A95-ACA1-5204E478F2FE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44A71E-8AC3-EA68-1DCB-99E68A465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B1CF60-74F8-B2C5-26C3-77536C36C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A81DD-F10A-4B1C-963A-0ABBB4865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366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13490-30A7-12A6-2775-77578A346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7B95F-B119-D057-5670-8EC21A84E5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D001D-CEFB-FD30-FB40-0BEA5B52D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82561-BD16-4A95-ACA1-5204E478F2FE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D3377D-E7F3-D264-FB03-A4AF3E336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48992-A907-9503-F005-BAA8A33CE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A81DD-F10A-4B1C-963A-0ABBB4865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803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6B320-EDC1-EDD2-5F4C-2A675BD0C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58A940-1637-AC6F-0247-A5E578765F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2A479-CAFF-245E-F61F-3D6F3E5C8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82561-BD16-4A95-ACA1-5204E478F2FE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324E38-70F9-0CAE-F19E-6DDE60057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74C88-12BC-0657-008B-8419B1E10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A81DD-F10A-4B1C-963A-0ABBB4865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099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02A09-336F-FDC8-F0C1-F84E09726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F6849-08AF-456F-8C3C-E6DE37B3B9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7E5562-6B4C-F11F-DF48-D254599EAA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A69C05-114E-11FE-5C76-D6F191757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82561-BD16-4A95-ACA1-5204E478F2FE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71C5D0-A8D9-EEF2-15E4-CE74A390A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9944C5-75A0-666E-C3DD-6839AB176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A81DD-F10A-4B1C-963A-0ABBB4865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10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EC19E-080C-F794-EB45-FB4903CDD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85744A-FDBE-87AE-7AF1-3AC154DB2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1970E4-B2B1-0370-3C26-0D1A5A0023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A4F036-B8A8-878F-A1CB-05DAE58015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8B7F82-EBC0-322A-130D-972F39800F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21A5BB-D71E-872F-6F0E-2279BE484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82561-BD16-4A95-ACA1-5204E478F2FE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C56747-8CBE-BF00-C39A-F442E724C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E2C14A-6287-B5B6-C760-7F506FD87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A81DD-F10A-4B1C-963A-0ABBB4865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436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E9713-B0F2-9D1D-23FC-F5900F773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6FC7EC-16C8-C311-316C-6D99B4F99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82561-BD16-4A95-ACA1-5204E478F2FE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FE4DA7-A4C5-460E-592C-CEF23DF38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6F3F89-7820-6BF8-A747-E433ED21A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A81DD-F10A-4B1C-963A-0ABBB4865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244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EAD0FD-7A61-970C-10A9-76E2B39DA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82561-BD16-4A95-ACA1-5204E478F2FE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F95651-C89A-3C9B-3D47-F7E5CAF6B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509228-92F1-54DE-D9B2-4AC018D50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A81DD-F10A-4B1C-963A-0ABBB4865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303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3F474-02F7-A264-4B8D-717F5EB00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A8C9F-750F-7D81-0E80-7FBCDEBEB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0A1C0B-C510-B118-D8FA-12722456A8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94604E-EC60-44AD-4B70-12B2B49AE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82561-BD16-4A95-ACA1-5204E478F2FE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22C4B9-91B9-9E0E-9278-1C0433768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21E60F-F796-8B15-08E9-61BA30F0D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A81DD-F10A-4B1C-963A-0ABBB4865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505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E564D-22A0-8A8D-C6FE-D62998433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713DEA-5246-B946-AFE4-3B305BCDB1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4208CC-31DD-00AF-BFC4-37F7B4BF3C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77E30D-B05F-B2CA-9A3C-E01E2B6B0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82561-BD16-4A95-ACA1-5204E478F2FE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E08FCE-463A-D1B2-8A60-3B6744202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438537-A621-46D4-781D-4E36BF836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A81DD-F10A-4B1C-963A-0ABBB4865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242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18B48B-0371-7ADD-E5C3-345B4D6CB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BB5A92-73C5-8CE0-7C84-BE7902E600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5212B-F67A-E417-B1FE-C389458DF2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882561-BD16-4A95-ACA1-5204E478F2FE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9799A-D006-E28E-8EED-4BE2AFCB8D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069CB4-3B3A-FD13-F7E0-B4A0F34767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A81DD-F10A-4B1C-963A-0ABBB4865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091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48A41-E8F8-453C-0B21-D69C51C3CD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Lecture 4</a:t>
            </a:r>
            <a:br>
              <a:rPr lang="en-US" dirty="0"/>
            </a:br>
            <a:r>
              <a:rPr lang="en-US" dirty="0"/>
              <a:t>Shape of distribution and Measures of Central Tendency</a:t>
            </a:r>
          </a:p>
        </p:txBody>
      </p:sp>
    </p:spTree>
    <p:extLst>
      <p:ext uri="{BB962C8B-B14F-4D97-AF65-F5344CB8AC3E}">
        <p14:creationId xmlns:p14="http://schemas.microsoft.com/office/powerpoint/2010/main" val="1405253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243EE-CAAA-9631-C3E9-DBEC3605D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Measures of Central Tendency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35A268-CA85-9E12-C415-E91D6F48B5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9875982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 </a:t>
                </a:r>
                <a:r>
                  <a:rPr lang="en-US" b="1" dirty="0"/>
                  <a:t>median</a:t>
                </a:r>
                <a:r>
                  <a:rPr lang="en-US" dirty="0"/>
                  <a:t> is the middle value of a set of observations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How to compute the median: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Compute the median by first ordering the observations from smallest value to largest value and choose the number in the middle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If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is odd the median is the middle number</a:t>
                </a:r>
              </a:p>
              <a:p>
                <a:pPr marL="457200" lvl="1" indent="0">
                  <a:buNone/>
                </a:pPr>
                <a:r>
                  <a:rPr lang="en-US" dirty="0"/>
                  <a:t> -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is even the median is the sum of the two middle values divided by 2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35A268-CA85-9E12-C415-E91D6F48B5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9875982" cy="4351338"/>
              </a:xfrm>
              <a:blipFill>
                <a:blip r:embed="rId2"/>
                <a:stretch>
                  <a:fillRect l="-1296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38815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2D970-D5B1-13BB-C01E-5224E1F21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Practice: Calculate the Median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24A11B-CBAA-E4CB-9C3F-629D626DCA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={1, 3, 5, 5, 6, 7, 7,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8}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24A11B-CBAA-E4CB-9C3F-629D626DCA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59893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7AA1FB4F-B4C0-19FC-F8A6-80F1019CDA1B}"/>
              </a:ext>
            </a:extLst>
          </p:cNvPr>
          <p:cNvGrpSpPr/>
          <p:nvPr/>
        </p:nvGrpSpPr>
        <p:grpSpPr>
          <a:xfrm>
            <a:off x="281345" y="2185532"/>
            <a:ext cx="11223178" cy="3231099"/>
            <a:chOff x="170508" y="2213128"/>
            <a:chExt cx="11223178" cy="32310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0D94D794-5780-EB94-1BF2-FE234895A4DE}"/>
                    </a:ext>
                  </a:extLst>
                </p:cNvPr>
                <p:cNvSpPr txBox="1"/>
                <p:nvPr/>
              </p:nvSpPr>
              <p:spPr>
                <a:xfrm>
                  <a:off x="2051669" y="5058295"/>
                  <a:ext cx="78925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𝑥</m:t>
                            </m:r>
                          </m:e>
                        </m:acc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=9.2</m:t>
                        </m:r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0D94D794-5780-EB94-1BF2-FE234895A4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1669" y="5058295"/>
                  <a:ext cx="789255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3876" r="-6977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5EB56406-5F22-DCCD-EA7F-C958F3D211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0508" y="2213128"/>
              <a:ext cx="5170726" cy="2494353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8AA625E-81C5-ECCB-6AEA-588CF86FBB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604632">
              <a:off x="6222960" y="2269308"/>
              <a:ext cx="5170726" cy="2494353"/>
            </a:xfrm>
            <a:prstGeom prst="rect">
              <a:avLst/>
            </a:prstGeom>
          </p:spPr>
        </p:pic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B2F214C2-1D86-F2C7-F495-1D8DF5707C70}"/>
                </a:ext>
              </a:extLst>
            </p:cNvPr>
            <p:cNvSpPr/>
            <p:nvPr/>
          </p:nvSpPr>
          <p:spPr>
            <a:xfrm>
              <a:off x="7678880" y="4258680"/>
              <a:ext cx="259773" cy="586392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216A7137-8C55-1EF5-CC3D-BFDC40D635C1}"/>
                </a:ext>
              </a:extLst>
            </p:cNvPr>
            <p:cNvSpPr/>
            <p:nvPr/>
          </p:nvSpPr>
          <p:spPr>
            <a:xfrm>
              <a:off x="2123207" y="4296496"/>
              <a:ext cx="259773" cy="586392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49FE77AA-7C50-0F7E-C479-3A2E60163D35}"/>
                    </a:ext>
                  </a:extLst>
                </p:cNvPr>
                <p:cNvSpPr txBox="1"/>
                <p:nvPr/>
              </p:nvSpPr>
              <p:spPr>
                <a:xfrm>
                  <a:off x="7414138" y="4925623"/>
                  <a:ext cx="2095895" cy="51860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𝑚𝑒𝑑𝑖𝑎𝑛</m:t>
                        </m:r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=</m:t>
                        </m:r>
                        <m:f>
                          <m:f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fPr>
                          <m:num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8+8</m:t>
                            </m:r>
                          </m:num>
                          <m:den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</m:den>
                        </m:f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=8</m:t>
                        </m:r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49FE77AA-7C50-0F7E-C479-3A2E60163D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4138" y="4925623"/>
                  <a:ext cx="2095895" cy="51860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0AB15456-BDE7-CB11-8743-884D2B7E62B6}"/>
              </a:ext>
            </a:extLst>
          </p:cNvPr>
          <p:cNvSpPr txBox="1"/>
          <p:nvPr/>
        </p:nvSpPr>
        <p:spPr>
          <a:xfrm>
            <a:off x="594017" y="5686108"/>
            <a:ext cx="36052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mean is the center of gravity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33A6C0A-C879-8A3D-A8EE-96D4E66E3A74}"/>
              </a:ext>
            </a:extLst>
          </p:cNvPr>
          <p:cNvSpPr txBox="1"/>
          <p:nvPr/>
        </p:nvSpPr>
        <p:spPr>
          <a:xfrm>
            <a:off x="6325923" y="5810799"/>
            <a:ext cx="34387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median is the middle value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CC585F4-2355-392B-9E1E-5B47162BF9BA}"/>
              </a:ext>
            </a:extLst>
          </p:cNvPr>
          <p:cNvSpPr txBox="1"/>
          <p:nvPr/>
        </p:nvSpPr>
        <p:spPr>
          <a:xfrm>
            <a:off x="1320800" y="314036"/>
            <a:ext cx="800251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Data: 3  3  3  3  3  3  3  4  4  4  4  4  4  4  4  4  4  5  5  5  5  5  5  5  5  5  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5  5  5  5  5  5  5  5  5  6  6  6  6  6  6  6  6  6  6  7  7  7  7  7  7  7  7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7  8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8  8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8  8  8  9  9  9  9  9  9  9 10 10 10 10 10 10 10 11 11 11 11 11 12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12 12 12 12 12 12 12 13 13 13 14 14 14 14 14 14 15 15 15 16 16 16 16 17 17 17 18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18 20 20 20 20 20</a:t>
            </a:r>
          </a:p>
        </p:txBody>
      </p:sp>
    </p:spTree>
    <p:extLst>
      <p:ext uri="{BB962C8B-B14F-4D97-AF65-F5344CB8AC3E}">
        <p14:creationId xmlns:p14="http://schemas.microsoft.com/office/powerpoint/2010/main" val="15497640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4DE6C-08A1-E5FC-FBD2-2A6CFB149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 and median treat outliers differently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FE07D2-A170-60BA-CCDC-92189FF4B0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={1, 3, 5, 5, 6, 7, 7, 8, 32}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FE07D2-A170-60BA-CCDC-92189FF4B0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07305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3B45CB9-38D1-C6A4-DC41-174772C794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502" y="0"/>
            <a:ext cx="100509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5562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F5637-759B-CDC6-A079-016153789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 formulas for the mean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86C35F-87BF-000B-FFF1-FA6B4C96E0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800" dirty="0"/>
                  <a:t>We can also express the mean in terms of the frequency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800" dirty="0"/>
                  <a:t> or the relative frequency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𝑅𝐹</m:t>
                    </m:r>
                  </m:oMath>
                </a14:m>
                <a:endParaRPr lang="en-US" sz="2800" dirty="0"/>
              </a:p>
              <a:p>
                <a:endParaRPr lang="en-US" sz="2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or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     </m:t>
                      </m:r>
                      <m:acc>
                        <m:accPr>
                          <m:chr m:val="̅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𝑅𝐹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800" dirty="0"/>
              </a:p>
              <a:p>
                <a:pPr marL="0" indent="0">
                  <a:buNone/>
                </a:pPr>
                <a:r>
                  <a:rPr lang="en-US" sz="2800" dirty="0"/>
                  <a:t>Where the sum is over all distinct values of the variable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8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86C35F-87BF-000B-FFF1-FA6B4C96E0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13647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04281-A2B3-E169-D64B-55C4B2F0F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Computing the mean from a frequency table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CB2C17F-8867-4F95-3EA4-C71E0B623A8C}"/>
                  </a:ext>
                </a:extLst>
              </p:cNvPr>
              <p:cNvSpPr txBox="1"/>
              <p:nvPr/>
            </p:nvSpPr>
            <p:spPr>
              <a:xfrm>
                <a:off x="932873" y="1985818"/>
                <a:ext cx="10797309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={1, 3, 5, 5, 6, 7, 7,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8}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CB2C17F-8867-4F95-3EA4-C71E0B623A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873" y="1985818"/>
                <a:ext cx="10797309" cy="1477328"/>
              </a:xfrm>
              <a:prstGeom prst="rect">
                <a:avLst/>
              </a:prstGeom>
              <a:blipFill>
                <a:blip r:embed="rId2"/>
                <a:stretch>
                  <a:fillRect l="-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BED149D-C46B-66BE-11B4-97A112E755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1566213"/>
              </p:ext>
            </p:extLst>
          </p:nvPr>
        </p:nvGraphicFramePr>
        <p:xfrm>
          <a:off x="7389092" y="1421340"/>
          <a:ext cx="434109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030">
                  <a:extLst>
                    <a:ext uri="{9D8B030D-6E8A-4147-A177-3AD203B41FA5}">
                      <a16:colId xmlns:a16="http://schemas.microsoft.com/office/drawing/2014/main" val="2635967006"/>
                    </a:ext>
                  </a:extLst>
                </a:gridCol>
                <a:gridCol w="1447030">
                  <a:extLst>
                    <a:ext uri="{9D8B030D-6E8A-4147-A177-3AD203B41FA5}">
                      <a16:colId xmlns:a16="http://schemas.microsoft.com/office/drawing/2014/main" val="3005329175"/>
                    </a:ext>
                  </a:extLst>
                </a:gridCol>
                <a:gridCol w="1447030">
                  <a:extLst>
                    <a:ext uri="{9D8B030D-6E8A-4147-A177-3AD203B41FA5}">
                      <a16:colId xmlns:a16="http://schemas.microsoft.com/office/drawing/2014/main" val="1816929551"/>
                    </a:ext>
                  </a:extLst>
                </a:gridCol>
              </a:tblGrid>
              <a:tr h="44085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Freq.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Rel. Freq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691844"/>
                  </a:ext>
                </a:extLst>
              </a:tr>
              <a:tr h="44085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0.125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2206646"/>
                  </a:ext>
                </a:extLst>
              </a:tr>
              <a:tr h="44085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0.125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8416178"/>
                  </a:ext>
                </a:extLst>
              </a:tr>
              <a:tr h="44085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0.250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9562944"/>
                  </a:ext>
                </a:extLst>
              </a:tr>
              <a:tr h="44085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0.125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7024317"/>
                  </a:ext>
                </a:extLst>
              </a:tr>
              <a:tr h="44085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0.250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89846"/>
                  </a:ext>
                </a:extLst>
              </a:tr>
              <a:tr h="44085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0.125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0814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28161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BCB12-022F-4788-84E1-8A1F30003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mode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930ED-E752-41BA-164E-704684B9D4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770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</a:t>
            </a:r>
            <a:r>
              <a:rPr lang="en-US" b="1" dirty="0"/>
              <a:t>mode </a:t>
            </a:r>
            <a:r>
              <a:rPr lang="en-US" dirty="0"/>
              <a:t>is the value with the largest relative frequency (</a:t>
            </a:r>
            <a:r>
              <a:rPr lang="en-US" dirty="0" err="1"/>
              <a:t>i.e</a:t>
            </a:r>
            <a:r>
              <a:rPr lang="en-US" dirty="0"/>
              <a:t> the value that occurs most often)</a:t>
            </a:r>
          </a:p>
          <a:p>
            <a:pPr marL="0" indent="0">
              <a:buNone/>
            </a:pPr>
            <a:endParaRPr lang="en-US" dirty="0"/>
          </a:p>
          <a:p>
            <a:pPr lvl="1">
              <a:buFontTx/>
              <a:buChar char="-"/>
            </a:pPr>
            <a:r>
              <a:rPr lang="en-US" dirty="0"/>
              <a:t>Can be used with categorical data (mean and median cannot) </a:t>
            </a:r>
          </a:p>
          <a:p>
            <a:pPr marL="914400" lvl="2" indent="0">
              <a:buNone/>
            </a:pPr>
            <a:r>
              <a:rPr lang="en-US" dirty="0"/>
              <a:t>- </a:t>
            </a:r>
            <a:r>
              <a:rPr lang="en-US" dirty="0" err="1"/>
              <a:t>e.g</a:t>
            </a:r>
            <a:r>
              <a:rPr lang="en-US" dirty="0"/>
              <a:t> the most </a:t>
            </a:r>
            <a:r>
              <a:rPr lang="en-US"/>
              <a:t>frequent category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>
              <a:buFontTx/>
              <a:buChar char="-"/>
            </a:pPr>
            <a:r>
              <a:rPr lang="en-US" dirty="0"/>
              <a:t>It may not be unique if two or more values have the same frequency</a:t>
            </a:r>
          </a:p>
          <a:p>
            <a:pPr lvl="1">
              <a:buFontTx/>
              <a:buChar char="-"/>
            </a:pPr>
            <a:endParaRPr lang="en-US" dirty="0"/>
          </a:p>
          <a:p>
            <a:pPr lvl="1">
              <a:buFontTx/>
              <a:buChar char="-"/>
            </a:pPr>
            <a:r>
              <a:rPr lang="en-US" b="1" u="sng" dirty="0"/>
              <a:t>Caution</a:t>
            </a:r>
            <a:r>
              <a:rPr lang="en-US" b="1" dirty="0"/>
              <a:t> </a:t>
            </a:r>
            <a:r>
              <a:rPr lang="en-US" dirty="0"/>
              <a:t>for quantitative data, the mode </a:t>
            </a:r>
            <a:r>
              <a:rPr lang="en-US" u="sng" dirty="0"/>
              <a:t>may not </a:t>
            </a:r>
            <a:r>
              <a:rPr lang="en-US" dirty="0"/>
              <a:t>anywhere near the center of the distribution.</a:t>
            </a:r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54BF4C3-8199-5A84-CD68-A8AED98D62D4}"/>
              </a:ext>
            </a:extLst>
          </p:cNvPr>
          <p:cNvSpPr txBox="1">
            <a:spLocks/>
          </p:cNvSpPr>
          <p:nvPr/>
        </p:nvSpPr>
        <p:spPr>
          <a:xfrm>
            <a:off x="8026400" y="1690688"/>
            <a:ext cx="388389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Ex.)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= 1,1,4,5,6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 = 1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= 1,1,4,5,6,6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   1, 6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FC46AD-94DD-AE71-3A19-101CF0E4AD10}"/>
              </a:ext>
            </a:extLst>
          </p:cNvPr>
          <p:cNvSpPr/>
          <p:nvPr/>
        </p:nvSpPr>
        <p:spPr>
          <a:xfrm>
            <a:off x="9097817" y="2253672"/>
            <a:ext cx="572655" cy="3694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6B7EBB-3587-1875-97E0-69C04C310EFE}"/>
              </a:ext>
            </a:extLst>
          </p:cNvPr>
          <p:cNvSpPr/>
          <p:nvPr/>
        </p:nvSpPr>
        <p:spPr>
          <a:xfrm>
            <a:off x="9097817" y="4234874"/>
            <a:ext cx="572655" cy="3694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559EECC-247B-77E7-E610-6554F4673539}"/>
              </a:ext>
            </a:extLst>
          </p:cNvPr>
          <p:cNvSpPr/>
          <p:nvPr/>
        </p:nvSpPr>
        <p:spPr>
          <a:xfrm>
            <a:off x="10169234" y="4242018"/>
            <a:ext cx="572655" cy="3694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36437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A22F9-922D-909D-3C73-EA3AFAF01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CC8FCB-1C29-7C52-743C-6204403397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30200" y="1727777"/>
                <a:ext cx="4565073" cy="1841211"/>
              </a:xfrm>
            </p:spPr>
            <p:txBody>
              <a:bodyPr>
                <a:normAutofit fontScale="25000" lnSpcReduction="20000"/>
              </a:bodyPr>
              <a:lstStyle/>
              <a:p>
                <a:pPr marL="0"/>
                <a:r>
                  <a:rPr lang="en-US" sz="9600" dirty="0"/>
                  <a:t>Roll a six-sided die </a:t>
                </a:r>
                <a14:m>
                  <m:oMath xmlns:m="http://schemas.openxmlformats.org/officeDocument/2006/math">
                    <m:r>
                      <a:rPr lang="en-US" sz="9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9600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en-US" sz="9600" dirty="0"/>
                  <a:t> times and record the number rolled each time</a:t>
                </a:r>
              </a:p>
              <a:p>
                <a:pPr marL="0"/>
                <a:endParaRPr lang="en-US" sz="9600" dirty="0"/>
              </a:p>
              <a:p>
                <a:pPr marL="0"/>
                <a:r>
                  <a:rPr lang="en-US" sz="9600" dirty="0"/>
                  <a:t>Data = 1,2,3,3,4,4,4,5,6,6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CC8FCB-1C29-7C52-743C-6204403397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0200" y="1727777"/>
                <a:ext cx="4565073" cy="1841211"/>
              </a:xfrm>
              <a:blipFill>
                <a:blip r:embed="rId2"/>
                <a:stretch>
                  <a:fillRect l="-2003" t="-7616" r="-20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AD142727-FE0E-B241-4F4A-6EE854E438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309" y="3568988"/>
            <a:ext cx="4212438" cy="31479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6700DEC-0BFD-362F-79B5-AB575314C21F}"/>
              </a:ext>
            </a:extLst>
          </p:cNvPr>
          <p:cNvSpPr txBox="1"/>
          <p:nvPr/>
        </p:nvSpPr>
        <p:spPr>
          <a:xfrm>
            <a:off x="6363855" y="3030426"/>
            <a:ext cx="531126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Compute the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mean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using all 3 equations: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Compute the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median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Compute the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 </a:t>
            </a:r>
          </a:p>
        </p:txBody>
      </p:sp>
    </p:spTree>
    <p:extLst>
      <p:ext uri="{BB962C8B-B14F-4D97-AF65-F5344CB8AC3E}">
        <p14:creationId xmlns:p14="http://schemas.microsoft.com/office/powerpoint/2010/main" val="10903897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6764E-1650-762B-5308-1049092EA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Variability of A Distribution: Measures of Spread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F4481B-DAA2-3B91-063C-978376309A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8689" y="1771748"/>
            <a:ext cx="8783276" cy="481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089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6F00C-9B03-67D3-F317-2F49A71C7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From Friday 1/19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FBB93-7A80-825D-FB8E-3B1322618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3 features of a distribution that we are interested in:</a:t>
            </a:r>
          </a:p>
          <a:p>
            <a:pPr lvl="1"/>
            <a:r>
              <a:rPr lang="en-US" dirty="0"/>
              <a:t>Shape</a:t>
            </a:r>
          </a:p>
          <a:p>
            <a:pPr lvl="1"/>
            <a:r>
              <a:rPr lang="en-US" dirty="0"/>
              <a:t>Center</a:t>
            </a:r>
          </a:p>
          <a:p>
            <a:pPr lvl="1"/>
            <a:r>
              <a:rPr lang="en-US" dirty="0"/>
              <a:t>Spread or variability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Graphs of data are a good way summarize patterns in data </a:t>
            </a:r>
          </a:p>
          <a:p>
            <a:pPr marL="0" indent="0">
              <a:buNone/>
            </a:pPr>
            <a:r>
              <a:rPr lang="en-US" dirty="0"/>
              <a:t>	Graphs for qualitative data are </a:t>
            </a:r>
          </a:p>
          <a:p>
            <a:pPr lvl="2"/>
            <a:r>
              <a:rPr lang="en-US" dirty="0"/>
              <a:t>Bar graphs, pie charts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	Graphs for quantitative data are:</a:t>
            </a:r>
          </a:p>
          <a:p>
            <a:pPr lvl="2"/>
            <a:r>
              <a:rPr lang="en-US" dirty="0"/>
              <a:t>Stem plot, dot plot, histogram</a:t>
            </a:r>
          </a:p>
        </p:txBody>
      </p:sp>
    </p:spTree>
    <p:extLst>
      <p:ext uri="{BB962C8B-B14F-4D97-AF65-F5344CB8AC3E}">
        <p14:creationId xmlns:p14="http://schemas.microsoft.com/office/powerpoint/2010/main" val="1327819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2D83D08-E688-A516-345A-2BA8AFF85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3323" y="3687010"/>
            <a:ext cx="5685913" cy="3170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83EFD-680B-07F4-94B1-411EFE5D3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1834" y="1825625"/>
            <a:ext cx="5257800" cy="466725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The </a:t>
            </a:r>
            <a:r>
              <a:rPr lang="en-US" b="1" dirty="0"/>
              <a:t>range</a:t>
            </a:r>
            <a:r>
              <a:rPr lang="en-US" dirty="0"/>
              <a:t> is a measure of the distance between the smallest and largest values in the data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/>
              <a:t>The range can be computed with only two data points the minimum value and maximum value</a:t>
            </a:r>
          </a:p>
          <a:p>
            <a:endParaRPr lang="en-US" dirty="0"/>
          </a:p>
          <a:p>
            <a:r>
              <a:rPr lang="en-US" dirty="0"/>
              <a:t>If the range of a set of data is large, then the data vary more</a:t>
            </a:r>
          </a:p>
          <a:p>
            <a:endParaRPr lang="en-US" dirty="0"/>
          </a:p>
          <a:p>
            <a:r>
              <a:rPr lang="en-US" dirty="0"/>
              <a:t>The range is </a:t>
            </a:r>
            <a:r>
              <a:rPr lang="en-US" u="sng" dirty="0"/>
              <a:t>severely</a:t>
            </a:r>
            <a:r>
              <a:rPr lang="en-US" dirty="0"/>
              <a:t> affected by the presence of outliers</a:t>
            </a:r>
          </a:p>
          <a:p>
            <a:endParaRPr lang="en-US" dirty="0"/>
          </a:p>
          <a:p>
            <a:r>
              <a:rPr lang="en-US" dirty="0"/>
              <a:t>We typically </a:t>
            </a:r>
            <a:r>
              <a:rPr lang="en-US" u="sng" dirty="0"/>
              <a:t>do not</a:t>
            </a:r>
            <a:r>
              <a:rPr lang="en-US" dirty="0"/>
              <a:t> use the range to measure variability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C44C54-000D-E381-2205-131B79AD8F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3324" y="942974"/>
            <a:ext cx="5466842" cy="31388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D084E88-7278-810D-D713-71E32243F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Measures of Spread: Range</a:t>
            </a:r>
          </a:p>
        </p:txBody>
      </p:sp>
    </p:spTree>
    <p:extLst>
      <p:ext uri="{BB962C8B-B14F-4D97-AF65-F5344CB8AC3E}">
        <p14:creationId xmlns:p14="http://schemas.microsoft.com/office/powerpoint/2010/main" val="37298693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4CF04-6A9A-C024-DDD4-4EA11F99D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Measures of Spread: Deviation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F7291A-45D9-8440-5889-A0D10595CB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6795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 better measure of variability that uses </a:t>
                </a:r>
                <a:r>
                  <a:rPr lang="en-US" i="1" dirty="0"/>
                  <a:t>all</a:t>
                </a:r>
                <a:r>
                  <a:rPr lang="en-US" dirty="0"/>
                  <a:t> the data is based on </a:t>
                </a:r>
                <a:r>
                  <a:rPr lang="en-US" b="1" dirty="0"/>
                  <a:t>deviations</a:t>
                </a:r>
                <a:endParaRPr lang="en-US" dirty="0"/>
              </a:p>
              <a:p>
                <a:endParaRPr lang="en-US" dirty="0"/>
              </a:p>
              <a:p>
                <a:r>
                  <a:rPr lang="en-US" b="1" dirty="0"/>
                  <a:t>deviations</a:t>
                </a:r>
                <a:r>
                  <a:rPr lang="en-US" dirty="0"/>
                  <a:t> are the </a:t>
                </a:r>
                <a:r>
                  <a:rPr lang="en-US" u="sng" dirty="0"/>
                  <a:t>distances</a:t>
                </a:r>
                <a:r>
                  <a:rPr lang="en-US" dirty="0"/>
                  <a:t> of each value from the mean of the data:</a:t>
                </a:r>
              </a:p>
              <a:p>
                <a:pPr marL="914400" lvl="2" indent="0">
                  <a:buNone/>
                </a:pPr>
                <a:r>
                  <a:rPr lang="en-US" sz="2400" b="0" dirty="0"/>
                  <a:t>Deviation of an observation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−</m:t>
                    </m:r>
                    <m:acc>
                      <m:accPr>
                        <m:chr m:val="̅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marL="914400" lvl="2" indent="0">
                  <a:buNone/>
                </a:pPr>
                <a:endParaRPr lang="en-US" dirty="0"/>
              </a:p>
              <a:p>
                <a:r>
                  <a:rPr lang="en-US" dirty="0"/>
                  <a:t>Every observation will have a deviation from the mean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F7291A-45D9-8440-5889-A0D10595CB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67950" cy="4351338"/>
              </a:xfrm>
              <a:blipFill>
                <a:blip r:embed="rId2"/>
                <a:stretch>
                  <a:fillRect l="-1069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18850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AD4BAC8-DF07-082E-EBA7-3A6128B34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748882"/>
            <a:ext cx="10306050" cy="574399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256D99A-7249-27F8-2F8D-EA0FC4B870BA}"/>
              </a:ext>
            </a:extLst>
          </p:cNvPr>
          <p:cNvSpPr txBox="1"/>
          <p:nvPr/>
        </p:nvSpPr>
        <p:spPr>
          <a:xfrm>
            <a:off x="8899976" y="538404"/>
            <a:ext cx="26329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Rice </a:t>
            </a:r>
            <a:r>
              <a:rPr lang="en-US" sz="2000" b="1" dirty="0" err="1">
                <a:solidFill>
                  <a:srgbClr val="0070C0"/>
                </a:solidFill>
              </a:rPr>
              <a:t>Krispes</a:t>
            </a:r>
            <a:r>
              <a:rPr lang="en-US" sz="2000" b="1" dirty="0">
                <a:solidFill>
                  <a:srgbClr val="0070C0"/>
                </a:solidFill>
              </a:rPr>
              <a:t> = 340 (mg)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8554AD-23CC-6BD4-2F40-8A6ED06437AB}"/>
              </a:ext>
            </a:extLst>
          </p:cNvPr>
          <p:cNvSpPr txBox="1"/>
          <p:nvPr/>
        </p:nvSpPr>
        <p:spPr>
          <a:xfrm>
            <a:off x="4998805" y="443992"/>
            <a:ext cx="19848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Mean = 167 (mg)</a:t>
            </a:r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A4E7E84C-0911-1392-D0D5-DA31D45F4D32}"/>
              </a:ext>
            </a:extLst>
          </p:cNvPr>
          <p:cNvSpPr/>
          <p:nvPr/>
        </p:nvSpPr>
        <p:spPr>
          <a:xfrm rot="16200000">
            <a:off x="8100087" y="738701"/>
            <a:ext cx="249796" cy="4257966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0572141-56E1-D65C-762A-8EB6762F1B7E}"/>
              </a:ext>
            </a:extLst>
          </p:cNvPr>
          <p:cNvCxnSpPr>
            <a:cxnSpLocks/>
          </p:cNvCxnSpPr>
          <p:nvPr/>
        </p:nvCxnSpPr>
        <p:spPr>
          <a:xfrm>
            <a:off x="10420350" y="844102"/>
            <a:ext cx="0" cy="4503175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9182893-F575-370F-93FD-AABD46DB5B34}"/>
                  </a:ext>
                </a:extLst>
              </p:cNvPr>
              <p:cNvSpPr txBox="1"/>
              <p:nvPr/>
            </p:nvSpPr>
            <p:spPr>
              <a:xfrm>
                <a:off x="7328629" y="2282563"/>
                <a:ext cx="207268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340 −167=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𝟏𝟕𝟑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9182893-F575-370F-93FD-AABD46DB5B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8629" y="2282563"/>
                <a:ext cx="2072682" cy="307777"/>
              </a:xfrm>
              <a:prstGeom prst="rect">
                <a:avLst/>
              </a:prstGeom>
              <a:blipFill>
                <a:blip r:embed="rId3"/>
                <a:stretch>
                  <a:fillRect l="-2353" r="-2647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7A10761-3E76-A720-4A01-BCEED23A554E}"/>
              </a:ext>
            </a:extLst>
          </p:cNvPr>
          <p:cNvCxnSpPr>
            <a:cxnSpLocks/>
          </p:cNvCxnSpPr>
          <p:nvPr/>
        </p:nvCxnSpPr>
        <p:spPr>
          <a:xfrm>
            <a:off x="1816678" y="844102"/>
            <a:ext cx="0" cy="4503175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C28DDED-55BC-DD33-5745-B9634F33AA7B}"/>
              </a:ext>
            </a:extLst>
          </p:cNvPr>
          <p:cNvSpPr txBox="1"/>
          <p:nvPr/>
        </p:nvSpPr>
        <p:spPr>
          <a:xfrm>
            <a:off x="378598" y="338349"/>
            <a:ext cx="33198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</a:rPr>
              <a:t>Frosted Mini Wheats = 0 (mg)</a:t>
            </a:r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id="{F14E752A-1AFD-2EE1-5241-D58BCCB24693}"/>
              </a:ext>
            </a:extLst>
          </p:cNvPr>
          <p:cNvSpPr/>
          <p:nvPr/>
        </p:nvSpPr>
        <p:spPr>
          <a:xfrm rot="16200000">
            <a:off x="3787077" y="-99858"/>
            <a:ext cx="239373" cy="4168922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4312EA1-A247-DCFB-9E28-98A481EE5EBD}"/>
                  </a:ext>
                </a:extLst>
              </p:cNvPr>
              <p:cNvSpPr txBox="1"/>
              <p:nvPr/>
            </p:nvSpPr>
            <p:spPr>
              <a:xfrm>
                <a:off x="3084520" y="1485666"/>
                <a:ext cx="197970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0 −167=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𝟏𝟔𝟕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4312EA1-A247-DCFB-9E28-98A481EE5E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4520" y="1485666"/>
                <a:ext cx="1979709" cy="307777"/>
              </a:xfrm>
              <a:prstGeom prst="rect">
                <a:avLst/>
              </a:prstGeom>
              <a:blipFill>
                <a:blip r:embed="rId4"/>
                <a:stretch>
                  <a:fillRect l="-2769" r="-2154"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72694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51D9B-D3D0-4DD3-432B-B05376CC1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Measures of Spread: Variance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24D4B1-FB15-A405-14E1-A713E04E39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The sum of all deviations is zero.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− </m:t>
                        </m:r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We typically use either the </a:t>
                </a:r>
                <a:r>
                  <a:rPr lang="en-US" b="1" dirty="0"/>
                  <a:t>squared deviations</a:t>
                </a:r>
                <a:r>
                  <a:rPr lang="en-US" dirty="0"/>
                  <a:t> or their </a:t>
                </a:r>
                <a:r>
                  <a:rPr lang="en-US" b="1" dirty="0"/>
                  <a:t>absolute value</a:t>
                </a:r>
              </a:p>
              <a:p>
                <a:pPr marL="914400" lvl="2" indent="0">
                  <a:buNone/>
                </a:pPr>
                <a:r>
                  <a:rPr lang="en-US" sz="2400" dirty="0"/>
                  <a:t>Squared deviation of an observation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 </m:t>
                            </m:r>
                            <m:acc>
                              <m:accPr>
                                <m:chr m:val="̅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marL="914400" lvl="2" indent="0">
                  <a:buNone/>
                </a:pPr>
                <a:endParaRPr lang="en-US" dirty="0"/>
              </a:p>
              <a:p>
                <a:r>
                  <a:rPr lang="en-US" dirty="0"/>
                  <a:t>The </a:t>
                </a:r>
                <a:r>
                  <a:rPr lang="en-US" b="1" dirty="0"/>
                  <a:t>Variance </a:t>
                </a:r>
                <a:r>
                  <a:rPr lang="en-US" dirty="0"/>
                  <a:t>of a distribution is the </a:t>
                </a:r>
                <a:r>
                  <a:rPr lang="en-US" u="sng" dirty="0"/>
                  <a:t>average</a:t>
                </a:r>
                <a:r>
                  <a:rPr lang="en-US" dirty="0"/>
                  <a:t> squared deviation from the mean</a:t>
                </a:r>
              </a:p>
              <a:p>
                <a:pPr marL="1828800" lvl="4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 smtClean="0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sz="2400" i="1" smtClean="0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600" dirty="0"/>
              </a:p>
              <a:p>
                <a:r>
                  <a:rPr lang="en-US" sz="2600" dirty="0"/>
                  <a:t>The sum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60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60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60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sz="260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600" i="1" smtClean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600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60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60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600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60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sz="260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2600" dirty="0"/>
                  <a:t> is called the sum of squares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24D4B1-FB15-A405-14E1-A713E04E39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5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69100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59E61-7A67-5D11-4320-1B5FFC922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Measures of Spread: Standard Deviation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01D609-D493-78C3-4B57-D24A155F0AA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48533"/>
                <a:ext cx="10515600" cy="4935393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Since the variance uses the squared deviation, we usually take its square root called the </a:t>
                </a:r>
                <a:r>
                  <a:rPr lang="en-US" b="1" dirty="0"/>
                  <a:t>standard deviation</a:t>
                </a:r>
              </a:p>
              <a:p>
                <a:endParaRPr lang="en-US" b="1" dirty="0"/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rad>
                    </m:oMath>
                  </m:oMathPara>
                </a14:m>
                <a:endParaRPr lang="en-US" sz="2400" dirty="0"/>
              </a:p>
              <a:p>
                <a:endParaRPr lang="en-US" dirty="0"/>
              </a:p>
              <a:p>
                <a:r>
                  <a:rPr lang="en-US" dirty="0"/>
                  <a:t>The standard deviation represents (roughly) the average distance of an observation from the mean </a:t>
                </a:r>
              </a:p>
              <a:p>
                <a:endParaRPr lang="en-US" dirty="0"/>
              </a:p>
              <a:p>
                <a:r>
                  <a:rPr lang="en-US" dirty="0"/>
                  <a:t>The greater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is the greater the variability in the data is</a:t>
                </a:r>
              </a:p>
              <a:p>
                <a:endParaRPr lang="en-US" dirty="0"/>
              </a:p>
              <a:p>
                <a:r>
                  <a:rPr lang="en-US" dirty="0"/>
                  <a:t>We denote the population parameter for the variance and standard deviation using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01D609-D493-78C3-4B57-D24A155F0A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48533"/>
                <a:ext cx="10515600" cy="4935393"/>
              </a:xfrm>
              <a:blipFill>
                <a:blip r:embed="rId2"/>
                <a:stretch>
                  <a:fillRect l="-812" t="-2840" b="-16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66327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DD5E1B0-DD07-8EDA-1858-2D2EA2B4B38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Why divide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?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DD5E1B0-DD07-8EDA-1858-2D2EA2B4B3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A4BF34-A2FA-6993-0CE4-3573B865FE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We divide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because we have only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−1 </m:t>
                    </m:r>
                  </m:oMath>
                </a14:m>
                <a:r>
                  <a:rPr lang="en-US" dirty="0"/>
                  <a:t>pieces of independent information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r>
                  <a:rPr lang="en-US" dirty="0"/>
                  <a:t>Since the sum of the deviations must add to zero, then if we know the first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deviations we can always figure out the last one</a:t>
                </a:r>
              </a:p>
              <a:p>
                <a:endParaRPr lang="en-US" dirty="0"/>
              </a:p>
              <a:p>
                <a:r>
                  <a:rPr lang="en-US" dirty="0"/>
                  <a:t>Ex.) suppose we have two data points and the deviation of the first data point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−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=−5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Then the deviation of the second data point </a:t>
                </a:r>
                <a:r>
                  <a:rPr lang="en-US" u="sng" dirty="0"/>
                  <a:t>has</a:t>
                </a:r>
                <a:r>
                  <a:rPr lang="en-US" dirty="0"/>
                  <a:t> to be 5 for the sum of deviations to be zero.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A4BF34-A2FA-6993-0CE4-3573B865FE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3081" r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56555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2587ECF-85E9-4393-9D87-8EB6F3F6C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EA75132-6122-451D-8580-53616DB7E95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199" y="537883"/>
                <a:ext cx="4783697" cy="1942810"/>
              </a:xfrm>
            </p:spPr>
            <p:txBody>
              <a:bodyPr vert="horz" lIns="91440" tIns="45720" rIns="91440" bIns="45720" rtlCol="0" anchor="b">
                <a:normAutofit/>
              </a:bodyPr>
              <a:lstStyle/>
              <a:p>
                <a:r>
                  <a:rPr lang="en-US" sz="4000" kern="1200" dirty="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rPr>
                  <a:t>Try it out: Computing </a:t>
                </a:r>
                <a14:m>
                  <m:oMath xmlns:m="http://schemas.openxmlformats.org/officeDocument/2006/math">
                    <m:r>
                      <a:rPr lang="en-US" sz="40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𝑠</m:t>
                    </m:r>
                  </m:oMath>
                </a14:m>
                <a:r>
                  <a:rPr lang="en-US" sz="4000" kern="1200" dirty="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0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sSupPr>
                      <m:e>
                        <m:r>
                          <a:rPr lang="en-US" sz="40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𝑠</m:t>
                        </m:r>
                      </m:e>
                      <m:sup>
                        <m:r>
                          <a:rPr lang="en-US" sz="40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4000" kern="1200" dirty="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rPr>
                  <a:t>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EA75132-6122-451D-8580-53616DB7E9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199" y="537883"/>
                <a:ext cx="4783697" cy="1942810"/>
              </a:xfrm>
              <a:blipFill>
                <a:blip r:embed="rId2"/>
                <a:stretch>
                  <a:fillRect l="-4459" r="-892" b="-13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933D906-CF81-5AD4-2902-D9DD0E0EF8B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199" y="2686323"/>
                <a:ext cx="4783697" cy="343358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Roll a six-sided die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𝑛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=10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times and record the number rolled each time</a:t>
                </a: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Data = 1,2,3,3,4,4,4,5,6,6</a:t>
                </a:r>
              </a:p>
              <a:p>
                <a:pPr marL="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lang="en-US" sz="2400" dirty="0">
                  <a:solidFill>
                    <a:prstClr val="black"/>
                  </a:solidFill>
                  <a:latin typeface="Calibri" panose="020F0502020204030204"/>
                </a:endParaRPr>
              </a:p>
              <a:p>
                <a:pPr marL="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Mean = 3.8</a:t>
                </a: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933D906-CF81-5AD4-2902-D9DD0E0EF8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2686323"/>
                <a:ext cx="4783697" cy="3433583"/>
              </a:xfrm>
              <a:prstGeom prst="rect">
                <a:avLst/>
              </a:prstGeom>
              <a:blipFill>
                <a:blip r:embed="rId3"/>
                <a:stretch>
                  <a:fillRect l="-19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2" descr="Beer die - EUSwiki">
            <a:extLst>
              <a:ext uri="{FF2B5EF4-FFF2-40B4-BE49-F238E27FC236}">
                <a16:creationId xmlns:a16="http://schemas.microsoft.com/office/drawing/2014/main" id="{98F16938-2ED7-9FB6-1FC2-1BF322196D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76159" y="2927927"/>
            <a:ext cx="3077639" cy="3124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5779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5CF3E-DA82-74BE-2D3E-BCBDFF707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Practice: Histogram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66CE6A-69E9-4984-176F-ED68179B18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={−1.49, −0.65, −0.6,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−0.54, −0.45, 0.01, 0.17, 0.27, 0.51, 1.34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Construct a histogram using K = 4 bins/intervals: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66CE6A-69E9-4984-176F-ED68179B18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9808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34413-E6C5-A4B9-CF8E-83C7155B4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7446"/>
            <a:ext cx="10515600" cy="1325563"/>
          </a:xfrm>
        </p:spPr>
        <p:txBody>
          <a:bodyPr/>
          <a:lstStyle/>
          <a:p>
            <a:r>
              <a:rPr lang="en-US" dirty="0"/>
              <a:t>Shape of a distribution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3D1D06-5BFC-4B7C-AD07-C5D60E31F2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4905" y="951676"/>
            <a:ext cx="7268589" cy="5906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010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F014E92-3841-5A6C-B660-367EF86AAD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8015" y="3302188"/>
            <a:ext cx="5838014" cy="347811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428E769-5C87-0340-CBE1-B79A037F75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71800"/>
            <a:ext cx="5838014" cy="3434126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F024566-8593-37A6-1A43-47811C31A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32839"/>
            <a:ext cx="11408930" cy="1505562"/>
          </a:xfrm>
        </p:spPr>
        <p:txBody>
          <a:bodyPr>
            <a:normAutofit/>
          </a:bodyPr>
          <a:lstStyle/>
          <a:p>
            <a:r>
              <a:rPr lang="en-US" sz="2400" dirty="0"/>
              <a:t>Bimodal distributions can arise when</a:t>
            </a:r>
          </a:p>
          <a:p>
            <a:pPr marL="457200" lvl="1" indent="0">
              <a:buNone/>
            </a:pPr>
            <a:r>
              <a:rPr lang="en-US" sz="1800" dirty="0"/>
              <a:t>- A population is polarized on a controversial issue </a:t>
            </a:r>
          </a:p>
          <a:p>
            <a:pPr marL="457200" lvl="1" indent="0">
              <a:buNone/>
            </a:pPr>
            <a:r>
              <a:rPr lang="en-US" sz="1800" dirty="0"/>
              <a:t>- When observations come from two different sub-populations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87747F4-5108-3DB7-2F3C-CD3B709923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2355" y="121808"/>
            <a:ext cx="5494602" cy="3434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6047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DDF1736-0CBB-3BEB-7F60-B4E2FC6C95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455" y="2558472"/>
            <a:ext cx="3657599" cy="3602183"/>
          </a:xfrm>
        </p:spPr>
        <p:txBody>
          <a:bodyPr>
            <a:normAutofit/>
          </a:bodyPr>
          <a:lstStyle/>
          <a:p>
            <a:r>
              <a:rPr lang="en-US" sz="2400" dirty="0"/>
              <a:t> </a:t>
            </a:r>
            <a:r>
              <a:rPr lang="en-US" sz="2600" dirty="0"/>
              <a:t>Skewed distributions occur when there is a strict boundary on the possible values of a variable</a:t>
            </a:r>
            <a:endParaRPr lang="en-US" sz="24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36D1BEB-4A86-0316-5745-530910D9607A}"/>
              </a:ext>
            </a:extLst>
          </p:cNvPr>
          <p:cNvSpPr txBox="1">
            <a:spLocks/>
          </p:cNvSpPr>
          <p:nvPr/>
        </p:nvSpPr>
        <p:spPr>
          <a:xfrm>
            <a:off x="4946074" y="244729"/>
            <a:ext cx="6839526" cy="1505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 Consider the following histogram of median housing prices in California from the 1990 national census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4F1FF5F-F267-BB55-B783-8286181804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7127" y="1237673"/>
            <a:ext cx="7841491" cy="5620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167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DDF1736-0CBB-3BEB-7F60-B4E2FC6C95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46" y="1385454"/>
            <a:ext cx="3990109" cy="3602183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 </a:t>
            </a:r>
            <a:r>
              <a:rPr lang="en-US" sz="2600" b="1" dirty="0"/>
              <a:t>Outliers</a:t>
            </a:r>
            <a:r>
              <a:rPr lang="en-US" sz="2600" dirty="0"/>
              <a:t> are extreme values that fall far away from the midpoint of the data</a:t>
            </a:r>
          </a:p>
          <a:p>
            <a:endParaRPr lang="en-US" sz="2600" dirty="0"/>
          </a:p>
          <a:p>
            <a:endParaRPr lang="en-US" sz="3200" b="1" dirty="0"/>
          </a:p>
          <a:p>
            <a:r>
              <a:rPr lang="en-US" sz="2800" dirty="0"/>
              <a:t>Consider the following histogram of the fuel efficiency of cars from 1990 - 2008</a:t>
            </a:r>
            <a:endParaRPr lang="en-US" sz="2800" b="1" dirty="0"/>
          </a:p>
          <a:p>
            <a:endParaRPr lang="en-US" sz="2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B623FF-7929-5BFA-C7E7-60E352C4D6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4320" y="1671782"/>
            <a:ext cx="7437704" cy="5103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008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D0608-1958-6936-37C8-0B0F2E703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0727"/>
            <a:ext cx="10515600" cy="1325563"/>
          </a:xfrm>
        </p:spPr>
        <p:txBody>
          <a:bodyPr/>
          <a:lstStyle/>
          <a:p>
            <a:r>
              <a:rPr lang="en-US" dirty="0"/>
              <a:t>Measures of Central Tendency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9C4FB3-6656-121C-4A91-2FBCF82E26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96290"/>
                <a:ext cx="9977582" cy="5107709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The (arithmetic) </a:t>
                </a:r>
                <a:r>
                  <a:rPr lang="en-US" sz="2400" b="1" dirty="0"/>
                  <a:t>mean </a:t>
                </a:r>
                <a:r>
                  <a:rPr lang="en-US" sz="2400" dirty="0"/>
                  <a:t>is the average value of a set of observations </a:t>
                </a:r>
              </a:p>
              <a:p>
                <a:pPr marL="457200" lvl="1" indent="0">
                  <a:buNone/>
                </a:pPr>
                <a:r>
                  <a:rPr lang="en-US" sz="2000" dirty="0"/>
                  <a:t>it measures the center of mass of a distribution (the balancing point)</a:t>
                </a:r>
              </a:p>
              <a:p>
                <a:pPr marL="457200" lvl="1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+…+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nary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the mean is usually not equal to any of the values observed in the sample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The mean is highly influenced by </a:t>
                </a:r>
                <a:r>
                  <a:rPr lang="en-US" sz="2400" b="1" dirty="0"/>
                  <a:t>outliers </a:t>
                </a:r>
                <a:r>
                  <a:rPr lang="en-US" sz="2400" dirty="0"/>
                  <a:t> - observations that take on extreme values relative to the distribution</a:t>
                </a:r>
                <a:endParaRPr lang="en-US" sz="2400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9C4FB3-6656-121C-4A91-2FBCF82E26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96290"/>
                <a:ext cx="9977582" cy="5107709"/>
              </a:xfrm>
              <a:blipFill>
                <a:blip r:embed="rId2"/>
                <a:stretch>
                  <a:fillRect l="-856" t="-16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5073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D68A1-D925-CD0E-C91F-BDCFF9B4B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Practice: Calculate The Mean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EC930D-CF63-11CB-F799-8B6F103744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636491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={1, 3, 5, 5,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6, 7, 7, 8}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EC930D-CF63-11CB-F799-8B6F103744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636491" cy="435133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4058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1780</TotalTime>
  <Words>1196</Words>
  <Application>Microsoft Office PowerPoint</Application>
  <PresentationFormat>Widescreen</PresentationFormat>
  <Paragraphs>173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Wingdings</vt:lpstr>
      <vt:lpstr>Office Theme</vt:lpstr>
      <vt:lpstr>Lecture 4 Shape of distribution and Measures of Central Tendency</vt:lpstr>
      <vt:lpstr>Review From Friday 1/19</vt:lpstr>
      <vt:lpstr>Practice: Histogram</vt:lpstr>
      <vt:lpstr>Shape of a distribution</vt:lpstr>
      <vt:lpstr>PowerPoint Presentation</vt:lpstr>
      <vt:lpstr>PowerPoint Presentation</vt:lpstr>
      <vt:lpstr>PowerPoint Presentation</vt:lpstr>
      <vt:lpstr>Measures of Central Tendency  </vt:lpstr>
      <vt:lpstr>Practice: Calculate The Mean </vt:lpstr>
      <vt:lpstr>Measures of Central Tendency </vt:lpstr>
      <vt:lpstr>Practice: Calculate the Median</vt:lpstr>
      <vt:lpstr>PowerPoint Presentation</vt:lpstr>
      <vt:lpstr>Mean and median treat outliers differently</vt:lpstr>
      <vt:lpstr>PowerPoint Presentation</vt:lpstr>
      <vt:lpstr>Alternative formulas for the mean</vt:lpstr>
      <vt:lpstr>Example: Computing the mean from a frequency table</vt:lpstr>
      <vt:lpstr>The mode</vt:lpstr>
      <vt:lpstr>Practice:</vt:lpstr>
      <vt:lpstr>Variability of A Distribution: Measures of Spread</vt:lpstr>
      <vt:lpstr>Measures of Spread: Range</vt:lpstr>
      <vt:lpstr>Measures of Spread: Deviation </vt:lpstr>
      <vt:lpstr>PowerPoint Presentation</vt:lpstr>
      <vt:lpstr>Measures of Spread: Variance</vt:lpstr>
      <vt:lpstr>Measures of Spread: Standard Deviation</vt:lpstr>
      <vt:lpstr>Why divide by n-1 ?</vt:lpstr>
      <vt:lpstr>Try it out: Computing s and s^2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Jarred Kvamme</dc:creator>
  <cp:lastModifiedBy>Jarred Kvamme</cp:lastModifiedBy>
  <cp:revision>166</cp:revision>
  <dcterms:created xsi:type="dcterms:W3CDTF">2023-08-05T23:57:41Z</dcterms:created>
  <dcterms:modified xsi:type="dcterms:W3CDTF">2024-01-22T18:27:37Z</dcterms:modified>
</cp:coreProperties>
</file>