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23" r:id="rId4"/>
    <p:sldId id="326" r:id="rId5"/>
    <p:sldId id="328" r:id="rId6"/>
    <p:sldId id="329" r:id="rId7"/>
    <p:sldId id="330" r:id="rId8"/>
    <p:sldId id="335" r:id="rId9"/>
    <p:sldId id="336" r:id="rId10"/>
    <p:sldId id="337" r:id="rId11"/>
    <p:sldId id="334" r:id="rId12"/>
    <p:sldId id="338" r:id="rId13"/>
    <p:sldId id="331" r:id="rId14"/>
    <p:sldId id="332" r:id="rId15"/>
    <p:sldId id="333"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2/23/2024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2/23/2024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a:t>Lecture 13</a:t>
            </a:r>
            <a:br>
              <a:rPr lang="en-US"/>
            </a:br>
            <a:r>
              <a:rPr lang="en-US"/>
              <a:t>probability and random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0F08A2-7D87-6012-FD89-6F981BA184CE}"/>
                  </a:ext>
                </a:extLst>
              </p:cNvPr>
              <p:cNvSpPr>
                <a:spLocks noGrp="1"/>
              </p:cNvSpPr>
              <p:nvPr>
                <p:ph idx="1"/>
              </p:nvPr>
            </p:nvSpPr>
            <p:spPr>
              <a:xfrm>
                <a:off x="838199" y="4514849"/>
                <a:ext cx="10067925" cy="1662113"/>
              </a:xfrm>
            </p:spPr>
            <p:txBody>
              <a:bodyPr>
                <a:normAutofit fontScale="92500" lnSpcReduction="10000"/>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a14:m>
                <a:r>
                  <a:rPr lang="en-US" b="0" i="1" dirty="0">
                    <a:latin typeface="Cambria Math" panose="02040503050406030204" pitchFamily="18" charset="0"/>
                  </a:rPr>
                  <a:t> </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0.25&lt;</m:t>
                          </m:r>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510F08A2-7D87-6012-FD89-6F981BA184CE}"/>
                  </a:ext>
                </a:extLst>
              </p:cNvPr>
              <p:cNvSpPr>
                <a:spLocks noGrp="1" noRot="1" noChangeAspect="1" noMove="1" noResize="1" noEditPoints="1" noAdjustHandles="1" noChangeArrowheads="1" noChangeShapeType="1" noTextEdit="1"/>
              </p:cNvSpPr>
              <p:nvPr>
                <p:ph idx="1"/>
              </p:nvPr>
            </p:nvSpPr>
            <p:spPr>
              <a:xfrm>
                <a:off x="838199" y="4514849"/>
                <a:ext cx="10067925" cy="1662113"/>
              </a:xfrm>
              <a:blipFill>
                <a:blip r:embed="rId2"/>
                <a:stretch>
                  <a:fillRect l="-1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FF1ABB-88AB-3CF6-90D9-570C9233A0F0}"/>
              </a:ext>
            </a:extLst>
          </p:cNvPr>
          <p:cNvPicPr>
            <a:picLocks noChangeAspect="1"/>
          </p:cNvPicPr>
          <p:nvPr/>
        </p:nvPicPr>
        <p:blipFill>
          <a:blip r:embed="rId3"/>
          <a:stretch>
            <a:fillRect/>
          </a:stretch>
        </p:blipFill>
        <p:spPr>
          <a:xfrm>
            <a:off x="538160" y="131393"/>
            <a:ext cx="10668001" cy="3954832"/>
          </a:xfrm>
          <a:prstGeom prst="rect">
            <a:avLst/>
          </a:prstGeom>
        </p:spPr>
      </p:pic>
    </p:spTree>
    <p:extLst>
      <p:ext uri="{BB962C8B-B14F-4D97-AF65-F5344CB8AC3E}">
        <p14:creationId xmlns:p14="http://schemas.microsoft.com/office/powerpoint/2010/main" val="325725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9A1-CF12-06E1-4C9C-71DE8D044034}"/>
              </a:ext>
            </a:extLst>
          </p:cNvPr>
          <p:cNvSpPr>
            <a:spLocks noGrp="1"/>
          </p:cNvSpPr>
          <p:nvPr>
            <p:ph type="title"/>
          </p:nvPr>
        </p:nvSpPr>
        <p:spPr>
          <a:xfrm>
            <a:off x="162339" y="174394"/>
            <a:ext cx="10515600" cy="1325563"/>
          </a:xfrm>
        </p:spPr>
        <p:txBody>
          <a:bodyPr/>
          <a:lstStyle/>
          <a:p>
            <a:r>
              <a:rPr lang="en-US" dirty="0"/>
              <a:t>Quartiles</a:t>
            </a:r>
          </a:p>
        </p:txBody>
      </p:sp>
      <p:pic>
        <p:nvPicPr>
          <p:cNvPr id="5" name="Picture 4">
            <a:extLst>
              <a:ext uri="{FF2B5EF4-FFF2-40B4-BE49-F238E27FC236}">
                <a16:creationId xmlns:a16="http://schemas.microsoft.com/office/drawing/2014/main" id="{8A4259EF-A56D-51B2-BA89-7DE6199B330F}"/>
              </a:ext>
            </a:extLst>
          </p:cNvPr>
          <p:cNvPicPr>
            <a:picLocks noChangeAspect="1"/>
          </p:cNvPicPr>
          <p:nvPr/>
        </p:nvPicPr>
        <p:blipFill>
          <a:blip r:embed="rId2"/>
          <a:stretch>
            <a:fillRect/>
          </a:stretch>
        </p:blipFill>
        <p:spPr>
          <a:xfrm>
            <a:off x="477078" y="1558643"/>
            <a:ext cx="10876722" cy="5124963"/>
          </a:xfrm>
          <a:prstGeom prst="rect">
            <a:avLst/>
          </a:prstGeom>
        </p:spPr>
      </p:pic>
    </p:spTree>
    <p:extLst>
      <p:ext uri="{BB962C8B-B14F-4D97-AF65-F5344CB8AC3E}">
        <p14:creationId xmlns:p14="http://schemas.microsoft.com/office/powerpoint/2010/main" val="422394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xmlns="">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a Z-table,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oMath>
                </a14:m>
                <a:endParaRPr lang="en-US" dirty="0"/>
              </a:p>
            </p:txBody>
          </p:sp>
        </mc:Choice>
        <mc:Fallback>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fontScale="92500" lnSpcReduction="10000"/>
              </a:bodyPr>
              <a:lstStyle/>
              <a:p>
                <a:pPr marL="0" indent="0">
                  <a:buNone/>
                </a:pPr>
                <a:r>
                  <a:rPr lang="en-US" dirty="0"/>
                  <a:t>Using the </a:t>
                </a:r>
                <a14:m>
                  <m:oMath xmlns:m="http://schemas.openxmlformats.org/officeDocument/2006/math">
                    <m:r>
                      <a:rPr lang="en-US" b="0" i="1" smtClean="0">
                        <a:latin typeface="Cambria Math" panose="02040503050406030204" pitchFamily="18" charset="0"/>
                      </a:rPr>
                      <m:t>𝑧</m:t>
                    </m:r>
                  </m:oMath>
                </a14:m>
                <a:r>
                  <a:rPr lang="en-US" dirty="0"/>
                  <a:t> table on Canvas,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90 −100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=−2</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r>
                  <a:rPr lang="en-US" b="0"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85 −100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=−3</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06964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8668-4448-979A-8B8D-1449C11EBA54}"/>
              </a:ext>
            </a:extLst>
          </p:cNvPr>
          <p:cNvSpPr>
            <a:spLocks noGrp="1"/>
          </p:cNvSpPr>
          <p:nvPr>
            <p:ph type="title"/>
          </p:nvPr>
        </p:nvSpPr>
        <p:spPr/>
        <p:txBody>
          <a:bodyPr/>
          <a:lstStyle/>
          <a:p>
            <a:r>
              <a:rPr lang="en-US" dirty="0"/>
              <a:t>Review From Wednesday 2/23</a:t>
            </a:r>
          </a:p>
        </p:txBody>
      </p:sp>
      <p:sp>
        <p:nvSpPr>
          <p:cNvPr id="3" name="Content Placeholder 2">
            <a:extLst>
              <a:ext uri="{FF2B5EF4-FFF2-40B4-BE49-F238E27FC236}">
                <a16:creationId xmlns:a16="http://schemas.microsoft.com/office/drawing/2014/main" id="{0B3A2FCE-12F5-BDD3-3C8C-BC252785FE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20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The tiger trout is a sterile hybridization of a brown trout with a brook trout produced in fish hatcheries and stocked into ponds and lakes. It is a prized catch among fly fisherman. Suppose that of the 10,000 trout stocked in spring valley reservoir, 500 of them are tiger trout. Assuming that tiger trout and other species are homogeneously mixed:</a:t>
            </a:r>
          </a:p>
          <a:p>
            <a:r>
              <a:rPr lang="en-US" dirty="0"/>
              <a:t> what is the probability that I catch a tiger trout on my first cast?</a:t>
            </a:r>
          </a:p>
          <a:p>
            <a:endParaRPr lang="en-US" dirty="0"/>
          </a:p>
          <a:p>
            <a:r>
              <a:rPr lang="en-US" dirty="0"/>
              <a:t> What is the probability that I catch a tiger trout in my first 10 casts? </a:t>
            </a:r>
          </a:p>
        </p:txBody>
      </p:sp>
    </p:spTree>
    <p:extLst>
      <p:ext uri="{BB962C8B-B14F-4D97-AF65-F5344CB8AC3E}">
        <p14:creationId xmlns:p14="http://schemas.microsoft.com/office/powerpoint/2010/main" val="59529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68-A047-AF2F-5B1F-4DFB6519943C}"/>
              </a:ext>
            </a:extLst>
          </p:cNvPr>
          <p:cNvSpPr>
            <a:spLocks noGrp="1"/>
          </p:cNvSpPr>
          <p:nvPr>
            <p:ph type="title"/>
          </p:nvPr>
        </p:nvSpPr>
        <p:spPr/>
        <p:txBody>
          <a:bodyPr/>
          <a:lstStyle/>
          <a:p>
            <a:r>
              <a:rPr lang="en-US" dirty="0"/>
              <a:t>The Poisson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963F81-34EE-BFFC-0597-5FB4D3F3F298}"/>
                  </a:ext>
                </a:extLst>
              </p:cNvPr>
              <p:cNvSpPr>
                <a:spLocks noGrp="1"/>
              </p:cNvSpPr>
              <p:nvPr>
                <p:ph idx="1"/>
              </p:nvPr>
            </p:nvSpPr>
            <p:spPr>
              <a:xfrm>
                <a:off x="838200" y="1825624"/>
                <a:ext cx="10515600" cy="4833793"/>
              </a:xfrm>
            </p:spPr>
            <p:txBody>
              <a:bodyPr>
                <a:normAutofit fontScale="77500" lnSpcReduction="20000"/>
              </a:bodyPr>
              <a:lstStyle/>
              <a:p>
                <a:r>
                  <a:rPr lang="en-US" dirty="0"/>
                  <a:t>A Poisson distribution is a discrete probability distribution. It gives the probability of an event happening a certain number of times </a:t>
                </a:r>
                <a14:m>
                  <m:oMath xmlns:m="http://schemas.openxmlformats.org/officeDocument/2006/math">
                    <m:r>
                      <a:rPr lang="en-US" b="0" i="1" smtClean="0">
                        <a:latin typeface="Cambria Math" panose="02040503050406030204" pitchFamily="18" charset="0"/>
                      </a:rPr>
                      <m:t>𝑘</m:t>
                    </m:r>
                  </m:oMath>
                </a14:m>
                <a:r>
                  <a:rPr lang="en-US" dirty="0"/>
                  <a:t> within a given interval of time or space. </a:t>
                </a:r>
              </a:p>
              <a:p>
                <a:endParaRPr lang="en-US" dirty="0"/>
              </a:p>
              <a:p>
                <a:r>
                  <a:rPr lang="en-US" dirty="0"/>
                  <a:t>The Poisson distribution has only one parameter, </a:t>
                </a:r>
                <a14:m>
                  <m:oMath xmlns:m="http://schemas.openxmlformats.org/officeDocument/2006/math">
                    <m:r>
                      <a:rPr lang="en-US" b="0" i="1" smtClean="0">
                        <a:latin typeface="Cambria Math" panose="02040503050406030204" pitchFamily="18" charset="0"/>
                      </a:rPr>
                      <m:t>𝜆</m:t>
                    </m:r>
                  </m:oMath>
                </a14:m>
                <a:r>
                  <a:rPr lang="en-US" dirty="0"/>
                  <a:t> (lambda), which is the mean number of events.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endParaRPr lang="en-US" dirty="0"/>
              </a:p>
              <a:p>
                <a:endParaRPr lang="en-US" dirty="0"/>
              </a:p>
              <a:p>
                <a:pPr marL="0" indent="0">
                  <a:buNone/>
                </a:pPr>
                <a:r>
                  <a:rPr lang="en-US" b="1" dirty="0"/>
                  <a:t>Probability Mass Function: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m:rPr>
                                <m:lit/>
                              </m:rPr>
                              <a:rPr lang="en-US" b="0" i="1" smtClean="0">
                                <a:latin typeface="Cambria Math" panose="02040503050406030204" pitchFamily="18" charset="0"/>
                              </a:rPr>
                              <m:t> </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Examples: </a:t>
                </a:r>
              </a:p>
              <a:p>
                <a:pPr marL="0" indent="0">
                  <a:buNone/>
                </a:pPr>
                <a:r>
                  <a:rPr lang="en-US" dirty="0"/>
                  <a:t>The number of traffic accidents at a particular intersection in a given day can be modeled using a Poisson distribution.</a:t>
                </a:r>
              </a:p>
              <a:p>
                <a:pPr marL="0" indent="0">
                  <a:buNone/>
                </a:pPr>
                <a:endParaRPr lang="en-US" dirty="0"/>
              </a:p>
              <a:p>
                <a:pPr marL="0" indent="0">
                  <a:buNone/>
                </a:pPr>
                <a:r>
                  <a:rPr lang="en-US" dirty="0"/>
                  <a:t>The number of defective items produced by a machine in a fixed period of time can be modeled with a Poisson distribution, assuming a constant defect rate.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7963F81-34EE-BFFC-0597-5FB4D3F3F298}"/>
                  </a:ext>
                </a:extLst>
              </p:cNvPr>
              <p:cNvSpPr>
                <a:spLocks noGrp="1" noRot="1" noChangeAspect="1" noMove="1" noResize="1" noEditPoints="1" noAdjustHandles="1" noChangeArrowheads="1" noChangeShapeType="1" noTextEdit="1"/>
              </p:cNvSpPr>
              <p:nvPr>
                <p:ph idx="1"/>
              </p:nvPr>
            </p:nvSpPr>
            <p:spPr>
              <a:xfrm>
                <a:off x="838200" y="1825624"/>
                <a:ext cx="10515600" cy="4833793"/>
              </a:xfrm>
              <a:blipFill>
                <a:blip r:embed="rId2"/>
                <a:stretch>
                  <a:fillRect l="-754" t="-2522"/>
                </a:stretch>
              </a:blipFill>
            </p:spPr>
            <p:txBody>
              <a:bodyPr/>
              <a:lstStyle/>
              <a:p>
                <a:r>
                  <a:rPr lang="en-US">
                    <a:noFill/>
                  </a:rPr>
                  <a:t> </a:t>
                </a:r>
              </a:p>
            </p:txBody>
          </p:sp>
        </mc:Fallback>
      </mc:AlternateContent>
    </p:spTree>
    <p:extLst>
      <p:ext uri="{BB962C8B-B14F-4D97-AF65-F5344CB8AC3E}">
        <p14:creationId xmlns:p14="http://schemas.microsoft.com/office/powerpoint/2010/main" val="411327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Consider a scenario in the Star Wars universe where the number of rebel attacks on an Imperial outpost follows a Poisson distribution. </a:t>
            </a:r>
          </a:p>
          <a:p>
            <a:endParaRPr lang="en-US" dirty="0"/>
          </a:p>
          <a:p>
            <a:r>
              <a:rPr lang="en-US" dirty="0"/>
              <a:t>If the average rate of rebel attacks is 3.5 attacks per week, what is the probability of experiencing exactly 5 rebel attacks in a given week</a:t>
            </a:r>
          </a:p>
          <a:p>
            <a:endParaRPr lang="en-US" dirty="0"/>
          </a:p>
          <a:p>
            <a:r>
              <a:rPr lang="en-US" dirty="0"/>
              <a:t>What is the probability of experiencing less than 2 attacks in a given week?</a:t>
            </a:r>
          </a:p>
        </p:txBody>
      </p:sp>
    </p:spTree>
    <p:extLst>
      <p:ext uri="{BB962C8B-B14F-4D97-AF65-F5344CB8AC3E}">
        <p14:creationId xmlns:p14="http://schemas.microsoft.com/office/powerpoint/2010/main" val="334596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983-8781-252C-A0E6-DE43B81C95C5}"/>
              </a:ext>
            </a:extLst>
          </p:cNvPr>
          <p:cNvSpPr>
            <a:spLocks noGrp="1"/>
          </p:cNvSpPr>
          <p:nvPr>
            <p:ph type="title"/>
          </p:nvPr>
        </p:nvSpPr>
        <p:spPr/>
        <p:txBody>
          <a:bodyPr/>
          <a:lstStyle/>
          <a:p>
            <a:r>
              <a:rPr lang="en-US" dirty="0"/>
              <a:t>Continuous Random Variables</a:t>
            </a:r>
          </a:p>
        </p:txBody>
      </p:sp>
      <p:sp>
        <p:nvSpPr>
          <p:cNvPr id="3" name="Content Placeholder 2">
            <a:extLst>
              <a:ext uri="{FF2B5EF4-FFF2-40B4-BE49-F238E27FC236}">
                <a16:creationId xmlns:a16="http://schemas.microsoft.com/office/drawing/2014/main" id="{50B5AC39-7347-8F90-AC83-950386F5C5EA}"/>
              </a:ext>
            </a:extLst>
          </p:cNvPr>
          <p:cNvSpPr>
            <a:spLocks noGrp="1"/>
          </p:cNvSpPr>
          <p:nvPr>
            <p:ph idx="1"/>
          </p:nvPr>
        </p:nvSpPr>
        <p:spPr>
          <a:xfrm>
            <a:off x="838200" y="1825624"/>
            <a:ext cx="10515600" cy="4935393"/>
          </a:xfrm>
        </p:spPr>
        <p:txBody>
          <a:bodyPr/>
          <a:lstStyle/>
          <a:p>
            <a:r>
              <a:rPr lang="en-US" dirty="0"/>
              <a:t>Recall that a </a:t>
            </a:r>
            <a:r>
              <a:rPr lang="en-US" b="1" dirty="0"/>
              <a:t>continuous random variable </a:t>
            </a:r>
            <a:r>
              <a:rPr lang="en-US" dirty="0"/>
              <a:t>is a random variable with an uncountable number of values</a:t>
            </a:r>
          </a:p>
          <a:p>
            <a:endParaRPr lang="en-US" dirty="0"/>
          </a:p>
          <a:p>
            <a:r>
              <a:rPr lang="en-US" dirty="0"/>
              <a:t>Finding probabilities for continuous random variables requires a different mathematical treatment.</a:t>
            </a:r>
          </a:p>
          <a:p>
            <a:pPr marL="914400" lvl="2" indent="0">
              <a:buNone/>
            </a:pPr>
            <a:r>
              <a:rPr lang="en-US" dirty="0"/>
              <a:t>- we cannot simply list the possible values of a continuous random variable and their probabilities</a:t>
            </a:r>
          </a:p>
          <a:p>
            <a:pPr lvl="2"/>
            <a:endParaRPr lang="en-US" dirty="0"/>
          </a:p>
          <a:p>
            <a:r>
              <a:rPr lang="en-US" dirty="0"/>
              <a:t>The </a:t>
            </a:r>
            <a:r>
              <a:rPr lang="en-US" u="sng" dirty="0"/>
              <a:t>probability distribution</a:t>
            </a:r>
            <a:r>
              <a:rPr lang="en-US" dirty="0"/>
              <a:t> of a continuous random variable is typically represented by a </a:t>
            </a:r>
            <a:r>
              <a:rPr lang="en-US" i="1" dirty="0"/>
              <a:t>function</a:t>
            </a:r>
            <a:r>
              <a:rPr lang="en-US" dirty="0"/>
              <a:t>, which we will usually consider graphically</a:t>
            </a:r>
          </a:p>
          <a:p>
            <a:pPr marL="914400" lvl="2" indent="0">
              <a:buNone/>
            </a:pPr>
            <a:r>
              <a:rPr lang="en-US" dirty="0"/>
              <a:t>- This function relates the value of the random variable to its </a:t>
            </a:r>
            <a:r>
              <a:rPr lang="en-US" u="sng" dirty="0"/>
              <a:t>probability density</a:t>
            </a:r>
          </a:p>
          <a:p>
            <a:endParaRPr lang="en-US" dirty="0"/>
          </a:p>
          <a:p>
            <a:endParaRPr lang="en-US" dirty="0"/>
          </a:p>
        </p:txBody>
      </p:sp>
    </p:spTree>
    <p:extLst>
      <p:ext uri="{BB962C8B-B14F-4D97-AF65-F5344CB8AC3E}">
        <p14:creationId xmlns:p14="http://schemas.microsoft.com/office/powerpoint/2010/main" val="386767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AFB0-E90E-4A55-65D3-4A903057A578}"/>
              </a:ext>
            </a:extLst>
          </p:cNvPr>
          <p:cNvSpPr>
            <a:spLocks noGrp="1"/>
          </p:cNvSpPr>
          <p:nvPr>
            <p:ph type="title"/>
          </p:nvPr>
        </p:nvSpPr>
        <p:spPr/>
        <p:txBody>
          <a:bodyPr/>
          <a:lstStyle/>
          <a:p>
            <a:r>
              <a:rPr lang="en-US" dirty="0"/>
              <a:t>Probability Density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1AD2A0-F01B-835F-A2B4-5C6A462FBD8D}"/>
                  </a:ext>
                </a:extLst>
              </p:cNvPr>
              <p:cNvSpPr>
                <a:spLocks noGrp="1"/>
              </p:cNvSpPr>
              <p:nvPr>
                <p:ph idx="1"/>
              </p:nvPr>
            </p:nvSpPr>
            <p:spPr/>
            <p:txBody>
              <a:bodyPr>
                <a:normAutofit/>
              </a:bodyPr>
              <a:lstStyle/>
              <a:p>
                <a:r>
                  <a:rPr lang="en-US" dirty="0"/>
                  <a:t>A probability density function is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which gives the probability density of a random variable </a:t>
                </a:r>
                <a14:m>
                  <m:oMath xmlns:m="http://schemas.openxmlformats.org/officeDocument/2006/math">
                    <m:r>
                      <a:rPr lang="en-US" b="0" i="1" smtClean="0">
                        <a:latin typeface="Cambria Math" panose="02040503050406030204" pitchFamily="18" charset="0"/>
                      </a:rPr>
                      <m:t>𝑥</m:t>
                    </m:r>
                  </m:oMath>
                </a14:m>
                <a:r>
                  <a:rPr lang="en-US" dirty="0"/>
                  <a:t>. It has the following 3 properties</a:t>
                </a:r>
              </a:p>
              <a:p>
                <a:endParaRPr lang="en-US" dirty="0"/>
              </a:p>
              <a:p>
                <a:pPr marL="514350" indent="-514350">
                  <a:buFont typeface="+mj-lt"/>
                  <a:buAutoNum type="arabicPeriod"/>
                </a:pPr>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non-negative: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514350" indent="-514350">
                  <a:buFont typeface="+mj-lt"/>
                  <a:buAutoNum type="arabicPeriod"/>
                </a:pPr>
                <a:endParaRPr lang="en-US" dirty="0"/>
              </a:p>
              <a:p>
                <a:pPr marL="514350" indent="-514350">
                  <a:buFont typeface="+mj-lt"/>
                  <a:buAutoNum type="arabicPeriod"/>
                </a:pPr>
                <a:r>
                  <a:rPr lang="en-US" dirty="0"/>
                  <a:t>The area under the curve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above zero equals 1</a:t>
                </a:r>
              </a:p>
              <a:p>
                <a:pPr marL="514350" indent="-514350">
                  <a:buFont typeface="+mj-lt"/>
                  <a:buAutoNum type="arabicPeriod"/>
                </a:pPr>
                <a:endParaRPr lang="en-US" dirty="0"/>
              </a:p>
              <a:p>
                <a:pPr marL="514350" indent="-514350">
                  <a:buFont typeface="+mj-lt"/>
                  <a:buAutoNum type="arabicPeriod"/>
                </a:pPr>
                <a:r>
                  <a:rPr lang="en-US" dirty="0"/>
                  <a:t>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between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equals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31AD2A0-F01B-835F-A2B4-5C6A462FBD8D}"/>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15015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CE-CFFD-EFED-D5DB-10D64A1473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Approximating Probabilities of Continuous Distributions</a:t>
            </a:r>
          </a:p>
        </p:txBody>
      </p:sp>
      <p:pic>
        <p:nvPicPr>
          <p:cNvPr id="7" name="Picture 6">
            <a:extLst>
              <a:ext uri="{FF2B5EF4-FFF2-40B4-BE49-F238E27FC236}">
                <a16:creationId xmlns:a16="http://schemas.microsoft.com/office/drawing/2014/main" id="{9A9F0987-0B57-5116-B107-CFEB1880F8A4}"/>
              </a:ext>
            </a:extLst>
          </p:cNvPr>
          <p:cNvPicPr>
            <a:picLocks noChangeAspect="1"/>
          </p:cNvPicPr>
          <p:nvPr/>
        </p:nvPicPr>
        <p:blipFill>
          <a:blip r:embed="rId2"/>
          <a:stretch>
            <a:fillRect/>
          </a:stretch>
        </p:blipFill>
        <p:spPr>
          <a:xfrm>
            <a:off x="5083923" y="126548"/>
            <a:ext cx="5433856" cy="3681436"/>
          </a:xfrm>
          <a:prstGeom prst="rect">
            <a:avLst/>
          </a:prstGeom>
        </p:spPr>
      </p:pic>
      <p:pic>
        <p:nvPicPr>
          <p:cNvPr id="9" name="Picture 8">
            <a:extLst>
              <a:ext uri="{FF2B5EF4-FFF2-40B4-BE49-F238E27FC236}">
                <a16:creationId xmlns:a16="http://schemas.microsoft.com/office/drawing/2014/main" id="{82B644DF-ACAB-4A64-6CA7-07ECC52FA10E}"/>
              </a:ext>
            </a:extLst>
          </p:cNvPr>
          <p:cNvPicPr>
            <a:picLocks noChangeAspect="1"/>
          </p:cNvPicPr>
          <p:nvPr/>
        </p:nvPicPr>
        <p:blipFill>
          <a:blip r:embed="rId3"/>
          <a:stretch>
            <a:fillRect/>
          </a:stretch>
        </p:blipFill>
        <p:spPr>
          <a:xfrm>
            <a:off x="5083924" y="3886200"/>
            <a:ext cx="5531068" cy="2415209"/>
          </a:xfrm>
          <a:prstGeom prst="rect">
            <a:avLst/>
          </a:prstGeom>
        </p:spPr>
      </p:pic>
    </p:spTree>
    <p:extLst>
      <p:ext uri="{BB962C8B-B14F-4D97-AF65-F5344CB8AC3E}">
        <p14:creationId xmlns:p14="http://schemas.microsoft.com/office/powerpoint/2010/main" val="328567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0C7C1-126B-6B83-785C-923646E16498}"/>
              </a:ext>
            </a:extLst>
          </p:cNvPr>
          <p:cNvPicPr>
            <a:picLocks noChangeAspect="1"/>
          </p:cNvPicPr>
          <p:nvPr/>
        </p:nvPicPr>
        <p:blipFill>
          <a:blip r:embed="rId2"/>
          <a:stretch>
            <a:fillRect/>
          </a:stretch>
        </p:blipFill>
        <p:spPr>
          <a:xfrm>
            <a:off x="1555824" y="213450"/>
            <a:ext cx="9080351" cy="3225090"/>
          </a:xfrm>
          <a:prstGeom prst="rect">
            <a:avLst/>
          </a:prstGeom>
        </p:spPr>
      </p:pic>
      <p:pic>
        <p:nvPicPr>
          <p:cNvPr id="3" name="Picture 2">
            <a:extLst>
              <a:ext uri="{FF2B5EF4-FFF2-40B4-BE49-F238E27FC236}">
                <a16:creationId xmlns:a16="http://schemas.microsoft.com/office/drawing/2014/main" id="{05435E3A-EAAE-91FD-7924-AACBA7A9EA24}"/>
              </a:ext>
            </a:extLst>
          </p:cNvPr>
          <p:cNvPicPr>
            <a:picLocks noChangeAspect="1"/>
          </p:cNvPicPr>
          <p:nvPr/>
        </p:nvPicPr>
        <p:blipFill>
          <a:blip r:embed="rId3"/>
          <a:stretch>
            <a:fillRect/>
          </a:stretch>
        </p:blipFill>
        <p:spPr>
          <a:xfrm>
            <a:off x="1519671" y="3438540"/>
            <a:ext cx="8846326" cy="3419460"/>
          </a:xfrm>
          <a:prstGeom prst="rect">
            <a:avLst/>
          </a:prstGeom>
        </p:spPr>
      </p:pic>
    </p:spTree>
    <p:extLst>
      <p:ext uri="{BB962C8B-B14F-4D97-AF65-F5344CB8AC3E}">
        <p14:creationId xmlns:p14="http://schemas.microsoft.com/office/powerpoint/2010/main" val="346968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4687</TotalTime>
  <Words>770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Lecture 13 probability and random variables  </vt:lpstr>
      <vt:lpstr>Review From Wednesday 2/23</vt:lpstr>
      <vt:lpstr>Example:</vt:lpstr>
      <vt:lpstr>The Poisson Distribution </vt:lpstr>
      <vt:lpstr>Example:</vt:lpstr>
      <vt:lpstr>Continuous Random Variables</vt:lpstr>
      <vt:lpstr>Probability Density Functions</vt:lpstr>
      <vt:lpstr>Approximating Probabilities of Continuous Distributions</vt:lpstr>
      <vt:lpstr>PowerPoint Presentation</vt:lpstr>
      <vt:lpstr>PowerPoint Presentation</vt:lpstr>
      <vt:lpstr>Quartiles</vt:lpstr>
      <vt:lpstr>Mean and variance of Continuous Random Variables </vt:lpstr>
      <vt:lpstr>The Normal Distribution</vt:lpstr>
      <vt:lpstr>Computing Probabilities From A Normal Distribution</vt:lpstr>
      <vt:lpstr>Examples: </vt:lpstr>
      <vt:lpstr>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134</cp:revision>
  <dcterms:created xsi:type="dcterms:W3CDTF">2023-08-21T21:11:45Z</dcterms:created>
  <dcterms:modified xsi:type="dcterms:W3CDTF">2024-02-23T16:14:38Z</dcterms:modified>
</cp:coreProperties>
</file>