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3" r:id="rId4"/>
    <p:sldId id="276" r:id="rId5"/>
    <p:sldId id="300" r:id="rId6"/>
    <p:sldId id="301" r:id="rId7"/>
    <p:sldId id="302" r:id="rId8"/>
    <p:sldId id="278" r:id="rId9"/>
    <p:sldId id="291" r:id="rId10"/>
    <p:sldId id="282" r:id="rId11"/>
    <p:sldId id="290" r:id="rId12"/>
    <p:sldId id="293" r:id="rId13"/>
    <p:sldId id="286" r:id="rId14"/>
    <p:sldId id="295" r:id="rId15"/>
    <p:sldId id="296" r:id="rId16"/>
    <p:sldId id="298" r:id="rId17"/>
    <p:sldId id="287" r:id="rId18"/>
    <p:sldId id="297" r:id="rId19"/>
    <p:sldId id="29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4C4-6B25-C375-38B3-5C1F8F0C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9033-8997-99B3-E88E-D3CEE73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3206-0A96-403A-61D4-B91153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986C-779E-ED1A-76F2-FD378A0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8ED-1894-02E7-0FA0-E7DE9B3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52-CD67-64AE-2D46-44B0166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69A3-A000-C17C-6609-DE6666C5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9DC3-D121-AB86-A9A7-711F899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12D3-D92E-143B-0CA7-F7283E5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77E-DFD5-043D-917F-3AA022F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395D-17B0-4996-5246-0996D0F0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BE2B-1DE2-77BA-E832-383CB136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C1AA-7BFE-C87C-A085-D733809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69BE-7256-BBD2-431C-B3DCA04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5BF-0C82-EBF6-60B3-6054210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25-6516-D493-9347-1C2655A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2E0-4ADF-62A8-A569-79FAF83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7B6-13BB-FAE1-888E-C823BD4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5B76-EC1F-2463-8B63-1A74809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578A-BDD2-F334-E4AB-104976B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245-1B12-3680-6277-FC9EC6D6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0E2-D527-167B-50D7-547E3F86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B6E3-AD54-0508-1F18-464FFDB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F2A6-D7FA-7CAD-DF6C-106AB12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3CEA-A301-C69D-E813-EC9B10C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A5-0A0A-6AC6-441D-D2043D1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BEA-EAAC-0349-B3F9-3BF060E36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5B37-1C84-F317-9457-287D242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156D-D680-549B-EA40-56E9D64D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619E-0288-C9E3-BD1E-CD67D326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070-D297-20AD-DB30-5C8560D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0C0-F8A9-7F4A-0874-F821C4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809D-B29A-7D5E-AF87-2EE4FC6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41AE-8C39-683A-3414-ECDE25E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7DBF-3A82-D2F7-9C22-61CC570F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2A2E-D9C3-42E4-4270-553AAE21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5755-016A-D3ED-30E2-AA002145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671A-CE64-10D9-FFE4-71279307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AEB7-177D-78D4-378E-E88834D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70B-5246-F92F-E9D0-AC7CBCF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4CF7-A569-AE55-00DF-B3B259C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6D27-72B1-18B4-5273-72B61BD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D730-97FB-15CE-0466-73D4AC0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AC97-6CBB-B8C6-618D-D2DD3D4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5CD89-14C1-5893-B8A1-EF15DA8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CC2E-1FCA-A275-58AC-7CA078C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A-252B-F60C-FD57-80D2990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5581-D791-8ACE-889B-A91555C8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34D-EC2F-7C1F-D2EA-A939EB15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D210-CCAF-AAB2-03F2-12F90AD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2BD2-DA5D-078A-5088-825B34B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DCB-E22E-CDA1-EB92-8C078C4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99-2421-DCB8-49E4-A0AD2C69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BD5-E795-6BA8-20FC-72E28917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31F1-61B6-9C25-1084-ED1ED7CF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51C3-0562-6122-51E7-BCFC302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63FB-5E1B-A73B-7E18-D25B55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885-D7DA-138A-565A-E3B3149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D8F3-6D3E-5FB9-5161-BC23C5E5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CF6-36A8-29A0-721E-D9869FF0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123B-E885-F873-BBC4-465D7F8E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C03-559F-90AC-0C25-141B074F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977-5DA9-A57B-119B-F3280CF8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9DA-382E-3F49-9A16-F5642CAC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59601"/>
          </a:xfrm>
        </p:spPr>
        <p:txBody>
          <a:bodyPr>
            <a:normAutofit/>
          </a:bodyPr>
          <a:lstStyle/>
          <a:p>
            <a:r>
              <a:rPr lang="en-US" dirty="0"/>
              <a:t>Lecture 9 </a:t>
            </a:r>
            <a:br>
              <a:rPr lang="en-US" dirty="0"/>
            </a:br>
            <a:r>
              <a:rPr lang="en-US" dirty="0"/>
              <a:t>Types of Studies-Continued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Simple Sampling Designs: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3163"/>
            <a:ext cx="11637818" cy="5375563"/>
          </a:xfrm>
        </p:spPr>
        <p:txBody>
          <a:bodyPr>
            <a:normAutofit/>
          </a:bodyPr>
          <a:lstStyle/>
          <a:p>
            <a:r>
              <a:rPr lang="en-US" sz="2400" b="1" dirty="0"/>
              <a:t>Convenience sampling </a:t>
            </a:r>
            <a:r>
              <a:rPr lang="en-US" sz="2400" dirty="0"/>
              <a:t>is a type of non-probability sampling that involves the sample being drawn from that part of the population that is close to hand</a:t>
            </a:r>
            <a:r>
              <a:rPr lang="en-US" sz="2400" b="1" dirty="0"/>
              <a:t>.</a:t>
            </a:r>
          </a:p>
          <a:p>
            <a:endParaRPr lang="en-US" sz="2400" b="1" dirty="0"/>
          </a:p>
          <a:p>
            <a:pPr marL="457200" lvl="1" indent="0">
              <a:buNone/>
            </a:pPr>
            <a:r>
              <a:rPr lang="en-US" sz="2000" b="1" dirty="0"/>
              <a:t>Volunteer sample – </a:t>
            </a:r>
            <a:r>
              <a:rPr lang="en-US" sz="2000" dirty="0"/>
              <a:t> a type of sampling where participants self elect to be part of the study because they volunteer when asked or respond to advertisement</a:t>
            </a:r>
          </a:p>
          <a:p>
            <a:pPr marL="457200" lvl="1" indent="0">
              <a:buNone/>
            </a:pPr>
            <a:r>
              <a:rPr lang="en-US" sz="2000" dirty="0"/>
              <a:t>- the most common type of convenience sampling</a:t>
            </a:r>
          </a:p>
          <a:p>
            <a:pPr marL="457200" lvl="1" indent="0">
              <a:buNone/>
            </a:pPr>
            <a:r>
              <a:rPr lang="en-US" sz="2000" dirty="0"/>
              <a:t>- often required when we don’t have a sampling frame for the population</a:t>
            </a:r>
          </a:p>
          <a:p>
            <a:pPr marL="457200" lvl="1" indent="0">
              <a:buNone/>
            </a:pPr>
            <a:r>
              <a:rPr lang="en-US" sz="2000" dirty="0"/>
              <a:t>- this is the type of sampling used for most medical experiments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A sample is more likely to be representative of the population if we let </a:t>
            </a:r>
            <a:r>
              <a:rPr lang="en-US" sz="2400" i="1" dirty="0"/>
              <a:t>chance, </a:t>
            </a:r>
            <a:r>
              <a:rPr lang="en-US" sz="2400" dirty="0"/>
              <a:t>rather than </a:t>
            </a:r>
            <a:r>
              <a:rPr lang="en-US" sz="2400" i="1" dirty="0"/>
              <a:t>convenience</a:t>
            </a:r>
            <a:r>
              <a:rPr lang="en-US" sz="2400" dirty="0"/>
              <a:t>, determine which subjects are sampled. </a:t>
            </a:r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/>
              <a:t>simple random sampling </a:t>
            </a:r>
            <a:r>
              <a:rPr lang="en-US" sz="2400" dirty="0"/>
              <a:t>(also just called random sampling) each subject in the sampling frame to has an equal probability of being selected for the sample. </a:t>
            </a:r>
          </a:p>
        </p:txBody>
      </p:sp>
    </p:spTree>
    <p:extLst>
      <p:ext uri="{BB962C8B-B14F-4D97-AF65-F5344CB8AC3E}">
        <p14:creationId xmlns:p14="http://schemas.microsoft.com/office/powerpoint/2010/main" val="98327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Sampling Designs: Simple Random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66FD2-6B49-31DE-197F-D0B81C16C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13164"/>
                <a:ext cx="11637818" cy="536632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If we </a:t>
                </a:r>
                <a:r>
                  <a:rPr lang="en-US" sz="2400" b="1" dirty="0"/>
                  <a:t>sample with replacement,</a:t>
                </a:r>
                <a:r>
                  <a:rPr lang="en-US" sz="2400" dirty="0"/>
                  <a:t> then each time we sample a subject from the population we put the subject back so that it can be sampled again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endParaRPr lang="en-US" sz="1800" dirty="0"/>
              </a:p>
              <a:p>
                <a:pPr marL="914400" lvl="2" indent="0">
                  <a:buNone/>
                </a:pPr>
                <a:r>
                  <a:rPr lang="en-US" sz="1800" dirty="0"/>
                  <a:t>In general, for a population of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/>
                  <a:t> each subject will have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800" dirty="0"/>
                  <a:t> chance of being included in the sample.</a:t>
                </a:r>
              </a:p>
              <a:p>
                <a:pPr marL="914400" lvl="2" indent="0">
                  <a:buNone/>
                </a:pPr>
                <a:endParaRPr lang="en-US" sz="1200" dirty="0"/>
              </a:p>
              <a:p>
                <a:r>
                  <a:rPr lang="en-US" sz="2400" dirty="0"/>
                  <a:t>If we </a:t>
                </a:r>
                <a:r>
                  <a:rPr lang="en-US" sz="2400" b="1" dirty="0"/>
                  <a:t>sample without replacement,</a:t>
                </a:r>
                <a:r>
                  <a:rPr lang="en-US" sz="2400" dirty="0"/>
                  <a:t> then each time we sample a subject from the population we remove that subject from the sampling frame so that we cannot select them again.</a:t>
                </a:r>
                <a:r>
                  <a:rPr lang="en-US" sz="1900" dirty="0"/>
                  <a:t> 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lvl="2"/>
                <a:r>
                  <a:rPr lang="en-US" sz="1600" dirty="0"/>
                  <a:t>This 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eans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first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will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600" dirty="0"/>
                  <a:t> chance of being selected, the second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en-US" sz="1600" dirty="0"/>
                  <a:t>, the third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</m:den>
                    </m:f>
                  </m:oMath>
                </a14:m>
                <a:r>
                  <a:rPr lang="en-US" sz="1600" dirty="0"/>
                  <a:t> … and so on </a:t>
                </a:r>
              </a:p>
              <a:p>
                <a:pPr lvl="2"/>
                <a:endParaRPr lang="en-US" sz="1600" dirty="0"/>
              </a:p>
              <a:p>
                <a:pPr lvl="2"/>
                <a:r>
                  <a:rPr lang="en-US" sz="1600" dirty="0"/>
                  <a:t>Sampling without replacement is common in most surveys because the sample size is usually small in comparison to the population size (</a:t>
                </a:r>
                <a:r>
                  <a:rPr lang="en-US" sz="1600" dirty="0" err="1"/>
                  <a:t>i.e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it </a:t>
                </a:r>
                <a:r>
                  <a:rPr lang="en-US" sz="1600" u="sng" dirty="0"/>
                  <a:t>is approximately </a:t>
                </a:r>
                <a:r>
                  <a:rPr lang="en-US" sz="1600" dirty="0"/>
                  <a:t>the same as sampling with replacement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66FD2-6B49-31DE-197F-D0B81C16C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13164"/>
                <a:ext cx="11637818" cy="5366327"/>
              </a:xfrm>
              <a:blipFill>
                <a:blip r:embed="rId2"/>
                <a:stretch>
                  <a:fillRect l="-681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4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861A-4719-1229-0EB5-C259B808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Bias In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6484-1A52-E14A-9D11-BAE84F5B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Bias</a:t>
            </a:r>
            <a:r>
              <a:rPr lang="en-US" dirty="0"/>
              <a:t> – when a sample is not representative of the population of interest. </a:t>
            </a:r>
          </a:p>
          <a:p>
            <a:endParaRPr lang="en-US" dirty="0"/>
          </a:p>
          <a:p>
            <a:r>
              <a:rPr lang="en-US" b="1" dirty="0" err="1"/>
              <a:t>Undercoverage</a:t>
            </a:r>
            <a:r>
              <a:rPr lang="en-US" dirty="0"/>
              <a:t> – Bias introduced by having a sampling frame that lacks representation from parts of the population </a:t>
            </a:r>
          </a:p>
          <a:p>
            <a:pPr marL="457200" lvl="1" indent="0">
              <a:buNone/>
            </a:pPr>
            <a:r>
              <a:rPr lang="en-US" dirty="0"/>
              <a:t>- non-random sampling designs are prone to </a:t>
            </a:r>
            <a:r>
              <a:rPr lang="en-US" dirty="0" err="1"/>
              <a:t>undercoverage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Nonresponse Bias </a:t>
            </a:r>
            <a:r>
              <a:rPr lang="en-US" dirty="0"/>
              <a:t>– When some of the sampled subjects cannot be reached or refuse to participate </a:t>
            </a:r>
          </a:p>
          <a:p>
            <a:pPr marL="457200" lvl="1" indent="0">
              <a:buNone/>
            </a:pPr>
            <a:r>
              <a:rPr lang="en-US" dirty="0"/>
              <a:t>- most surveys suffer from this kind of bias </a:t>
            </a:r>
          </a:p>
          <a:p>
            <a:pPr marL="457200" lvl="1" indent="0">
              <a:buNone/>
            </a:pPr>
            <a:r>
              <a:rPr lang="en-US" dirty="0"/>
              <a:t>- Current population survey of the U.S Census Bureau has a nonresponse rate of about 7%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Response Bias </a:t>
            </a:r>
            <a:r>
              <a:rPr lang="en-US" dirty="0"/>
              <a:t>– When survey question is asked in a leading way or a subjects emotions affect how they respond</a:t>
            </a:r>
          </a:p>
          <a:p>
            <a:endParaRPr lang="en-US" dirty="0"/>
          </a:p>
          <a:p>
            <a:r>
              <a:rPr lang="en-US" dirty="0"/>
              <a:t>A large sample size does NOT guarantee an unbiased sample!</a:t>
            </a:r>
          </a:p>
        </p:txBody>
      </p:sp>
    </p:spTree>
    <p:extLst>
      <p:ext uri="{BB962C8B-B14F-4D97-AF65-F5344CB8AC3E}">
        <p14:creationId xmlns:p14="http://schemas.microsoft.com/office/powerpoint/2010/main" val="66592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B47D-4724-1ADB-6859-0FE1D65C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methods of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320BF-5B89-9533-ACA4-9A8F994C7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Systematic Sampling </a:t>
                </a:r>
                <a:r>
                  <a:rPr lang="en-US" dirty="0"/>
                  <a:t>– A sampling method in which the researcher selects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subject from an ordered sampling frame</a:t>
                </a:r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Cluster sampling </a:t>
                </a:r>
                <a:r>
                  <a:rPr lang="en-US" dirty="0"/>
                  <a:t>– A type of sampling method in which the population is divided in a set of clusters and the researcher selects a simple random sample of the clusters. The sample then comprises all subjects in the selected clusters.</a:t>
                </a:r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Stratified Random Sampling </a:t>
                </a:r>
                <a:r>
                  <a:rPr lang="en-US" dirty="0"/>
                  <a:t>– A type of sampling method in which the population is separated into groups, call </a:t>
                </a:r>
                <a:r>
                  <a:rPr lang="en-US" b="1" dirty="0"/>
                  <a:t>strata</a:t>
                </a:r>
                <a:r>
                  <a:rPr lang="en-US" dirty="0"/>
                  <a:t>, based on some characteristic about the subjects. A simple random sample is then taken from </a:t>
                </a:r>
                <a:r>
                  <a:rPr lang="en-US" u="sng" dirty="0"/>
                  <a:t>each</a:t>
                </a:r>
                <a:r>
                  <a:rPr lang="en-US" dirty="0"/>
                  <a:t> stratum. </a:t>
                </a:r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320BF-5B89-9533-ACA4-9A8F994C7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116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90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3E37BEA-A919-109C-6061-844EE6F27402}"/>
              </a:ext>
            </a:extLst>
          </p:cNvPr>
          <p:cNvGrpSpPr/>
          <p:nvPr/>
        </p:nvGrpSpPr>
        <p:grpSpPr>
          <a:xfrm>
            <a:off x="7291056" y="570470"/>
            <a:ext cx="4514850" cy="2362200"/>
            <a:chOff x="247360" y="683260"/>
            <a:chExt cx="4514850" cy="2362200"/>
          </a:xfrm>
        </p:grpSpPr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1DAF03B9-2DA4-93E3-94F6-6F8F905EA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235" y="835660"/>
              <a:ext cx="457200" cy="4572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59AD1C-75DD-3898-6AD0-A8F1D9BD15DF}"/>
                </a:ext>
              </a:extLst>
            </p:cNvPr>
            <p:cNvSpPr/>
            <p:nvPr/>
          </p:nvSpPr>
          <p:spPr>
            <a:xfrm>
              <a:off x="247360" y="683260"/>
              <a:ext cx="4514850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Man with solid fill">
              <a:extLst>
                <a:ext uri="{FF2B5EF4-FFF2-40B4-BE49-F238E27FC236}">
                  <a16:creationId xmlns:a16="http://schemas.microsoft.com/office/drawing/2014/main" id="{3AD73E15-A718-20AD-6631-31EE9F836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4058" y="1474470"/>
              <a:ext cx="457200" cy="457200"/>
            </a:xfrm>
            <a:prstGeom prst="rect">
              <a:avLst/>
            </a:prstGeom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5F6D7962-8221-2BDC-5819-4549CAF4F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8462" y="835660"/>
              <a:ext cx="457200" cy="45720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F72460BC-5FF8-FF9C-4119-41210D6AF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79055" y="1949450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1079C433-FFD6-555D-783B-1A1BFC375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182" y="2054860"/>
              <a:ext cx="457200" cy="457200"/>
            </a:xfrm>
            <a:prstGeom prst="rect">
              <a:avLst/>
            </a:prstGeom>
          </p:spPr>
        </p:pic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E8DBBCFC-6ECA-D1F1-8D3D-CA888F9E3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79055" y="911860"/>
              <a:ext cx="457200" cy="4572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71C4D891-8413-22CD-9E2C-4946A2DD7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35" y="2400300"/>
              <a:ext cx="457200" cy="457200"/>
            </a:xfrm>
            <a:prstGeom prst="rect">
              <a:avLst/>
            </a:prstGeom>
          </p:spPr>
        </p:pic>
        <p:pic>
          <p:nvPicPr>
            <p:cNvPr id="15" name="Graphic 14" descr="Man with solid fill">
              <a:extLst>
                <a:ext uri="{FF2B5EF4-FFF2-40B4-BE49-F238E27FC236}">
                  <a16:creationId xmlns:a16="http://schemas.microsoft.com/office/drawing/2014/main" id="{43DBD506-5ED9-1B39-4F96-7ED73F1FF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4755" y="2212975"/>
              <a:ext cx="457200" cy="457200"/>
            </a:xfrm>
            <a:prstGeom prst="rect">
              <a:avLst/>
            </a:prstGeom>
          </p:spPr>
        </p:pic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EC5CC392-2D23-D1C8-9DFA-38E09FF32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5155" y="1140460"/>
              <a:ext cx="457200" cy="4572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E3F70BFA-49D3-EFEA-A8F0-540E268E0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3355" y="1362710"/>
              <a:ext cx="457200" cy="4572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6578F586-9E1C-AE90-2896-F57E6531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2610" y="759460"/>
              <a:ext cx="457200" cy="4572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BC467893-AD60-BF81-1FB9-48DC9852D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9862" y="1432560"/>
              <a:ext cx="457200" cy="4572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6D9557FD-2355-5B42-EC44-BA2BD3828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73791" y="1430655"/>
              <a:ext cx="457200" cy="4572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475D7CAB-0DF9-FC14-469A-ACE06B4B7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44342" y="2042160"/>
              <a:ext cx="457200" cy="457200"/>
            </a:xfrm>
            <a:prstGeom prst="rect">
              <a:avLst/>
            </a:prstGeom>
          </p:spPr>
        </p:pic>
        <p:pic>
          <p:nvPicPr>
            <p:cNvPr id="22" name="Graphic 21" descr="Man with solid fill">
              <a:extLst>
                <a:ext uri="{FF2B5EF4-FFF2-40B4-BE49-F238E27FC236}">
                  <a16:creationId xmlns:a16="http://schemas.microsoft.com/office/drawing/2014/main" id="{1E6C6FEE-934A-2634-52F9-0F7504A8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2655" y="891540"/>
              <a:ext cx="457200" cy="4572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8C231AF5-6794-2A1A-69A4-DFD50B968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31622" y="2437130"/>
              <a:ext cx="457200" cy="4572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3ACCFF02-C47A-95BE-2F3D-53ABC7961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18228" y="2390458"/>
              <a:ext cx="457200" cy="4572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688FB37D-C25A-D117-A8D1-488B952F6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09426" y="1703070"/>
              <a:ext cx="457200" cy="4572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A344EA-EB5D-7167-E42D-F81F12AF7BA8}"/>
              </a:ext>
            </a:extLst>
          </p:cNvPr>
          <p:cNvGrpSpPr/>
          <p:nvPr/>
        </p:nvGrpSpPr>
        <p:grpSpPr>
          <a:xfrm>
            <a:off x="6761148" y="3685539"/>
            <a:ext cx="5276772" cy="3031807"/>
            <a:chOff x="6298671" y="898843"/>
            <a:chExt cx="5276772" cy="3031807"/>
          </a:xfrm>
        </p:grpSpPr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60B84CEF-3AED-D11A-B33E-DC769EBC9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41546" y="1720850"/>
              <a:ext cx="457200" cy="4572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112F4A-181C-1033-94C1-862DC7D2D77D}"/>
                </a:ext>
              </a:extLst>
            </p:cNvPr>
            <p:cNvSpPr/>
            <p:nvPr/>
          </p:nvSpPr>
          <p:spPr>
            <a:xfrm>
              <a:off x="6298671" y="1568450"/>
              <a:ext cx="2625408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88A1B88E-FDE7-000F-7413-03181D06F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45369" y="2359660"/>
              <a:ext cx="457200" cy="4572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6F5ACBC8-193D-96AE-C8E5-D11E07103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99773" y="1720850"/>
              <a:ext cx="457200" cy="4572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90BEFF06-3E16-15DB-677A-5B71B1815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30366" y="2834640"/>
              <a:ext cx="457200" cy="4572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87BBF268-8728-BF28-CBAF-EDE7596D5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37493" y="2940050"/>
              <a:ext cx="457200" cy="457200"/>
            </a:xfrm>
            <a:prstGeom prst="rect">
              <a:avLst/>
            </a:prstGeom>
          </p:spPr>
        </p:pic>
        <p:pic>
          <p:nvPicPr>
            <p:cNvPr id="32" name="Graphic 31" descr="Man with solid fill">
              <a:extLst>
                <a:ext uri="{FF2B5EF4-FFF2-40B4-BE49-F238E27FC236}">
                  <a16:creationId xmlns:a16="http://schemas.microsoft.com/office/drawing/2014/main" id="{49738C88-4636-E677-8291-7532DE18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30366" y="1797050"/>
              <a:ext cx="457200" cy="457200"/>
            </a:xfrm>
            <a:prstGeom prst="rect">
              <a:avLst/>
            </a:prstGeom>
          </p:spPr>
        </p:pic>
        <p:pic>
          <p:nvPicPr>
            <p:cNvPr id="33" name="Graphic 32" descr="Man with solid fill">
              <a:extLst>
                <a:ext uri="{FF2B5EF4-FFF2-40B4-BE49-F238E27FC236}">
                  <a16:creationId xmlns:a16="http://schemas.microsoft.com/office/drawing/2014/main" id="{DE662CEA-20C9-1929-223C-8CEE08AB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17746" y="3285490"/>
              <a:ext cx="457200" cy="457200"/>
            </a:xfrm>
            <a:prstGeom prst="rect">
              <a:avLst/>
            </a:prstGeom>
          </p:spPr>
        </p:pic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EE29CDFA-E5E0-EDA1-9768-73AD050DD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86066" y="3098165"/>
              <a:ext cx="457200" cy="457200"/>
            </a:xfrm>
            <a:prstGeom prst="rect">
              <a:avLst/>
            </a:prstGeom>
          </p:spPr>
        </p:pic>
        <p:pic>
          <p:nvPicPr>
            <p:cNvPr id="35" name="Graphic 34" descr="Man with solid fill">
              <a:extLst>
                <a:ext uri="{FF2B5EF4-FFF2-40B4-BE49-F238E27FC236}">
                  <a16:creationId xmlns:a16="http://schemas.microsoft.com/office/drawing/2014/main" id="{CFDA2A24-24D0-6DBA-0A4F-D86B41D42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76466" y="2025650"/>
              <a:ext cx="457200" cy="457200"/>
            </a:xfrm>
            <a:prstGeom prst="rect">
              <a:avLst/>
            </a:prstGeom>
          </p:spPr>
        </p:pic>
        <p:pic>
          <p:nvPicPr>
            <p:cNvPr id="36" name="Graphic 35" descr="Man with solid fill">
              <a:extLst>
                <a:ext uri="{FF2B5EF4-FFF2-40B4-BE49-F238E27FC236}">
                  <a16:creationId xmlns:a16="http://schemas.microsoft.com/office/drawing/2014/main" id="{0FF5448C-1950-88E4-7706-5EF56A20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14666" y="2247900"/>
              <a:ext cx="457200" cy="457200"/>
            </a:xfrm>
            <a:prstGeom prst="rect">
              <a:avLst/>
            </a:prstGeom>
          </p:spPr>
        </p:pic>
        <p:pic>
          <p:nvPicPr>
            <p:cNvPr id="37" name="Graphic 36" descr="Man with solid fill">
              <a:extLst>
                <a:ext uri="{FF2B5EF4-FFF2-40B4-BE49-F238E27FC236}">
                  <a16:creationId xmlns:a16="http://schemas.microsoft.com/office/drawing/2014/main" id="{DB298B1F-7E65-D25E-00D5-96FACE2EB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03921" y="1644650"/>
              <a:ext cx="457200" cy="457200"/>
            </a:xfrm>
            <a:prstGeom prst="rect">
              <a:avLst/>
            </a:prstGeom>
          </p:spPr>
        </p:pic>
        <p:pic>
          <p:nvPicPr>
            <p:cNvPr id="38" name="Graphic 37" descr="Man with solid fill">
              <a:extLst>
                <a:ext uri="{FF2B5EF4-FFF2-40B4-BE49-F238E27FC236}">
                  <a16:creationId xmlns:a16="http://schemas.microsoft.com/office/drawing/2014/main" id="{BEABFEB3-D1AB-5E66-DC38-FB6BABEA4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71173" y="2317750"/>
              <a:ext cx="457200" cy="457200"/>
            </a:xfrm>
            <a:prstGeom prst="rect">
              <a:avLst/>
            </a:prstGeom>
          </p:spPr>
        </p:pic>
        <p:pic>
          <p:nvPicPr>
            <p:cNvPr id="39" name="Graphic 38" descr="Man with solid fill">
              <a:extLst>
                <a:ext uri="{FF2B5EF4-FFF2-40B4-BE49-F238E27FC236}">
                  <a16:creationId xmlns:a16="http://schemas.microsoft.com/office/drawing/2014/main" id="{6D554588-0271-42FE-28A3-2E9B702BD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25102" y="2315845"/>
              <a:ext cx="457200" cy="457200"/>
            </a:xfrm>
            <a:prstGeom prst="rect">
              <a:avLst/>
            </a:prstGeom>
          </p:spPr>
        </p:pic>
        <p:pic>
          <p:nvPicPr>
            <p:cNvPr id="40" name="Graphic 39" descr="Man with solid fill">
              <a:extLst>
                <a:ext uri="{FF2B5EF4-FFF2-40B4-BE49-F238E27FC236}">
                  <a16:creationId xmlns:a16="http://schemas.microsoft.com/office/drawing/2014/main" id="{7B37EFE7-9391-CAE4-0367-4160ECCA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5653" y="2927350"/>
              <a:ext cx="457200" cy="457200"/>
            </a:xfrm>
            <a:prstGeom prst="rect">
              <a:avLst/>
            </a:prstGeom>
          </p:spPr>
        </p:pic>
        <p:pic>
          <p:nvPicPr>
            <p:cNvPr id="41" name="Graphic 40" descr="Man with solid fill">
              <a:extLst>
                <a:ext uri="{FF2B5EF4-FFF2-40B4-BE49-F238E27FC236}">
                  <a16:creationId xmlns:a16="http://schemas.microsoft.com/office/drawing/2014/main" id="{6EB15914-99BB-9288-CED0-F2BF80F6C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3966" y="1776730"/>
              <a:ext cx="457200" cy="457200"/>
            </a:xfrm>
            <a:prstGeom prst="rect">
              <a:avLst/>
            </a:prstGeom>
          </p:spPr>
        </p:pic>
        <p:pic>
          <p:nvPicPr>
            <p:cNvPr id="42" name="Graphic 41" descr="Man with solid fill">
              <a:extLst>
                <a:ext uri="{FF2B5EF4-FFF2-40B4-BE49-F238E27FC236}">
                  <a16:creationId xmlns:a16="http://schemas.microsoft.com/office/drawing/2014/main" id="{37F20D5B-52C8-7581-D639-96E6C4FB7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2933" y="3322320"/>
              <a:ext cx="457200" cy="457200"/>
            </a:xfrm>
            <a:prstGeom prst="rect">
              <a:avLst/>
            </a:prstGeom>
          </p:spPr>
        </p:pic>
        <p:pic>
          <p:nvPicPr>
            <p:cNvPr id="43" name="Graphic 42" descr="Man with solid fill">
              <a:extLst>
                <a:ext uri="{FF2B5EF4-FFF2-40B4-BE49-F238E27FC236}">
                  <a16:creationId xmlns:a16="http://schemas.microsoft.com/office/drawing/2014/main" id="{0AC19042-AD77-4F5E-ACE1-19AB836EA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69539" y="3275648"/>
              <a:ext cx="457200" cy="457200"/>
            </a:xfrm>
            <a:prstGeom prst="rect">
              <a:avLst/>
            </a:prstGeom>
          </p:spPr>
        </p:pic>
        <p:pic>
          <p:nvPicPr>
            <p:cNvPr id="44" name="Graphic 43" descr="Man with solid fill">
              <a:extLst>
                <a:ext uri="{FF2B5EF4-FFF2-40B4-BE49-F238E27FC236}">
                  <a16:creationId xmlns:a16="http://schemas.microsoft.com/office/drawing/2014/main" id="{1219F90B-8D3F-580E-131D-E0AE836A8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60737" y="2588260"/>
              <a:ext cx="457200" cy="457200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25C67B7-B817-1092-ECE3-DA5240E277C9}"/>
                </a:ext>
              </a:extLst>
            </p:cNvPr>
            <p:cNvSpPr/>
            <p:nvPr/>
          </p:nvSpPr>
          <p:spPr>
            <a:xfrm>
              <a:off x="8943129" y="1568450"/>
              <a:ext cx="2625408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Male with solid fill">
              <a:extLst>
                <a:ext uri="{FF2B5EF4-FFF2-40B4-BE49-F238E27FC236}">
                  <a16:creationId xmlns:a16="http://schemas.microsoft.com/office/drawing/2014/main" id="{E0D67839-4842-43D8-2B89-4B8DA3BB9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50548" y="904081"/>
              <a:ext cx="633572" cy="633572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27610754-C30B-8AB9-626E-E4016CB3E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92382" y="3275648"/>
              <a:ext cx="457200" cy="457200"/>
            </a:xfrm>
            <a:prstGeom prst="rect">
              <a:avLst/>
            </a:prstGeom>
          </p:spPr>
        </p:pic>
        <p:pic>
          <p:nvPicPr>
            <p:cNvPr id="49" name="Graphic 48" descr="Man with solid fill">
              <a:extLst>
                <a:ext uri="{FF2B5EF4-FFF2-40B4-BE49-F238E27FC236}">
                  <a16:creationId xmlns:a16="http://schemas.microsoft.com/office/drawing/2014/main" id="{CFB904AF-9D1C-A451-3C58-038DF44F5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16788" y="2717377"/>
              <a:ext cx="457200" cy="457200"/>
            </a:xfrm>
            <a:prstGeom prst="rect">
              <a:avLst/>
            </a:prstGeom>
          </p:spPr>
        </p:pic>
        <p:pic>
          <p:nvPicPr>
            <p:cNvPr id="50" name="Graphic 49" descr="Man with solid fill">
              <a:extLst>
                <a:ext uri="{FF2B5EF4-FFF2-40B4-BE49-F238E27FC236}">
                  <a16:creationId xmlns:a16="http://schemas.microsoft.com/office/drawing/2014/main" id="{3FAD281D-781C-BE4E-5EEC-9E7B67F19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86229" y="1841712"/>
              <a:ext cx="457200" cy="457200"/>
            </a:xfrm>
            <a:prstGeom prst="rect">
              <a:avLst/>
            </a:prstGeom>
          </p:spPr>
        </p:pic>
        <p:pic>
          <p:nvPicPr>
            <p:cNvPr id="52" name="Graphic 51" descr="Man with solid fill">
              <a:extLst>
                <a:ext uri="{FF2B5EF4-FFF2-40B4-BE49-F238E27FC236}">
                  <a16:creationId xmlns:a16="http://schemas.microsoft.com/office/drawing/2014/main" id="{FA6662DA-7813-9D60-1378-4F9E3DDD8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26920" y="2644775"/>
              <a:ext cx="457200" cy="457200"/>
            </a:xfrm>
            <a:prstGeom prst="rect">
              <a:avLst/>
            </a:prstGeom>
          </p:spPr>
        </p:pic>
        <p:pic>
          <p:nvPicPr>
            <p:cNvPr id="53" name="Graphic 52" descr="Man with solid fill">
              <a:extLst>
                <a:ext uri="{FF2B5EF4-FFF2-40B4-BE49-F238E27FC236}">
                  <a16:creationId xmlns:a16="http://schemas.microsoft.com/office/drawing/2014/main" id="{364ED161-830F-B85F-9D4B-DE1984208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18243" y="2520950"/>
              <a:ext cx="457200" cy="457200"/>
            </a:xfrm>
            <a:prstGeom prst="rect">
              <a:avLst/>
            </a:prstGeom>
          </p:spPr>
        </p:pic>
        <p:pic>
          <p:nvPicPr>
            <p:cNvPr id="55" name="Graphic 54" descr="Female with solid fill">
              <a:extLst>
                <a:ext uri="{FF2B5EF4-FFF2-40B4-BE49-F238E27FC236}">
                  <a16:creationId xmlns:a16="http://schemas.microsoft.com/office/drawing/2014/main" id="{2CF86E86-0FAF-7C1A-45DB-45ABB25E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94848" y="898843"/>
              <a:ext cx="638810" cy="63881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70107B-A350-1B22-BCE2-10376FAB7AAB}"/>
              </a:ext>
            </a:extLst>
          </p:cNvPr>
          <p:cNvGrpSpPr/>
          <p:nvPr/>
        </p:nvGrpSpPr>
        <p:grpSpPr>
          <a:xfrm>
            <a:off x="564962" y="572691"/>
            <a:ext cx="4514850" cy="2362200"/>
            <a:chOff x="684024" y="532762"/>
            <a:chExt cx="4514850" cy="2362200"/>
          </a:xfrm>
        </p:grpSpPr>
        <p:pic>
          <p:nvPicPr>
            <p:cNvPr id="61" name="Graphic 60" descr="Man with solid fill">
              <a:extLst>
                <a:ext uri="{FF2B5EF4-FFF2-40B4-BE49-F238E27FC236}">
                  <a16:creationId xmlns:a16="http://schemas.microsoft.com/office/drawing/2014/main" id="{9EE28329-6265-CAD2-1A06-1A42FDFFE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899" y="685162"/>
              <a:ext cx="457200" cy="457200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C40F996-4BD8-FF13-29C0-308430B5B678}"/>
                </a:ext>
              </a:extLst>
            </p:cNvPr>
            <p:cNvSpPr/>
            <p:nvPr/>
          </p:nvSpPr>
          <p:spPr>
            <a:xfrm>
              <a:off x="684024" y="532762"/>
              <a:ext cx="4514850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Man with solid fill">
              <a:extLst>
                <a:ext uri="{FF2B5EF4-FFF2-40B4-BE49-F238E27FC236}">
                  <a16:creationId xmlns:a16="http://schemas.microsoft.com/office/drawing/2014/main" id="{EB2353D9-11DD-35F8-05BC-9146C0474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7296" y="682941"/>
              <a:ext cx="457200" cy="457200"/>
            </a:xfrm>
            <a:prstGeom prst="rect">
              <a:avLst/>
            </a:prstGeom>
          </p:spPr>
        </p:pic>
        <p:pic>
          <p:nvPicPr>
            <p:cNvPr id="67" name="Graphic 66" descr="Man with solid fill">
              <a:extLst>
                <a:ext uri="{FF2B5EF4-FFF2-40B4-BE49-F238E27FC236}">
                  <a16:creationId xmlns:a16="http://schemas.microsoft.com/office/drawing/2014/main" id="{D3494DB3-2AFD-2E22-63D1-A683535CA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9450" y="682941"/>
              <a:ext cx="457200" cy="457200"/>
            </a:xfrm>
            <a:prstGeom prst="rect">
              <a:avLst/>
            </a:prstGeom>
          </p:spPr>
        </p:pic>
        <p:pic>
          <p:nvPicPr>
            <p:cNvPr id="100" name="Graphic 99" descr="Man with solid fill">
              <a:extLst>
                <a:ext uri="{FF2B5EF4-FFF2-40B4-BE49-F238E27FC236}">
                  <a16:creationId xmlns:a16="http://schemas.microsoft.com/office/drawing/2014/main" id="{0698FA3A-6716-C54A-828A-804934A7D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9478" y="682941"/>
              <a:ext cx="457200" cy="457200"/>
            </a:xfrm>
            <a:prstGeom prst="rect">
              <a:avLst/>
            </a:prstGeom>
          </p:spPr>
        </p:pic>
        <p:pic>
          <p:nvPicPr>
            <p:cNvPr id="101" name="Graphic 100" descr="Man with solid fill">
              <a:extLst>
                <a:ext uri="{FF2B5EF4-FFF2-40B4-BE49-F238E27FC236}">
                  <a16:creationId xmlns:a16="http://schemas.microsoft.com/office/drawing/2014/main" id="{C39BE2D9-B3D6-D251-F42A-E87FCF575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1193" y="682941"/>
              <a:ext cx="457200" cy="457200"/>
            </a:xfrm>
            <a:prstGeom prst="rect">
              <a:avLst/>
            </a:prstGeom>
          </p:spPr>
        </p:pic>
        <p:pic>
          <p:nvPicPr>
            <p:cNvPr id="102" name="Graphic 101" descr="Man with solid fill">
              <a:extLst>
                <a:ext uri="{FF2B5EF4-FFF2-40B4-BE49-F238E27FC236}">
                  <a16:creationId xmlns:a16="http://schemas.microsoft.com/office/drawing/2014/main" id="{55FC59A6-F71E-5494-B74E-828F1215E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6193" y="682941"/>
              <a:ext cx="457200" cy="457200"/>
            </a:xfrm>
            <a:prstGeom prst="rect">
              <a:avLst/>
            </a:prstGeom>
          </p:spPr>
        </p:pic>
        <p:pic>
          <p:nvPicPr>
            <p:cNvPr id="103" name="Graphic 102" descr="Man with solid fill">
              <a:extLst>
                <a:ext uri="{FF2B5EF4-FFF2-40B4-BE49-F238E27FC236}">
                  <a16:creationId xmlns:a16="http://schemas.microsoft.com/office/drawing/2014/main" id="{18C2E6CA-72A6-BE21-3EBA-CDABD69D9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9195" y="682941"/>
              <a:ext cx="457200" cy="457200"/>
            </a:xfrm>
            <a:prstGeom prst="rect">
              <a:avLst/>
            </a:prstGeom>
          </p:spPr>
        </p:pic>
        <p:pic>
          <p:nvPicPr>
            <p:cNvPr id="104" name="Graphic 103" descr="Man with solid fill">
              <a:extLst>
                <a:ext uri="{FF2B5EF4-FFF2-40B4-BE49-F238E27FC236}">
                  <a16:creationId xmlns:a16="http://schemas.microsoft.com/office/drawing/2014/main" id="{A0C84683-1312-244D-66AE-2D544447B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899" y="1447162"/>
              <a:ext cx="457200" cy="457200"/>
            </a:xfrm>
            <a:prstGeom prst="rect">
              <a:avLst/>
            </a:prstGeom>
          </p:spPr>
        </p:pic>
        <p:pic>
          <p:nvPicPr>
            <p:cNvPr id="105" name="Graphic 104" descr="Man with solid fill">
              <a:extLst>
                <a:ext uri="{FF2B5EF4-FFF2-40B4-BE49-F238E27FC236}">
                  <a16:creationId xmlns:a16="http://schemas.microsoft.com/office/drawing/2014/main" id="{CEC4DB4A-0DE8-AFCA-30AC-BAF48B033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7296" y="1444941"/>
              <a:ext cx="457200" cy="457200"/>
            </a:xfrm>
            <a:prstGeom prst="rect">
              <a:avLst/>
            </a:prstGeom>
          </p:spPr>
        </p:pic>
        <p:pic>
          <p:nvPicPr>
            <p:cNvPr id="106" name="Graphic 105" descr="Man with solid fill">
              <a:extLst>
                <a:ext uri="{FF2B5EF4-FFF2-40B4-BE49-F238E27FC236}">
                  <a16:creationId xmlns:a16="http://schemas.microsoft.com/office/drawing/2014/main" id="{E1DD4ABC-0A2C-E308-CC2B-D550E0F72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9450" y="1444941"/>
              <a:ext cx="457200" cy="457200"/>
            </a:xfrm>
            <a:prstGeom prst="rect">
              <a:avLst/>
            </a:prstGeom>
          </p:spPr>
        </p:pic>
        <p:pic>
          <p:nvPicPr>
            <p:cNvPr id="107" name="Graphic 106" descr="Man with solid fill">
              <a:extLst>
                <a:ext uri="{FF2B5EF4-FFF2-40B4-BE49-F238E27FC236}">
                  <a16:creationId xmlns:a16="http://schemas.microsoft.com/office/drawing/2014/main" id="{4CBD7A10-EA19-E13B-3BA5-EEE29E6BF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9478" y="1444941"/>
              <a:ext cx="457200" cy="457200"/>
            </a:xfrm>
            <a:prstGeom prst="rect">
              <a:avLst/>
            </a:prstGeom>
          </p:spPr>
        </p:pic>
        <p:pic>
          <p:nvPicPr>
            <p:cNvPr id="108" name="Graphic 107" descr="Man with solid fill">
              <a:extLst>
                <a:ext uri="{FF2B5EF4-FFF2-40B4-BE49-F238E27FC236}">
                  <a16:creationId xmlns:a16="http://schemas.microsoft.com/office/drawing/2014/main" id="{6B4844D4-B78E-06EA-4134-B619F318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1193" y="1444941"/>
              <a:ext cx="457200" cy="457200"/>
            </a:xfrm>
            <a:prstGeom prst="rect">
              <a:avLst/>
            </a:prstGeom>
          </p:spPr>
        </p:pic>
        <p:pic>
          <p:nvPicPr>
            <p:cNvPr id="109" name="Graphic 108" descr="Man with solid fill">
              <a:extLst>
                <a:ext uri="{FF2B5EF4-FFF2-40B4-BE49-F238E27FC236}">
                  <a16:creationId xmlns:a16="http://schemas.microsoft.com/office/drawing/2014/main" id="{82F178AA-15AC-E2DF-5C2F-455D23571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6193" y="1444941"/>
              <a:ext cx="457200" cy="457200"/>
            </a:xfrm>
            <a:prstGeom prst="rect">
              <a:avLst/>
            </a:prstGeom>
          </p:spPr>
        </p:pic>
        <p:pic>
          <p:nvPicPr>
            <p:cNvPr id="110" name="Graphic 109" descr="Man with solid fill">
              <a:extLst>
                <a:ext uri="{FF2B5EF4-FFF2-40B4-BE49-F238E27FC236}">
                  <a16:creationId xmlns:a16="http://schemas.microsoft.com/office/drawing/2014/main" id="{8AAB0A3F-2A34-23E9-4483-34FC858E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9195" y="1444941"/>
              <a:ext cx="457200" cy="457200"/>
            </a:xfrm>
            <a:prstGeom prst="rect">
              <a:avLst/>
            </a:prstGeom>
          </p:spPr>
        </p:pic>
        <p:pic>
          <p:nvPicPr>
            <p:cNvPr id="111" name="Graphic 110" descr="Man with solid fill">
              <a:extLst>
                <a:ext uri="{FF2B5EF4-FFF2-40B4-BE49-F238E27FC236}">
                  <a16:creationId xmlns:a16="http://schemas.microsoft.com/office/drawing/2014/main" id="{546E19D6-63BF-1AAF-E151-320C97EE8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899" y="2194557"/>
              <a:ext cx="457200" cy="457200"/>
            </a:xfrm>
            <a:prstGeom prst="rect">
              <a:avLst/>
            </a:prstGeom>
          </p:spPr>
        </p:pic>
        <p:pic>
          <p:nvPicPr>
            <p:cNvPr id="112" name="Graphic 111" descr="Man with solid fill">
              <a:extLst>
                <a:ext uri="{FF2B5EF4-FFF2-40B4-BE49-F238E27FC236}">
                  <a16:creationId xmlns:a16="http://schemas.microsoft.com/office/drawing/2014/main" id="{2A343C9C-DE9E-50B0-D779-C8DAC809D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7296" y="2192336"/>
              <a:ext cx="457200" cy="457200"/>
            </a:xfrm>
            <a:prstGeom prst="rect">
              <a:avLst/>
            </a:prstGeom>
          </p:spPr>
        </p:pic>
        <p:pic>
          <p:nvPicPr>
            <p:cNvPr id="113" name="Graphic 112" descr="Man with solid fill">
              <a:extLst>
                <a:ext uri="{FF2B5EF4-FFF2-40B4-BE49-F238E27FC236}">
                  <a16:creationId xmlns:a16="http://schemas.microsoft.com/office/drawing/2014/main" id="{210F3940-506C-6686-F896-FFC052A9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9450" y="2192336"/>
              <a:ext cx="457200" cy="457200"/>
            </a:xfrm>
            <a:prstGeom prst="rect">
              <a:avLst/>
            </a:prstGeom>
          </p:spPr>
        </p:pic>
        <p:pic>
          <p:nvPicPr>
            <p:cNvPr id="114" name="Graphic 113" descr="Man with solid fill">
              <a:extLst>
                <a:ext uri="{FF2B5EF4-FFF2-40B4-BE49-F238E27FC236}">
                  <a16:creationId xmlns:a16="http://schemas.microsoft.com/office/drawing/2014/main" id="{2EFC7FA2-4331-302A-2CBB-973A42B9B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9478" y="2192336"/>
              <a:ext cx="457200" cy="457200"/>
            </a:xfrm>
            <a:prstGeom prst="rect">
              <a:avLst/>
            </a:prstGeom>
          </p:spPr>
        </p:pic>
        <p:pic>
          <p:nvPicPr>
            <p:cNvPr id="115" name="Graphic 114" descr="Man with solid fill">
              <a:extLst>
                <a:ext uri="{FF2B5EF4-FFF2-40B4-BE49-F238E27FC236}">
                  <a16:creationId xmlns:a16="http://schemas.microsoft.com/office/drawing/2014/main" id="{D7C6B8FD-002A-2AE2-3B6A-1AB581593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1193" y="2192336"/>
              <a:ext cx="457200" cy="457200"/>
            </a:xfrm>
            <a:prstGeom prst="rect">
              <a:avLst/>
            </a:prstGeom>
          </p:spPr>
        </p:pic>
        <p:pic>
          <p:nvPicPr>
            <p:cNvPr id="116" name="Graphic 115" descr="Man with solid fill">
              <a:extLst>
                <a:ext uri="{FF2B5EF4-FFF2-40B4-BE49-F238E27FC236}">
                  <a16:creationId xmlns:a16="http://schemas.microsoft.com/office/drawing/2014/main" id="{E37FB85C-617E-BE98-B723-3E3B2C2FF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6193" y="2192336"/>
              <a:ext cx="457200" cy="457200"/>
            </a:xfrm>
            <a:prstGeom prst="rect">
              <a:avLst/>
            </a:prstGeom>
          </p:spPr>
        </p:pic>
        <p:pic>
          <p:nvPicPr>
            <p:cNvPr id="117" name="Graphic 116" descr="Man with solid fill">
              <a:extLst>
                <a:ext uri="{FF2B5EF4-FFF2-40B4-BE49-F238E27FC236}">
                  <a16:creationId xmlns:a16="http://schemas.microsoft.com/office/drawing/2014/main" id="{05E77A2A-CF34-29AE-0565-8D72FB220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9195" y="2192336"/>
              <a:ext cx="457200" cy="457200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CB25BB2-7C09-CC04-6B1A-8208FB439113}"/>
              </a:ext>
            </a:extLst>
          </p:cNvPr>
          <p:cNvGrpSpPr/>
          <p:nvPr/>
        </p:nvGrpSpPr>
        <p:grpSpPr>
          <a:xfrm>
            <a:off x="235527" y="4355146"/>
            <a:ext cx="5808905" cy="2362200"/>
            <a:chOff x="235527" y="4355146"/>
            <a:chExt cx="5808905" cy="23622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44A1145-5B39-624B-84F5-C9E28A6A57F5}"/>
                </a:ext>
              </a:extLst>
            </p:cNvPr>
            <p:cNvSpPr/>
            <p:nvPr/>
          </p:nvSpPr>
          <p:spPr>
            <a:xfrm>
              <a:off x="235527" y="4355146"/>
              <a:ext cx="5808905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7124E7F-FE81-CC7D-1F7A-8691AF12BAA6}"/>
                </a:ext>
              </a:extLst>
            </p:cNvPr>
            <p:cNvSpPr/>
            <p:nvPr/>
          </p:nvSpPr>
          <p:spPr>
            <a:xfrm>
              <a:off x="397423" y="4439360"/>
              <a:ext cx="1406753" cy="97147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3B3E5CD-90F3-FE32-F879-64F9D5A365AE}"/>
                </a:ext>
              </a:extLst>
            </p:cNvPr>
            <p:cNvSpPr/>
            <p:nvPr/>
          </p:nvSpPr>
          <p:spPr>
            <a:xfrm rot="21029917">
              <a:off x="362526" y="5579633"/>
              <a:ext cx="1697917" cy="10587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DAF79BD-4886-D70D-D164-87BA98AE023A}"/>
                </a:ext>
              </a:extLst>
            </p:cNvPr>
            <p:cNvSpPr/>
            <p:nvPr/>
          </p:nvSpPr>
          <p:spPr>
            <a:xfrm rot="912628">
              <a:off x="2141658" y="5364872"/>
              <a:ext cx="1119591" cy="12967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EF0FDE8-1440-2ADE-900D-8B944F4BD58A}"/>
                </a:ext>
              </a:extLst>
            </p:cNvPr>
            <p:cNvSpPr/>
            <p:nvPr/>
          </p:nvSpPr>
          <p:spPr>
            <a:xfrm rot="8691751">
              <a:off x="4398199" y="4450796"/>
              <a:ext cx="1433997" cy="115830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0A66710-47AB-4535-C3DE-F521F58E92DF}"/>
                </a:ext>
              </a:extLst>
            </p:cNvPr>
            <p:cNvSpPr/>
            <p:nvPr/>
          </p:nvSpPr>
          <p:spPr>
            <a:xfrm>
              <a:off x="3348922" y="5688190"/>
              <a:ext cx="2290330" cy="9661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CEBBC64-A3CC-92CF-8FBF-EF616DC2CF2A}"/>
                </a:ext>
              </a:extLst>
            </p:cNvPr>
            <p:cNvSpPr/>
            <p:nvPr/>
          </p:nvSpPr>
          <p:spPr>
            <a:xfrm rot="549347">
              <a:off x="1900918" y="4431346"/>
              <a:ext cx="2160675" cy="89979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Graphic 124" descr="Man with solid fill">
              <a:extLst>
                <a:ext uri="{FF2B5EF4-FFF2-40B4-BE49-F238E27FC236}">
                  <a16:creationId xmlns:a16="http://schemas.microsoft.com/office/drawing/2014/main" id="{2BCA7E9C-E210-5C59-7B9C-A367047E4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5127" y="4525956"/>
              <a:ext cx="457200" cy="457200"/>
            </a:xfrm>
            <a:prstGeom prst="rect">
              <a:avLst/>
            </a:prstGeom>
          </p:spPr>
        </p:pic>
        <p:pic>
          <p:nvPicPr>
            <p:cNvPr id="126" name="Graphic 125" descr="Man with solid fill">
              <a:extLst>
                <a:ext uri="{FF2B5EF4-FFF2-40B4-BE49-F238E27FC236}">
                  <a16:creationId xmlns:a16="http://schemas.microsoft.com/office/drawing/2014/main" id="{85C3E040-AAB0-269C-029E-64E8F377F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7867" y="4748082"/>
              <a:ext cx="457200" cy="457200"/>
            </a:xfrm>
            <a:prstGeom prst="rect">
              <a:avLst/>
            </a:prstGeom>
          </p:spPr>
        </p:pic>
        <p:pic>
          <p:nvPicPr>
            <p:cNvPr id="127" name="Graphic 126" descr="Man with solid fill">
              <a:extLst>
                <a:ext uri="{FF2B5EF4-FFF2-40B4-BE49-F238E27FC236}">
                  <a16:creationId xmlns:a16="http://schemas.microsoft.com/office/drawing/2014/main" id="{A12F2357-974B-1D73-0186-DBF96633C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38527" y="4424043"/>
              <a:ext cx="457200" cy="457200"/>
            </a:xfrm>
            <a:prstGeom prst="rect">
              <a:avLst/>
            </a:prstGeom>
          </p:spPr>
        </p:pic>
        <p:pic>
          <p:nvPicPr>
            <p:cNvPr id="128" name="Graphic 127" descr="Man with solid fill">
              <a:extLst>
                <a:ext uri="{FF2B5EF4-FFF2-40B4-BE49-F238E27FC236}">
                  <a16:creationId xmlns:a16="http://schemas.microsoft.com/office/drawing/2014/main" id="{EEAFC48E-90B9-F7A5-EC20-BD4D58B9B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8416" y="4754556"/>
              <a:ext cx="457200" cy="457200"/>
            </a:xfrm>
            <a:prstGeom prst="rect">
              <a:avLst/>
            </a:prstGeom>
          </p:spPr>
        </p:pic>
        <p:pic>
          <p:nvPicPr>
            <p:cNvPr id="129" name="Graphic 128" descr="Man with solid fill">
              <a:extLst>
                <a:ext uri="{FF2B5EF4-FFF2-40B4-BE49-F238E27FC236}">
                  <a16:creationId xmlns:a16="http://schemas.microsoft.com/office/drawing/2014/main" id="{C4532B19-326F-3819-239F-41EE3D642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511" y="4683721"/>
              <a:ext cx="457200" cy="457200"/>
            </a:xfrm>
            <a:prstGeom prst="rect">
              <a:avLst/>
            </a:prstGeom>
          </p:spPr>
        </p:pic>
        <p:pic>
          <p:nvPicPr>
            <p:cNvPr id="130" name="Graphic 129" descr="Man with solid fill">
              <a:extLst>
                <a:ext uri="{FF2B5EF4-FFF2-40B4-BE49-F238E27FC236}">
                  <a16:creationId xmlns:a16="http://schemas.microsoft.com/office/drawing/2014/main" id="{C0F741AC-FD7B-6E42-FF3D-0E484D418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530" y="4484272"/>
              <a:ext cx="457200" cy="457200"/>
            </a:xfrm>
            <a:prstGeom prst="rect">
              <a:avLst/>
            </a:prstGeom>
          </p:spPr>
        </p:pic>
        <p:pic>
          <p:nvPicPr>
            <p:cNvPr id="131" name="Graphic 130" descr="Man with solid fill">
              <a:extLst>
                <a:ext uri="{FF2B5EF4-FFF2-40B4-BE49-F238E27FC236}">
                  <a16:creationId xmlns:a16="http://schemas.microsoft.com/office/drawing/2014/main" id="{C3AF7DC5-DC1A-91EB-A34B-B21D1D561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88" y="4848337"/>
              <a:ext cx="457200" cy="457200"/>
            </a:xfrm>
            <a:prstGeom prst="rect">
              <a:avLst/>
            </a:prstGeom>
          </p:spPr>
        </p:pic>
        <p:pic>
          <p:nvPicPr>
            <p:cNvPr id="132" name="Graphic 131" descr="Man with solid fill">
              <a:extLst>
                <a:ext uri="{FF2B5EF4-FFF2-40B4-BE49-F238E27FC236}">
                  <a16:creationId xmlns:a16="http://schemas.microsoft.com/office/drawing/2014/main" id="{508029DE-327A-64E9-4A24-846D23BFF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59625" y="4645341"/>
              <a:ext cx="457200" cy="457200"/>
            </a:xfrm>
            <a:prstGeom prst="rect">
              <a:avLst/>
            </a:prstGeom>
          </p:spPr>
        </p:pic>
        <p:pic>
          <p:nvPicPr>
            <p:cNvPr id="133" name="Graphic 132" descr="Man with solid fill">
              <a:extLst>
                <a:ext uri="{FF2B5EF4-FFF2-40B4-BE49-F238E27FC236}">
                  <a16:creationId xmlns:a16="http://schemas.microsoft.com/office/drawing/2014/main" id="{0FDA1C70-82B6-D871-68D9-986C5A6EA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5654" y="6013240"/>
              <a:ext cx="457200" cy="457200"/>
            </a:xfrm>
            <a:prstGeom prst="rect">
              <a:avLst/>
            </a:prstGeom>
          </p:spPr>
        </p:pic>
        <p:pic>
          <p:nvPicPr>
            <p:cNvPr id="134" name="Graphic 133" descr="Man with solid fill">
              <a:extLst>
                <a:ext uri="{FF2B5EF4-FFF2-40B4-BE49-F238E27FC236}">
                  <a16:creationId xmlns:a16="http://schemas.microsoft.com/office/drawing/2014/main" id="{70049625-9A61-1121-4368-5235F017F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511" y="5955826"/>
              <a:ext cx="457200" cy="457200"/>
            </a:xfrm>
            <a:prstGeom prst="rect">
              <a:avLst/>
            </a:prstGeom>
          </p:spPr>
        </p:pic>
        <p:pic>
          <p:nvPicPr>
            <p:cNvPr id="135" name="Graphic 134" descr="Man with solid fill">
              <a:extLst>
                <a:ext uri="{FF2B5EF4-FFF2-40B4-BE49-F238E27FC236}">
                  <a16:creationId xmlns:a16="http://schemas.microsoft.com/office/drawing/2014/main" id="{40DFAD75-B782-F2D1-6B9C-6A5D6C9C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9346" y="5677630"/>
              <a:ext cx="457200" cy="457200"/>
            </a:xfrm>
            <a:prstGeom prst="rect">
              <a:avLst/>
            </a:prstGeom>
          </p:spPr>
        </p:pic>
        <p:pic>
          <p:nvPicPr>
            <p:cNvPr id="136" name="Graphic 135" descr="Man with solid fill">
              <a:extLst>
                <a:ext uri="{FF2B5EF4-FFF2-40B4-BE49-F238E27FC236}">
                  <a16:creationId xmlns:a16="http://schemas.microsoft.com/office/drawing/2014/main" id="{E989C767-2C72-C99D-4543-07C3390D0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90764" y="5677630"/>
              <a:ext cx="457200" cy="457200"/>
            </a:xfrm>
            <a:prstGeom prst="rect">
              <a:avLst/>
            </a:prstGeom>
          </p:spPr>
        </p:pic>
        <p:pic>
          <p:nvPicPr>
            <p:cNvPr id="137" name="Graphic 136" descr="Man with solid fill">
              <a:extLst>
                <a:ext uri="{FF2B5EF4-FFF2-40B4-BE49-F238E27FC236}">
                  <a16:creationId xmlns:a16="http://schemas.microsoft.com/office/drawing/2014/main" id="{79EC3448-ADDF-DEA1-4D08-B24577E4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7169" y="6126930"/>
              <a:ext cx="457200" cy="457200"/>
            </a:xfrm>
            <a:prstGeom prst="rect">
              <a:avLst/>
            </a:prstGeom>
          </p:spPr>
        </p:pic>
        <p:pic>
          <p:nvPicPr>
            <p:cNvPr id="138" name="Graphic 137" descr="Man with solid fill">
              <a:extLst>
                <a:ext uri="{FF2B5EF4-FFF2-40B4-BE49-F238E27FC236}">
                  <a16:creationId xmlns:a16="http://schemas.microsoft.com/office/drawing/2014/main" id="{33FBA615-BCC1-B699-F226-4BC5D2605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09059" y="5765114"/>
              <a:ext cx="457200" cy="457200"/>
            </a:xfrm>
            <a:prstGeom prst="rect">
              <a:avLst/>
            </a:prstGeom>
          </p:spPr>
        </p:pic>
        <p:pic>
          <p:nvPicPr>
            <p:cNvPr id="139" name="Graphic 138" descr="Man with solid fill">
              <a:extLst>
                <a:ext uri="{FF2B5EF4-FFF2-40B4-BE49-F238E27FC236}">
                  <a16:creationId xmlns:a16="http://schemas.microsoft.com/office/drawing/2014/main" id="{3D2EAB26-4CEA-B3A3-58C7-E1A7C4991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867" y="5728817"/>
              <a:ext cx="457200" cy="457200"/>
            </a:xfrm>
            <a:prstGeom prst="rect">
              <a:avLst/>
            </a:prstGeom>
          </p:spPr>
        </p:pic>
        <p:pic>
          <p:nvPicPr>
            <p:cNvPr id="140" name="Graphic 139" descr="Man with solid fill">
              <a:extLst>
                <a:ext uri="{FF2B5EF4-FFF2-40B4-BE49-F238E27FC236}">
                  <a16:creationId xmlns:a16="http://schemas.microsoft.com/office/drawing/2014/main" id="{986A423D-E223-0628-D5AA-C14096E35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6685" y="5412706"/>
              <a:ext cx="457200" cy="457200"/>
            </a:xfrm>
            <a:prstGeom prst="rect">
              <a:avLst/>
            </a:prstGeom>
          </p:spPr>
        </p:pic>
        <p:pic>
          <p:nvPicPr>
            <p:cNvPr id="141" name="Graphic 140" descr="Man with solid fill">
              <a:extLst>
                <a:ext uri="{FF2B5EF4-FFF2-40B4-BE49-F238E27FC236}">
                  <a16:creationId xmlns:a16="http://schemas.microsoft.com/office/drawing/2014/main" id="{C9A58DB5-0C63-ECCD-2F14-47EB8640F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7033" y="5942646"/>
              <a:ext cx="457200" cy="457200"/>
            </a:xfrm>
            <a:prstGeom prst="rect">
              <a:avLst/>
            </a:prstGeom>
          </p:spPr>
        </p:pic>
        <p:pic>
          <p:nvPicPr>
            <p:cNvPr id="142" name="Graphic 141" descr="Man with solid fill">
              <a:extLst>
                <a:ext uri="{FF2B5EF4-FFF2-40B4-BE49-F238E27FC236}">
                  <a16:creationId xmlns:a16="http://schemas.microsoft.com/office/drawing/2014/main" id="{612BB800-EC7A-4F76-3025-D6110CEA1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98551" y="5840446"/>
              <a:ext cx="457200" cy="457200"/>
            </a:xfrm>
            <a:prstGeom prst="rect">
              <a:avLst/>
            </a:prstGeom>
          </p:spPr>
        </p:pic>
        <p:pic>
          <p:nvPicPr>
            <p:cNvPr id="143" name="Graphic 142" descr="Man with solid fill">
              <a:extLst>
                <a:ext uri="{FF2B5EF4-FFF2-40B4-BE49-F238E27FC236}">
                  <a16:creationId xmlns:a16="http://schemas.microsoft.com/office/drawing/2014/main" id="{26EE2305-EC87-ED9C-AA08-19AEFCE3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6789" y="6121009"/>
              <a:ext cx="457200" cy="457200"/>
            </a:xfrm>
            <a:prstGeom prst="rect">
              <a:avLst/>
            </a:prstGeom>
          </p:spPr>
        </p:pic>
        <p:pic>
          <p:nvPicPr>
            <p:cNvPr id="144" name="Graphic 143" descr="Man with solid fill">
              <a:extLst>
                <a:ext uri="{FF2B5EF4-FFF2-40B4-BE49-F238E27FC236}">
                  <a16:creationId xmlns:a16="http://schemas.microsoft.com/office/drawing/2014/main" id="{4871C708-7F46-E68C-41F3-3C1ADC4A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49973" y="5970109"/>
              <a:ext cx="457200" cy="457200"/>
            </a:xfrm>
            <a:prstGeom prst="rect">
              <a:avLst/>
            </a:prstGeom>
          </p:spPr>
        </p:pic>
        <p:pic>
          <p:nvPicPr>
            <p:cNvPr id="145" name="Graphic 144" descr="Man with solid fill">
              <a:extLst>
                <a:ext uri="{FF2B5EF4-FFF2-40B4-BE49-F238E27FC236}">
                  <a16:creationId xmlns:a16="http://schemas.microsoft.com/office/drawing/2014/main" id="{C2FAB659-95EE-8B83-3509-2F4B1B5B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52683" y="4484272"/>
              <a:ext cx="457200" cy="457200"/>
            </a:xfrm>
            <a:prstGeom prst="rect">
              <a:avLst/>
            </a:prstGeom>
          </p:spPr>
        </p:pic>
        <p:pic>
          <p:nvPicPr>
            <p:cNvPr id="146" name="Graphic 145" descr="Man with solid fill">
              <a:extLst>
                <a:ext uri="{FF2B5EF4-FFF2-40B4-BE49-F238E27FC236}">
                  <a16:creationId xmlns:a16="http://schemas.microsoft.com/office/drawing/2014/main" id="{93E089B9-8486-BC6B-EEE8-D765C804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80589" y="5115977"/>
              <a:ext cx="457200" cy="457200"/>
            </a:xfrm>
            <a:prstGeom prst="rect">
              <a:avLst/>
            </a:prstGeom>
          </p:spPr>
        </p:pic>
        <p:pic>
          <p:nvPicPr>
            <p:cNvPr id="147" name="Graphic 146" descr="Man with solid fill">
              <a:extLst>
                <a:ext uri="{FF2B5EF4-FFF2-40B4-BE49-F238E27FC236}">
                  <a16:creationId xmlns:a16="http://schemas.microsoft.com/office/drawing/2014/main" id="{2D6C5D38-5AC4-4B5A-A7C6-B2251A18B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4755" y="4925099"/>
              <a:ext cx="457200" cy="457200"/>
            </a:xfrm>
            <a:prstGeom prst="rect">
              <a:avLst/>
            </a:prstGeom>
          </p:spPr>
        </p:pic>
        <p:pic>
          <p:nvPicPr>
            <p:cNvPr id="148" name="Graphic 147" descr="Man with solid fill">
              <a:extLst>
                <a:ext uri="{FF2B5EF4-FFF2-40B4-BE49-F238E27FC236}">
                  <a16:creationId xmlns:a16="http://schemas.microsoft.com/office/drawing/2014/main" id="{11CAE88A-AC02-BBD8-64F6-A096863B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0352" y="4770379"/>
              <a:ext cx="457200" cy="457200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6DB5F7F-3576-AF7D-BDD7-58805C84D69B}"/>
              </a:ext>
            </a:extLst>
          </p:cNvPr>
          <p:cNvSpPr txBox="1"/>
          <p:nvPr/>
        </p:nvSpPr>
        <p:spPr>
          <a:xfrm>
            <a:off x="1641722" y="29499"/>
            <a:ext cx="219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Systematic Sampling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496156D-F66F-4C3C-3E0F-AC9C8544171F}"/>
              </a:ext>
            </a:extLst>
          </p:cNvPr>
          <p:cNvSpPr txBox="1"/>
          <p:nvPr/>
        </p:nvSpPr>
        <p:spPr>
          <a:xfrm>
            <a:off x="1877678" y="3723853"/>
            <a:ext cx="188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 Sampling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2674B7F-F833-6497-3B51-DD04654A5328}"/>
              </a:ext>
            </a:extLst>
          </p:cNvPr>
          <p:cNvSpPr txBox="1"/>
          <p:nvPr/>
        </p:nvSpPr>
        <p:spPr>
          <a:xfrm>
            <a:off x="8087289" y="124938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Random Sampling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2D4DD3-053A-CCE4-C0E6-5A34C1E84525}"/>
              </a:ext>
            </a:extLst>
          </p:cNvPr>
          <p:cNvSpPr txBox="1"/>
          <p:nvPr/>
        </p:nvSpPr>
        <p:spPr>
          <a:xfrm>
            <a:off x="8129811" y="3244649"/>
            <a:ext cx="285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Stratified Random Sampling</a:t>
            </a:r>
          </a:p>
        </p:txBody>
      </p:sp>
      <p:pic>
        <p:nvPicPr>
          <p:cNvPr id="154" name="Graphic 153" descr="Man with solid fill">
            <a:extLst>
              <a:ext uri="{FF2B5EF4-FFF2-40B4-BE49-F238E27FC236}">
                <a16:creationId xmlns:a16="http://schemas.microsoft.com/office/drawing/2014/main" id="{B5E8E122-B18A-3364-15D6-4E30CA46D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8758" y="490918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4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7A5D-6221-0930-12CE-1ED2CD94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7000"/>
            <a:ext cx="10515600" cy="1325563"/>
          </a:xfrm>
        </p:spPr>
        <p:txBody>
          <a:bodyPr/>
          <a:lstStyle/>
          <a:p>
            <a:r>
              <a:rPr lang="en-US" dirty="0"/>
              <a:t>More complex methods of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0B33-0A8F-A099-17BE-7CB51D542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589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Two – Stage cluster Sampling </a:t>
            </a:r>
            <a:r>
              <a:rPr lang="en-US" dirty="0"/>
              <a:t>- A type of sampling method in which the population is divided into a set of clusters and the researcher selects a simple random sample of the clusters. A simple random sample is then applied to each cluster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44D94-3F5D-9B93-415C-14FBB6918955}"/>
              </a:ext>
            </a:extLst>
          </p:cNvPr>
          <p:cNvSpPr/>
          <p:nvPr/>
        </p:nvSpPr>
        <p:spPr>
          <a:xfrm>
            <a:off x="2254827" y="3695701"/>
            <a:ext cx="7165398" cy="30676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363636-312E-3A55-D7C1-9F955706A62A}"/>
              </a:ext>
            </a:extLst>
          </p:cNvPr>
          <p:cNvSpPr/>
          <p:nvPr/>
        </p:nvSpPr>
        <p:spPr>
          <a:xfrm>
            <a:off x="2454529" y="3805066"/>
            <a:ext cx="1735257" cy="1261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7635CF-88DF-4BCB-55FF-516E03C2E090}"/>
              </a:ext>
            </a:extLst>
          </p:cNvPr>
          <p:cNvSpPr/>
          <p:nvPr/>
        </p:nvSpPr>
        <p:spPr>
          <a:xfrm rot="21029917">
            <a:off x="2411483" y="5285888"/>
            <a:ext cx="2094414" cy="13749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BE19EB-D2EB-33B2-6FF8-9760BF16A85A}"/>
              </a:ext>
            </a:extLst>
          </p:cNvPr>
          <p:cNvSpPr/>
          <p:nvPr/>
        </p:nvSpPr>
        <p:spPr>
          <a:xfrm rot="912628">
            <a:off x="4606077" y="5006987"/>
            <a:ext cx="1381037" cy="168401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5DBCB4-907D-3B4B-036D-6792DF438873}"/>
              </a:ext>
            </a:extLst>
          </p:cNvPr>
          <p:cNvSpPr/>
          <p:nvPr/>
        </p:nvSpPr>
        <p:spPr>
          <a:xfrm rot="8691751">
            <a:off x="7389564" y="3819917"/>
            <a:ext cx="1768863" cy="15042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62FBE2-C6AF-2EA6-5ABE-B553337832DC}"/>
              </a:ext>
            </a:extLst>
          </p:cNvPr>
          <p:cNvSpPr/>
          <p:nvPr/>
        </p:nvSpPr>
        <p:spPr>
          <a:xfrm>
            <a:off x="6095261" y="5426866"/>
            <a:ext cx="2825167" cy="12546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41DC5-20B2-A98E-96BD-063492A0D83C}"/>
              </a:ext>
            </a:extLst>
          </p:cNvPr>
          <p:cNvSpPr/>
          <p:nvPr/>
        </p:nvSpPr>
        <p:spPr>
          <a:xfrm rot="549347">
            <a:off x="4309119" y="3794659"/>
            <a:ext cx="2665235" cy="11685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Man with solid fill">
            <a:extLst>
              <a:ext uri="{FF2B5EF4-FFF2-40B4-BE49-F238E27FC236}">
                <a16:creationId xmlns:a16="http://schemas.microsoft.com/office/drawing/2014/main" id="{1648E7C6-B2D2-35C6-F57E-BB3EAE77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7663" y="4056646"/>
            <a:ext cx="431821" cy="454623"/>
          </a:xfrm>
          <a:prstGeom prst="rect">
            <a:avLst/>
          </a:prstGeom>
        </p:spPr>
      </p:pic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ECCA1208-1A9E-1C54-0CE9-ACA2163DE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3609" y="4082615"/>
            <a:ext cx="431821" cy="454623"/>
          </a:xfrm>
          <a:prstGeom prst="rect">
            <a:avLst/>
          </a:prstGeom>
        </p:spPr>
      </p:pic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77F7D643-7E8C-608D-1FB6-5C0BFE04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4579" y="3770654"/>
            <a:ext cx="431821" cy="454623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BD1D4C8F-263C-8FE6-D593-36140B47C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938" y="3989387"/>
            <a:ext cx="431821" cy="454623"/>
          </a:xfrm>
          <a:prstGeom prst="rect">
            <a:avLst/>
          </a:prstGeom>
        </p:spPr>
      </p:pic>
      <p:pic>
        <p:nvPicPr>
          <p:cNvPr id="16" name="Graphic 15" descr="Man with solid fill">
            <a:extLst>
              <a:ext uri="{FF2B5EF4-FFF2-40B4-BE49-F238E27FC236}">
                <a16:creationId xmlns:a16="http://schemas.microsoft.com/office/drawing/2014/main" id="{CB7C5260-DBCD-04B9-082A-E64153218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0363" y="4261529"/>
            <a:ext cx="431821" cy="454623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FBEC6BDE-59BC-E527-D347-5CD99EA6D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0574" y="4002513"/>
            <a:ext cx="431821" cy="454623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AEA7AF7B-C523-D901-901C-94030EEDC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7126" y="4483709"/>
            <a:ext cx="431821" cy="454623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97EA0342-97C3-7D09-5A31-D4048F134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9420" y="4140462"/>
            <a:ext cx="431821" cy="454623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C386131D-EE9D-582B-BD67-3301990F9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16" y="5988116"/>
            <a:ext cx="431821" cy="454623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1654089D-8B01-0F65-A162-44666A836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0363" y="5913555"/>
            <a:ext cx="431821" cy="454623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8FF7AE46-8AD6-B506-8089-B9B2305CC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9292" y="5552274"/>
            <a:ext cx="431821" cy="454623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1D14715E-7060-33DE-D21C-294C194FC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9834" y="5552274"/>
            <a:ext cx="431821" cy="454623"/>
          </a:xfrm>
          <a:prstGeom prst="rect">
            <a:avLst/>
          </a:prstGeom>
        </p:spPr>
      </p:pic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5112C162-68D4-0BCB-368D-16FA447A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658" y="6100087"/>
            <a:ext cx="431821" cy="454623"/>
          </a:xfrm>
          <a:prstGeom prst="rect">
            <a:avLst/>
          </a:prstGeom>
        </p:spPr>
      </p:pic>
      <p:pic>
        <p:nvPicPr>
          <p:cNvPr id="25" name="Graphic 24" descr="Man with solid fill">
            <a:extLst>
              <a:ext uri="{FF2B5EF4-FFF2-40B4-BE49-F238E27FC236}">
                <a16:creationId xmlns:a16="http://schemas.microsoft.com/office/drawing/2014/main" id="{DDD18B77-DD14-DDE9-2394-FF58BCD3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3015" y="5639283"/>
            <a:ext cx="431821" cy="454623"/>
          </a:xfrm>
          <a:prstGeom prst="rect">
            <a:avLst/>
          </a:prstGeom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1A6EAADF-CE6B-D7B4-31D6-04BDB7538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1975" y="5618748"/>
            <a:ext cx="431821" cy="454623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7ABC0013-4C4A-F40E-4CD1-00C0B72A6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908" y="5054084"/>
            <a:ext cx="431821" cy="454623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7B6B8266-ECC4-6E44-9CB1-7CB65335E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6591" y="5763716"/>
            <a:ext cx="431821" cy="454623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68D7EF20-4A74-8C64-A144-0D863CB7B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9501" y="6128071"/>
            <a:ext cx="431821" cy="454623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7C3C307F-4D5C-8057-954D-0EC5669BA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6892" y="5932104"/>
            <a:ext cx="431821" cy="454623"/>
          </a:xfrm>
          <a:prstGeom prst="rect">
            <a:avLst/>
          </a:prstGeom>
        </p:spPr>
      </p:pic>
      <p:pic>
        <p:nvPicPr>
          <p:cNvPr id="32" name="Graphic 31" descr="Man with solid fill">
            <a:extLst>
              <a:ext uri="{FF2B5EF4-FFF2-40B4-BE49-F238E27FC236}">
                <a16:creationId xmlns:a16="http://schemas.microsoft.com/office/drawing/2014/main" id="{DDEDF1FE-6343-5C95-0926-35B196C41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3649" y="4332039"/>
            <a:ext cx="431821" cy="454623"/>
          </a:xfrm>
          <a:prstGeom prst="rect">
            <a:avLst/>
          </a:prstGeom>
        </p:spPr>
      </p:pic>
      <p:pic>
        <p:nvPicPr>
          <p:cNvPr id="33" name="Graphic 32" descr="Man with solid fill">
            <a:extLst>
              <a:ext uri="{FF2B5EF4-FFF2-40B4-BE49-F238E27FC236}">
                <a16:creationId xmlns:a16="http://schemas.microsoft.com/office/drawing/2014/main" id="{3629189D-FD66-0D78-A1E9-26CA36B1A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250" y="4822880"/>
            <a:ext cx="431821" cy="454623"/>
          </a:xfrm>
          <a:prstGeom prst="rect">
            <a:avLst/>
          </a:prstGeom>
        </p:spPr>
      </p:pic>
      <p:pic>
        <p:nvPicPr>
          <p:cNvPr id="34" name="Graphic 33" descr="Man with solid fill">
            <a:extLst>
              <a:ext uri="{FF2B5EF4-FFF2-40B4-BE49-F238E27FC236}">
                <a16:creationId xmlns:a16="http://schemas.microsoft.com/office/drawing/2014/main" id="{F225FC34-947D-5BB7-A3D5-D5DF8C77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987" y="4574996"/>
            <a:ext cx="431821" cy="454623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B0FECD4C-35B3-AB69-37C5-80948ED1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477" y="4151609"/>
            <a:ext cx="431821" cy="45462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C6C5691-1E86-83C8-17DC-63BAC5D17B35}"/>
              </a:ext>
            </a:extLst>
          </p:cNvPr>
          <p:cNvSpPr txBox="1"/>
          <p:nvPr/>
        </p:nvSpPr>
        <p:spPr>
          <a:xfrm>
            <a:off x="4192485" y="3094990"/>
            <a:ext cx="30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 – Stage Cluster Sampling </a:t>
            </a:r>
          </a:p>
        </p:txBody>
      </p:sp>
      <p:pic>
        <p:nvPicPr>
          <p:cNvPr id="37" name="Graphic 36" descr="Man with solid fill">
            <a:extLst>
              <a:ext uri="{FF2B5EF4-FFF2-40B4-BE49-F238E27FC236}">
                <a16:creationId xmlns:a16="http://schemas.microsoft.com/office/drawing/2014/main" id="{6F859EA0-EB6C-CC1E-1C81-4C7EDFD21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711" y="4289841"/>
            <a:ext cx="431821" cy="454623"/>
          </a:xfrm>
          <a:prstGeom prst="rect">
            <a:avLst/>
          </a:prstGeom>
        </p:spPr>
      </p:pic>
      <p:pic>
        <p:nvPicPr>
          <p:cNvPr id="38" name="Graphic 37" descr="Man with solid fill">
            <a:extLst>
              <a:ext uri="{FF2B5EF4-FFF2-40B4-BE49-F238E27FC236}">
                <a16:creationId xmlns:a16="http://schemas.microsoft.com/office/drawing/2014/main" id="{870F52CE-486E-B9F5-82D3-454C073E5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0728" y="4440350"/>
            <a:ext cx="431821" cy="454623"/>
          </a:xfrm>
          <a:prstGeom prst="rect">
            <a:avLst/>
          </a:prstGeom>
        </p:spPr>
      </p:pic>
      <p:pic>
        <p:nvPicPr>
          <p:cNvPr id="39" name="Graphic 38" descr="Man with solid fill">
            <a:extLst>
              <a:ext uri="{FF2B5EF4-FFF2-40B4-BE49-F238E27FC236}">
                <a16:creationId xmlns:a16="http://schemas.microsoft.com/office/drawing/2014/main" id="{C0E33768-DBE0-622C-3623-8F80E29C0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568" y="4322342"/>
            <a:ext cx="431821" cy="454623"/>
          </a:xfrm>
          <a:prstGeom prst="rect">
            <a:avLst/>
          </a:prstGeom>
        </p:spPr>
      </p:pic>
      <p:pic>
        <p:nvPicPr>
          <p:cNvPr id="40" name="Graphic 39" descr="Man with solid fill">
            <a:extLst>
              <a:ext uri="{FF2B5EF4-FFF2-40B4-BE49-F238E27FC236}">
                <a16:creationId xmlns:a16="http://schemas.microsoft.com/office/drawing/2014/main" id="{9AEA4517-D32B-A76E-D50A-80FE97AD7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358" y="5205195"/>
            <a:ext cx="431821" cy="454623"/>
          </a:xfrm>
          <a:prstGeom prst="rect">
            <a:avLst/>
          </a:prstGeom>
        </p:spPr>
      </p:pic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E4B97BCA-72A8-8FB1-4075-5038B6E97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3938" y="5488473"/>
            <a:ext cx="431821" cy="454623"/>
          </a:xfrm>
          <a:prstGeom prst="rect">
            <a:avLst/>
          </a:prstGeom>
        </p:spPr>
      </p:pic>
      <p:pic>
        <p:nvPicPr>
          <p:cNvPr id="42" name="Graphic 41" descr="Man with solid fill">
            <a:extLst>
              <a:ext uri="{FF2B5EF4-FFF2-40B4-BE49-F238E27FC236}">
                <a16:creationId xmlns:a16="http://schemas.microsoft.com/office/drawing/2014/main" id="{58FB1F28-BD92-3C29-916F-331A1148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255" y="6053437"/>
            <a:ext cx="431821" cy="454623"/>
          </a:xfrm>
          <a:prstGeom prst="rect">
            <a:avLst/>
          </a:prstGeom>
        </p:spPr>
      </p:pic>
      <p:pic>
        <p:nvPicPr>
          <p:cNvPr id="44" name="Graphic 43" descr="Man with solid fill">
            <a:extLst>
              <a:ext uri="{FF2B5EF4-FFF2-40B4-BE49-F238E27FC236}">
                <a16:creationId xmlns:a16="http://schemas.microsoft.com/office/drawing/2014/main" id="{A7C1A71C-7D53-49AE-0212-E8CF654FC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1966" y="3828303"/>
            <a:ext cx="431821" cy="454623"/>
          </a:xfrm>
          <a:prstGeom prst="rect">
            <a:avLst/>
          </a:prstGeom>
        </p:spPr>
      </p:pic>
      <p:pic>
        <p:nvPicPr>
          <p:cNvPr id="45" name="Graphic 44" descr="Man with solid fill">
            <a:extLst>
              <a:ext uri="{FF2B5EF4-FFF2-40B4-BE49-F238E27FC236}">
                <a16:creationId xmlns:a16="http://schemas.microsoft.com/office/drawing/2014/main" id="{1231FBAD-7EA0-A461-2314-5FA3A955D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3716" y="4526314"/>
            <a:ext cx="431821" cy="454623"/>
          </a:xfrm>
          <a:prstGeom prst="rect">
            <a:avLst/>
          </a:prstGeom>
        </p:spPr>
      </p:pic>
      <p:pic>
        <p:nvPicPr>
          <p:cNvPr id="46" name="Graphic 45" descr="Man with solid fill">
            <a:extLst>
              <a:ext uri="{FF2B5EF4-FFF2-40B4-BE49-F238E27FC236}">
                <a16:creationId xmlns:a16="http://schemas.microsoft.com/office/drawing/2014/main" id="{2826849D-68D7-79F6-7FC5-47252F9BE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093" y="4164813"/>
            <a:ext cx="431821" cy="454623"/>
          </a:xfrm>
          <a:prstGeom prst="rect">
            <a:avLst/>
          </a:prstGeom>
        </p:spPr>
      </p:pic>
      <p:pic>
        <p:nvPicPr>
          <p:cNvPr id="47" name="Graphic 46" descr="Man with solid fill">
            <a:extLst>
              <a:ext uri="{FF2B5EF4-FFF2-40B4-BE49-F238E27FC236}">
                <a16:creationId xmlns:a16="http://schemas.microsoft.com/office/drawing/2014/main" id="{4BB3C992-72DF-4A94-D20F-BDA27E432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7938" y="4432332"/>
            <a:ext cx="431821" cy="454623"/>
          </a:xfrm>
          <a:prstGeom prst="rect">
            <a:avLst/>
          </a:prstGeom>
        </p:spPr>
      </p:pic>
      <p:pic>
        <p:nvPicPr>
          <p:cNvPr id="48" name="Graphic 47" descr="Man with solid fill">
            <a:extLst>
              <a:ext uri="{FF2B5EF4-FFF2-40B4-BE49-F238E27FC236}">
                <a16:creationId xmlns:a16="http://schemas.microsoft.com/office/drawing/2014/main" id="{480DC945-FC6F-AF37-E245-401E72A19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5014" y="4261528"/>
            <a:ext cx="431821" cy="454623"/>
          </a:xfrm>
          <a:prstGeom prst="rect">
            <a:avLst/>
          </a:prstGeom>
        </p:spPr>
      </p:pic>
      <p:pic>
        <p:nvPicPr>
          <p:cNvPr id="49" name="Graphic 48" descr="Man with solid fill">
            <a:extLst>
              <a:ext uri="{FF2B5EF4-FFF2-40B4-BE49-F238E27FC236}">
                <a16:creationId xmlns:a16="http://schemas.microsoft.com/office/drawing/2014/main" id="{B515DC69-9B20-F33C-23D4-BA52BCD0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42292" y="3863836"/>
            <a:ext cx="431821" cy="454623"/>
          </a:xfrm>
          <a:prstGeom prst="rect">
            <a:avLst/>
          </a:prstGeom>
        </p:spPr>
      </p:pic>
      <p:pic>
        <p:nvPicPr>
          <p:cNvPr id="50" name="Graphic 49" descr="Man with solid fill">
            <a:extLst>
              <a:ext uri="{FF2B5EF4-FFF2-40B4-BE49-F238E27FC236}">
                <a16:creationId xmlns:a16="http://schemas.microsoft.com/office/drawing/2014/main" id="{17A0A756-3531-36C6-4AF9-454EB7FFC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8013" y="5314435"/>
            <a:ext cx="431821" cy="454623"/>
          </a:xfrm>
          <a:prstGeom prst="rect">
            <a:avLst/>
          </a:prstGeom>
        </p:spPr>
      </p:pic>
      <p:pic>
        <p:nvPicPr>
          <p:cNvPr id="51" name="Graphic 50" descr="Man with solid fill">
            <a:extLst>
              <a:ext uri="{FF2B5EF4-FFF2-40B4-BE49-F238E27FC236}">
                <a16:creationId xmlns:a16="http://schemas.microsoft.com/office/drawing/2014/main" id="{38658B4C-8DEA-02F2-AD5A-F6465A913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5732" y="6123750"/>
            <a:ext cx="431821" cy="454623"/>
          </a:xfrm>
          <a:prstGeom prst="rect">
            <a:avLst/>
          </a:prstGeom>
        </p:spPr>
      </p:pic>
      <p:pic>
        <p:nvPicPr>
          <p:cNvPr id="52" name="Graphic 51" descr="Man with solid fill">
            <a:extLst>
              <a:ext uri="{FF2B5EF4-FFF2-40B4-BE49-F238E27FC236}">
                <a16:creationId xmlns:a16="http://schemas.microsoft.com/office/drawing/2014/main" id="{AFE09480-99B9-417A-5FBB-C03C266E1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9905" y="5712166"/>
            <a:ext cx="431821" cy="454623"/>
          </a:xfrm>
          <a:prstGeom prst="rect">
            <a:avLst/>
          </a:prstGeom>
        </p:spPr>
      </p:pic>
      <p:pic>
        <p:nvPicPr>
          <p:cNvPr id="54" name="Graphic 53" descr="Man with solid fill">
            <a:extLst>
              <a:ext uri="{FF2B5EF4-FFF2-40B4-BE49-F238E27FC236}">
                <a16:creationId xmlns:a16="http://schemas.microsoft.com/office/drawing/2014/main" id="{4FDD44CB-BD8A-0A77-A09A-1C15B253E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3632" y="5508462"/>
            <a:ext cx="431821" cy="454623"/>
          </a:xfrm>
          <a:prstGeom prst="rect">
            <a:avLst/>
          </a:prstGeom>
        </p:spPr>
      </p:pic>
      <p:pic>
        <p:nvPicPr>
          <p:cNvPr id="56" name="Graphic 55" descr="Man with solid fill">
            <a:extLst>
              <a:ext uri="{FF2B5EF4-FFF2-40B4-BE49-F238E27FC236}">
                <a16:creationId xmlns:a16="http://schemas.microsoft.com/office/drawing/2014/main" id="{193AA556-9282-5841-CD76-45CBEDEDD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1496" y="5895503"/>
            <a:ext cx="431821" cy="454623"/>
          </a:xfrm>
          <a:prstGeom prst="rect">
            <a:avLst/>
          </a:prstGeom>
        </p:spPr>
      </p:pic>
      <p:pic>
        <p:nvPicPr>
          <p:cNvPr id="57" name="Graphic 56" descr="Man with solid fill">
            <a:extLst>
              <a:ext uri="{FF2B5EF4-FFF2-40B4-BE49-F238E27FC236}">
                <a16:creationId xmlns:a16="http://schemas.microsoft.com/office/drawing/2014/main" id="{C4667742-7776-112E-7014-F56E31AA5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847" y="5915145"/>
            <a:ext cx="431821" cy="454623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8D62445C-D3CF-FFA7-8767-62BAA113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6469" y="5527797"/>
            <a:ext cx="431821" cy="454623"/>
          </a:xfrm>
          <a:prstGeom prst="rect">
            <a:avLst/>
          </a:prstGeom>
        </p:spPr>
      </p:pic>
      <p:pic>
        <p:nvPicPr>
          <p:cNvPr id="59" name="Graphic 58" descr="Man with solid fill">
            <a:extLst>
              <a:ext uri="{FF2B5EF4-FFF2-40B4-BE49-F238E27FC236}">
                <a16:creationId xmlns:a16="http://schemas.microsoft.com/office/drawing/2014/main" id="{BC857F15-E5EE-D69C-EC0B-A766CB45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0863" y="5708192"/>
            <a:ext cx="431821" cy="45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0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EA7-9A12-AF7D-157F-A7192039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8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Advantages and Disadvantages of Sampling Designs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B5393-FD87-593E-A63C-4C526EE45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175" y="196850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Simple Random Sampling</a:t>
                </a:r>
              </a:p>
              <a:p>
                <a:r>
                  <a:rPr lang="en-US" dirty="0"/>
                  <a:t>Mathematically simple to compute estimates such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Samples tend to be a good representation of the population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Systematic Sampling:</a:t>
                </a:r>
              </a:p>
              <a:p>
                <a:r>
                  <a:rPr lang="en-US" dirty="0"/>
                  <a:t>Sometimes useful when there is no sampling frame available.</a:t>
                </a:r>
              </a:p>
              <a:p>
                <a:r>
                  <a:rPr lang="en-US" dirty="0"/>
                  <a:t>Lower margin of error than simple random sampling and some cluster sampling designs.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B5393-FD87-593E-A63C-4C526EE45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5" y="1968500"/>
                <a:ext cx="10515600" cy="4351338"/>
              </a:xfrm>
              <a:blipFill>
                <a:blip r:embed="rId2"/>
                <a:stretch>
                  <a:fillRect l="-1159" t="-238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65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EA7-9A12-AF7D-157F-A7192039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8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Advantages and Disadvantages of Sampling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5393-FD87-593E-A63C-4C526EE4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6850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Stratified Random Sampling:</a:t>
            </a:r>
          </a:p>
          <a:p>
            <a:r>
              <a:rPr lang="en-US" b="1" dirty="0"/>
              <a:t>Administrative convenience </a:t>
            </a:r>
            <a:r>
              <a:rPr lang="en-US" dirty="0"/>
              <a:t>- It may be easier to conduct several smaller simple random sampling designs than coordinate one larger simple random sampling design.</a:t>
            </a:r>
          </a:p>
          <a:p>
            <a:endParaRPr lang="en-US" dirty="0"/>
          </a:p>
          <a:p>
            <a:r>
              <a:rPr lang="en-US" b="1" dirty="0"/>
              <a:t>Interest in individual strata </a:t>
            </a:r>
            <a:r>
              <a:rPr lang="en-US" dirty="0"/>
              <a:t>- The design ensures samples from all strata. A simple random sampling design might sample few or no elements from a stratum of interest.</a:t>
            </a:r>
          </a:p>
          <a:p>
            <a:endParaRPr lang="en-US" dirty="0"/>
          </a:p>
          <a:p>
            <a:r>
              <a:rPr lang="en-US" b="1" dirty="0"/>
              <a:t>Smaller margin of error </a:t>
            </a:r>
            <a:r>
              <a:rPr lang="en-US" dirty="0"/>
              <a:t>- By assuring samples from each strata, the combined sample tends to be more representative of the population, resulting in a smaller margin of error</a:t>
            </a:r>
          </a:p>
        </p:txBody>
      </p:sp>
    </p:spTree>
    <p:extLst>
      <p:ext uri="{BB962C8B-B14F-4D97-AF65-F5344CB8AC3E}">
        <p14:creationId xmlns:p14="http://schemas.microsoft.com/office/powerpoint/2010/main" val="4132323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EA7-9A12-AF7D-157F-A7192039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8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Advantages and Disadvantages of Sampling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5393-FD87-593E-A63C-4C526EE4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68499"/>
            <a:ext cx="10515600" cy="4791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Cluster Sampling:</a:t>
            </a:r>
          </a:p>
          <a:p>
            <a:r>
              <a:rPr lang="en-US" dirty="0"/>
              <a:t>The advantages of cluster sampling are that (a) </a:t>
            </a:r>
            <a:r>
              <a:rPr lang="en-US" b="1" dirty="0"/>
              <a:t>it can be less expensive than simple or stratified random sampling </a:t>
            </a:r>
            <a:r>
              <a:rPr lang="en-US" dirty="0"/>
              <a:t>and (b) it </a:t>
            </a:r>
            <a:r>
              <a:rPr lang="en-US" b="1" dirty="0"/>
              <a:t>can be used when a sampling frame is unavailable </a:t>
            </a:r>
            <a:endParaRPr lang="en-US" dirty="0"/>
          </a:p>
          <a:p>
            <a:r>
              <a:rPr lang="en-US" dirty="0"/>
              <a:t>A </a:t>
            </a:r>
            <a:r>
              <a:rPr lang="en-US" u="sng" dirty="0"/>
              <a:t>disadvantage </a:t>
            </a:r>
            <a:r>
              <a:rPr lang="en-US" dirty="0"/>
              <a:t>of cluster sampling is that </a:t>
            </a:r>
            <a:r>
              <a:rPr lang="en-US" b="1" dirty="0"/>
              <a:t>the margin of error is often larger</a:t>
            </a:r>
            <a:r>
              <a:rPr lang="en-US" dirty="0"/>
              <a:t> than what it would be for simple random sampling or stratified random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Two-Stage Cluster Sampling:</a:t>
            </a:r>
          </a:p>
          <a:p>
            <a:r>
              <a:rPr lang="en-US" dirty="0"/>
              <a:t>Same advantages as above</a:t>
            </a:r>
          </a:p>
          <a:p>
            <a:r>
              <a:rPr lang="en-US" dirty="0"/>
              <a:t>Usually has a smaller margin of error, because we can control two sample sizes: the number of clusters to sample, and the number of elements to sample from each sampled cluster</a:t>
            </a:r>
          </a:p>
        </p:txBody>
      </p:sp>
    </p:spTree>
    <p:extLst>
      <p:ext uri="{BB962C8B-B14F-4D97-AF65-F5344CB8AC3E}">
        <p14:creationId xmlns:p14="http://schemas.microsoft.com/office/powerpoint/2010/main" val="364317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23236"/>
            <a:ext cx="10515600" cy="1325563"/>
          </a:xfrm>
        </p:spPr>
        <p:txBody>
          <a:bodyPr/>
          <a:lstStyle/>
          <a:p>
            <a:r>
              <a:rPr lang="en-US" dirty="0"/>
              <a:t>Practice: Identify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02327"/>
            <a:ext cx="11637818" cy="5366328"/>
          </a:xfrm>
        </p:spPr>
        <p:txBody>
          <a:bodyPr>
            <a:normAutofit/>
          </a:bodyPr>
          <a:lstStyle/>
          <a:p>
            <a:r>
              <a:rPr lang="en-US" dirty="0"/>
              <a:t>Suppose I want to estimate the average height of my students in STAT 251 section 01. To do so, I use the registrars list to get the names of the students registered for my section. I number the students from 1 to N and select students 4, 8, 12, 16… to be my sample.  </a:t>
            </a:r>
          </a:p>
          <a:p>
            <a:r>
              <a:rPr lang="en-US" dirty="0"/>
              <a:t>What is the sampling frame?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list of students in the class</a:t>
            </a:r>
          </a:p>
          <a:p>
            <a:r>
              <a:rPr lang="en-US" dirty="0"/>
              <a:t>What is the sampling design?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Systematic sampling</a:t>
            </a:r>
          </a:p>
        </p:txBody>
      </p:sp>
    </p:spTree>
    <p:extLst>
      <p:ext uri="{BB962C8B-B14F-4D97-AF65-F5344CB8AC3E}">
        <p14:creationId xmlns:p14="http://schemas.microsoft.com/office/powerpoint/2010/main" val="948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1E87C4-287C-3BD4-0AB7-1E43A0537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598592"/>
            <a:ext cx="8130859" cy="6259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5A1E2B-7E6E-E35B-B436-A1222E4A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89DD0-D2F8-603D-5E61-1AF9664D8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725" y="1706924"/>
                <a:ext cx="4269370" cy="30746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Five number summary: </a:t>
                </a:r>
              </a:p>
              <a:p>
                <a:pPr marL="514350" indent="-514350">
                  <a:buAutoNum type="arabicPlain" startAt="23"/>
                </a:pPr>
                <a:r>
                  <a:rPr lang="en-US" dirty="0"/>
                  <a:t>34  40  34  50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Mean and SD: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89DD0-D2F8-603D-5E61-1AF9664D8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706924"/>
                <a:ext cx="4269370" cy="3074626"/>
              </a:xfrm>
              <a:blipFill>
                <a:blip r:embed="rId3"/>
                <a:stretch>
                  <a:fillRect l="-3000" t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663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23236"/>
            <a:ext cx="10515600" cy="1325563"/>
          </a:xfrm>
        </p:spPr>
        <p:txBody>
          <a:bodyPr/>
          <a:lstStyle/>
          <a:p>
            <a:r>
              <a:rPr lang="en-US" dirty="0"/>
              <a:t>Practice: Identify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02327"/>
            <a:ext cx="11637818" cy="5366328"/>
          </a:xfrm>
        </p:spPr>
        <p:txBody>
          <a:bodyPr>
            <a:normAutofit/>
          </a:bodyPr>
          <a:lstStyle/>
          <a:p>
            <a:r>
              <a:rPr lang="en-US" dirty="0"/>
              <a:t> Suppose I want to see what proportion of people in Moscow Idaho liked the Star Wars sequel trilogy. So, I acquire a cadastral map (a map that shows the boundaries and ownership of land parcels) for Moscow, Idaho and group the </a:t>
            </a:r>
            <a:r>
              <a:rPr lang="en-US" dirty="0" err="1"/>
              <a:t>the</a:t>
            </a:r>
            <a:r>
              <a:rPr lang="en-US" dirty="0"/>
              <a:t> houses into city blocks. I take a random sample of city blocks and for each city block I selected and put a questionnaire in the mailboxes of all houses on that block. </a:t>
            </a:r>
          </a:p>
          <a:p>
            <a:endParaRPr lang="en-US" dirty="0"/>
          </a:p>
          <a:p>
            <a:r>
              <a:rPr lang="en-US" dirty="0"/>
              <a:t>What is the sampling frame?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cadastral map of Moscow</a:t>
            </a:r>
          </a:p>
          <a:p>
            <a:r>
              <a:rPr lang="en-US" dirty="0"/>
              <a:t>What is the sampling design?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Cluster Sampling </a:t>
            </a:r>
          </a:p>
        </p:txBody>
      </p:sp>
    </p:spTree>
    <p:extLst>
      <p:ext uri="{BB962C8B-B14F-4D97-AF65-F5344CB8AC3E}">
        <p14:creationId xmlns:p14="http://schemas.microsoft.com/office/powerpoint/2010/main" val="35470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601F-CE6B-671C-0E87-9AA194BD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Wednesday 2/7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D3BA-A2BD-168E-C0E2-09EB71C8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12E5-1A32-7A5B-ABD3-274BC353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90" y="264132"/>
            <a:ext cx="10515600" cy="1325563"/>
          </a:xfrm>
        </p:spPr>
        <p:txBody>
          <a:bodyPr/>
          <a:lstStyle/>
          <a:p>
            <a:r>
              <a:rPr lang="en-US" dirty="0"/>
              <a:t>Advantages of Experimental Studies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E2AE9-5A88-4701-C481-6072DBC0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92" y="1521783"/>
            <a:ext cx="5698963" cy="520229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Observational studies </a:t>
            </a:r>
            <a:r>
              <a:rPr lang="en-US" sz="2000" u="sng" dirty="0"/>
              <a:t>cannot</a:t>
            </a:r>
            <a:r>
              <a:rPr lang="en-US" sz="2000" dirty="0"/>
              <a:t> definitively establish causation</a:t>
            </a:r>
          </a:p>
          <a:p>
            <a:r>
              <a:rPr lang="en-US" sz="2000" dirty="0"/>
              <a:t>Observational studies are prone to </a:t>
            </a:r>
            <a:r>
              <a:rPr lang="en-US" sz="2000" b="1" dirty="0"/>
              <a:t>lurking variables</a:t>
            </a:r>
            <a:r>
              <a:rPr lang="en-US" sz="2000" dirty="0"/>
              <a:t> – a variable unknown to the researchers that is not included in the study and has an association with </a:t>
            </a:r>
            <a:r>
              <a:rPr lang="en-US" sz="2000" u="sng" dirty="0"/>
              <a:t>both</a:t>
            </a:r>
            <a:r>
              <a:rPr lang="en-US" sz="2000" dirty="0"/>
              <a:t> the response and explanatory variables</a:t>
            </a:r>
          </a:p>
          <a:p>
            <a:endParaRPr lang="en-US" sz="2000" dirty="0"/>
          </a:p>
          <a:p>
            <a:r>
              <a:rPr lang="en-US" sz="2000" dirty="0"/>
              <a:t>Lurking variables can induce false associations between response and explanatory variables. </a:t>
            </a:r>
          </a:p>
          <a:p>
            <a:endParaRPr lang="en-US" sz="2000" b="1" dirty="0"/>
          </a:p>
          <a:p>
            <a:r>
              <a:rPr lang="en-US" sz="2000" dirty="0"/>
              <a:t>In experimental studies subjects (observations) are randomly assigned to treatment groups. </a:t>
            </a:r>
          </a:p>
          <a:p>
            <a:pPr marL="457200" lvl="1" indent="0">
              <a:buNone/>
            </a:pPr>
            <a:r>
              <a:rPr lang="en-US" sz="1600" dirty="0"/>
              <a:t>this randomization balances the effect of lurking variables between the treatment groups and removes their influence on the association between the response and explanatory variables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7CAC30-4D91-D367-BD54-F9DF9CC5C539}"/>
              </a:ext>
            </a:extLst>
          </p:cNvPr>
          <p:cNvGrpSpPr/>
          <p:nvPr/>
        </p:nvGrpSpPr>
        <p:grpSpPr>
          <a:xfrm>
            <a:off x="6247104" y="1153492"/>
            <a:ext cx="5515896" cy="5487454"/>
            <a:chOff x="1899500" y="553128"/>
            <a:chExt cx="5515896" cy="54874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2D099B-97F2-A557-42BB-42D30F17FF7A}"/>
                </a:ext>
              </a:extLst>
            </p:cNvPr>
            <p:cNvGrpSpPr/>
            <p:nvPr/>
          </p:nvGrpSpPr>
          <p:grpSpPr>
            <a:xfrm>
              <a:off x="1899500" y="1266760"/>
              <a:ext cx="5515896" cy="4626040"/>
              <a:chOff x="1899500" y="1266760"/>
              <a:chExt cx="5515896" cy="462604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F52F4A-493D-F441-B0EF-B209543E991A}"/>
                  </a:ext>
                </a:extLst>
              </p:cNvPr>
              <p:cNvGrpSpPr/>
              <p:nvPr/>
            </p:nvGrpSpPr>
            <p:grpSpPr>
              <a:xfrm>
                <a:off x="1899500" y="1733550"/>
                <a:ext cx="2638793" cy="2337380"/>
                <a:chOff x="1899500" y="1733550"/>
                <a:chExt cx="2638793" cy="233738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0918D9A-5293-0D95-90E5-AFEDF2333A40}"/>
                    </a:ext>
                  </a:extLst>
                </p:cNvPr>
                <p:cNvSpPr txBox="1"/>
                <p:nvPr/>
              </p:nvSpPr>
              <p:spPr>
                <a:xfrm>
                  <a:off x="2619375" y="1733550"/>
                  <a:ext cx="1199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Population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43AAA27-1A20-BFAB-6E52-84700D5F75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4303" y="2569672"/>
                  <a:ext cx="0" cy="62126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6F6502B-A35D-7DD5-B066-5388217D18E4}"/>
                    </a:ext>
                  </a:extLst>
                </p:cNvPr>
                <p:cNvSpPr txBox="1"/>
                <p:nvPr/>
              </p:nvSpPr>
              <p:spPr>
                <a:xfrm>
                  <a:off x="2789130" y="3244334"/>
                  <a:ext cx="8755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Sample</a:t>
                  </a:r>
                </a:p>
              </p:txBody>
            </p:sp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ADB6975A-0D04-CABA-E1E4-A111FE111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99500" y="2102882"/>
                  <a:ext cx="2638793" cy="466790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D02C7305-9524-E507-0F90-158D39358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95118" y="3613666"/>
                  <a:ext cx="1038370" cy="457264"/>
                </a:xfrm>
                <a:prstGeom prst="rect">
                  <a:avLst/>
                </a:prstGeom>
              </p:spPr>
            </p:pic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BC1745-64BD-A98B-8937-52D41415F358}"/>
                  </a:ext>
                </a:extLst>
              </p:cNvPr>
              <p:cNvSpPr txBox="1"/>
              <p:nvPr/>
            </p:nvSpPr>
            <p:spPr>
              <a:xfrm>
                <a:off x="5496478" y="1733550"/>
                <a:ext cx="119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Population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8928C73-3535-89AD-EF27-D017881D0C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1406" y="2569672"/>
                <a:ext cx="0" cy="62126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981DC7-FA93-2346-A852-FA9865F359A5}"/>
                  </a:ext>
                </a:extLst>
              </p:cNvPr>
              <p:cNvSpPr txBox="1"/>
              <p:nvPr/>
            </p:nvSpPr>
            <p:spPr>
              <a:xfrm>
                <a:off x="5666233" y="3244334"/>
                <a:ext cx="875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Sample</a:t>
                </a: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D4FDA6-74B2-E1BA-2424-B554AA542E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6603" y="2102882"/>
                <a:ext cx="2638793" cy="466790"/>
              </a:xfrm>
              <a:prstGeom prst="rect">
                <a:avLst/>
              </a:prstGeom>
            </p:spPr>
          </p:pic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4275FBDE-50E9-94A6-C0BA-19F514887E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99847" y="4083641"/>
                <a:ext cx="704270" cy="678849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C1E0D6E2-341D-83FB-1B67-6EA3186FD9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078695" y="4083640"/>
                <a:ext cx="704273" cy="678851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7E036EF-AB21-C00F-A40F-B0F344DD5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7508" y="5002126"/>
                <a:ext cx="943107" cy="447737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D53DC0-509E-24A1-6B2B-B141235B1344}"/>
                  </a:ext>
                </a:extLst>
              </p:cNvPr>
              <p:cNvSpPr txBox="1"/>
              <p:nvPr/>
            </p:nvSpPr>
            <p:spPr>
              <a:xfrm>
                <a:off x="4834064" y="4745592"/>
                <a:ext cx="1156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Treatment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AA2CBC-CDE6-739A-8E8F-D4D4315AFB4B}"/>
                  </a:ext>
                </a:extLst>
              </p:cNvPr>
              <p:cNvSpPr txBox="1"/>
              <p:nvPr/>
            </p:nvSpPr>
            <p:spPr>
              <a:xfrm>
                <a:off x="6331386" y="4745590"/>
                <a:ext cx="877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Control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DF581B3-C2DC-98D0-32CC-0DC0168DD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8799" y="3613666"/>
                <a:ext cx="1705213" cy="36200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0277418-9298-D48D-E2F7-90C117072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1386" y="5002125"/>
                <a:ext cx="943107" cy="447737"/>
              </a:xfrm>
              <a:prstGeom prst="rect">
                <a:avLst/>
              </a:prstGeom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1077253-99C6-F28C-1695-B13CADAF4E70}"/>
                  </a:ext>
                </a:extLst>
              </p:cNvPr>
              <p:cNvCxnSpPr/>
              <p:nvPr/>
            </p:nvCxnSpPr>
            <p:spPr>
              <a:xfrm>
                <a:off x="4682836" y="1597891"/>
                <a:ext cx="0" cy="4294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8459C8-7942-5A6C-665D-99630EB288F8}"/>
                  </a:ext>
                </a:extLst>
              </p:cNvPr>
              <p:cNvSpPr txBox="1"/>
              <p:nvPr/>
            </p:nvSpPr>
            <p:spPr>
              <a:xfrm>
                <a:off x="2129343" y="1276286"/>
                <a:ext cx="2121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Observational Study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CDB8D9-62F9-1EA6-39E0-17DC212AFB11}"/>
                  </a:ext>
                </a:extLst>
              </p:cNvPr>
              <p:cNvSpPr txBox="1"/>
              <p:nvPr/>
            </p:nvSpPr>
            <p:spPr>
              <a:xfrm>
                <a:off x="5087841" y="1266760"/>
                <a:ext cx="2049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Experimental Study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6B017A-CEFF-FC32-27FE-DB5FFDEF478B}"/>
                </a:ext>
              </a:extLst>
            </p:cNvPr>
            <p:cNvSpPr/>
            <p:nvPr/>
          </p:nvSpPr>
          <p:spPr>
            <a:xfrm>
              <a:off x="1899500" y="1117599"/>
              <a:ext cx="5515896" cy="492298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62E996-4CCD-E3EC-0608-FF2A4C1CEC5F}"/>
                </a:ext>
              </a:extLst>
            </p:cNvPr>
            <p:cNvSpPr txBox="1"/>
            <p:nvPr/>
          </p:nvSpPr>
          <p:spPr>
            <a:xfrm>
              <a:off x="3818421" y="553128"/>
              <a:ext cx="18421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Study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70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1E04-8065-38C2-D1F1-D24D55BD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Hallmarks of a good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F4D3-806C-CE2B-8C80-27319E79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group – a group of subjects in the experiment who do not receive the treatment</a:t>
            </a:r>
          </a:p>
          <a:p>
            <a:pPr marL="457200" lvl="1" indent="0">
              <a:buNone/>
            </a:pPr>
            <a:r>
              <a:rPr lang="en-US" dirty="0"/>
              <a:t>- reduces bias in the experiment because by design the only difference between the two groups is the treatment</a:t>
            </a:r>
          </a:p>
          <a:p>
            <a:endParaRPr lang="en-US" dirty="0"/>
          </a:p>
          <a:p>
            <a:r>
              <a:rPr lang="en-US" dirty="0"/>
              <a:t>Blinding – designing the experiment to ensure the subjects are unaware if they are in the treatment or control group.</a:t>
            </a:r>
          </a:p>
          <a:p>
            <a:endParaRPr lang="en-US" dirty="0"/>
          </a:p>
          <a:p>
            <a:r>
              <a:rPr lang="en-US" dirty="0"/>
              <a:t>Double blinding – When subjects as well as the researchers are unaware of who is assigned to the treatment group and who is assigned to the control group.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5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EDE9-385C-4FBC-523A-7BD4626F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254288"/>
            <a:ext cx="10515600" cy="1325563"/>
          </a:xfrm>
        </p:spPr>
        <p:txBody>
          <a:bodyPr/>
          <a:lstStyle/>
          <a:p>
            <a:r>
              <a:rPr lang="en-US" dirty="0"/>
              <a:t>Some Experimental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2E16-1859-3304-4B03-3065B93E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09" y="1844098"/>
            <a:ext cx="595976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Completely Randomize Design </a:t>
            </a:r>
            <a:r>
              <a:rPr lang="en-US" dirty="0"/>
              <a:t>– Subjects are randomly assigned to treatment groups. </a:t>
            </a:r>
          </a:p>
          <a:p>
            <a:pPr marL="457200" lvl="1" indent="0">
              <a:buNone/>
            </a:pPr>
            <a:r>
              <a:rPr lang="en-US" dirty="0"/>
              <a:t>- compares response to a single factor</a:t>
            </a:r>
          </a:p>
          <a:p>
            <a:pPr marL="457200" lvl="1" indent="0">
              <a:buNone/>
            </a:pPr>
            <a:r>
              <a:rPr lang="en-US" dirty="0"/>
              <a:t>- each unit has the same chance of being in the treatment or control groups </a:t>
            </a:r>
          </a:p>
          <a:p>
            <a:endParaRPr lang="en-US" b="1" dirty="0"/>
          </a:p>
          <a:p>
            <a:r>
              <a:rPr lang="en-US" b="1" dirty="0"/>
              <a:t>Multifactor experiments </a:t>
            </a:r>
            <a:r>
              <a:rPr lang="en-US" dirty="0"/>
              <a:t>– An experiment which compares multiple factors simultaneously</a:t>
            </a:r>
          </a:p>
          <a:p>
            <a:pPr marL="457200" lvl="1" indent="0">
              <a:buNone/>
            </a:pPr>
            <a:r>
              <a:rPr lang="en-US" dirty="0"/>
              <a:t>- cheaper than conducting an experiment for each factor separately</a:t>
            </a:r>
          </a:p>
          <a:p>
            <a:pPr marL="457200" lvl="1" indent="0">
              <a:buNone/>
            </a:pPr>
            <a:r>
              <a:rPr lang="en-US" dirty="0"/>
              <a:t>- we can learn more from a multifactor experiment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98EDE7-22AA-5B65-FE39-5930F7138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328740"/>
              </p:ext>
            </p:extLst>
          </p:nvPr>
        </p:nvGraphicFramePr>
        <p:xfrm>
          <a:off x="7363691" y="4676107"/>
          <a:ext cx="4619336" cy="1981200"/>
        </p:xfrm>
        <a:graphic>
          <a:graphicData uri="http://schemas.openxmlformats.org/drawingml/2006/table">
            <a:tbl>
              <a:tblPr/>
              <a:tblGrid>
                <a:gridCol w="864049">
                  <a:extLst>
                    <a:ext uri="{9D8B030D-6E8A-4147-A177-3AD203B41FA5}">
                      <a16:colId xmlns:a16="http://schemas.microsoft.com/office/drawing/2014/main" val="787905494"/>
                    </a:ext>
                  </a:extLst>
                </a:gridCol>
                <a:gridCol w="1329305">
                  <a:extLst>
                    <a:ext uri="{9D8B030D-6E8A-4147-A177-3AD203B41FA5}">
                      <a16:colId xmlns:a16="http://schemas.microsoft.com/office/drawing/2014/main" val="3627423759"/>
                    </a:ext>
                  </a:extLst>
                </a:gridCol>
                <a:gridCol w="1329305">
                  <a:extLst>
                    <a:ext uri="{9D8B030D-6E8A-4147-A177-3AD203B41FA5}">
                      <a16:colId xmlns:a16="http://schemas.microsoft.com/office/drawing/2014/main" val="3613250097"/>
                    </a:ext>
                  </a:extLst>
                </a:gridCol>
                <a:gridCol w="1096677">
                  <a:extLst>
                    <a:ext uri="{9D8B030D-6E8A-4147-A177-3AD203B41FA5}">
                      <a16:colId xmlns:a16="http://schemas.microsoft.com/office/drawing/2014/main" val="2117648592"/>
                    </a:ext>
                  </a:extLst>
                </a:gridCol>
              </a:tblGrid>
              <a:tr h="14276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Fertilizer 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456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088582"/>
                  </a:ext>
                </a:extLst>
              </a:tr>
              <a:tr h="5486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Fertilizer 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Fertilizer A + Fertilizer 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Fertilizer B + Placebo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30030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3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Fertilizer A + Placebo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4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Placebo only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84424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35AB7ED-7A7B-C4FD-7C90-CBF76908DAE8}"/>
              </a:ext>
            </a:extLst>
          </p:cNvPr>
          <p:cNvGrpSpPr/>
          <p:nvPr/>
        </p:nvGrpSpPr>
        <p:grpSpPr>
          <a:xfrm>
            <a:off x="7301346" y="1174769"/>
            <a:ext cx="4526973" cy="2687167"/>
            <a:chOff x="7230918" y="3899515"/>
            <a:chExt cx="4526973" cy="268716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2FD380-48BB-4C8F-73DE-8414F7C09F06}"/>
                </a:ext>
              </a:extLst>
            </p:cNvPr>
            <p:cNvSpPr/>
            <p:nvPr/>
          </p:nvSpPr>
          <p:spPr>
            <a:xfrm>
              <a:off x="7230918" y="4910103"/>
              <a:ext cx="1270000" cy="639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 Tomat0 plants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45E24D-1C75-0025-22B0-544572CA4E04}"/>
                </a:ext>
              </a:extLst>
            </p:cNvPr>
            <p:cNvSpPr/>
            <p:nvPr/>
          </p:nvSpPr>
          <p:spPr>
            <a:xfrm>
              <a:off x="10183091" y="3899515"/>
              <a:ext cx="1574800" cy="639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Treatment 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591FC5-90F2-1D56-53FC-0413E95660BA}"/>
                </a:ext>
              </a:extLst>
            </p:cNvPr>
            <p:cNvSpPr/>
            <p:nvPr/>
          </p:nvSpPr>
          <p:spPr>
            <a:xfrm>
              <a:off x="10183091" y="4590294"/>
              <a:ext cx="1574800" cy="639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Treatment 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718B0A-B122-6204-755F-4E06ECD53B81}"/>
                </a:ext>
              </a:extLst>
            </p:cNvPr>
            <p:cNvSpPr/>
            <p:nvPr/>
          </p:nvSpPr>
          <p:spPr>
            <a:xfrm>
              <a:off x="10183091" y="5272810"/>
              <a:ext cx="1574800" cy="639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Treatment 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AC11BC-AB16-ABDA-7843-68EE1C2656C7}"/>
                </a:ext>
              </a:extLst>
            </p:cNvPr>
            <p:cNvSpPr/>
            <p:nvPr/>
          </p:nvSpPr>
          <p:spPr>
            <a:xfrm>
              <a:off x="10183091" y="5947064"/>
              <a:ext cx="1574800" cy="639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Treatment 4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245A13-9EF2-CFC7-B154-BE61098CEA09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8500918" y="4219324"/>
              <a:ext cx="1682173" cy="1010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5BE554-3A9B-C37E-8B60-A0890B4C6746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 flipV="1">
              <a:off x="8500918" y="4910103"/>
              <a:ext cx="1682173" cy="3198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3B19C6-D6FB-478E-4FB8-6D0CB9999FD6}"/>
                </a:ext>
              </a:extLst>
            </p:cNvPr>
            <p:cNvCxnSpPr>
              <a:stCxn id="6" idx="3"/>
              <a:endCxn id="11" idx="1"/>
            </p:cNvCxnSpPr>
            <p:nvPr/>
          </p:nvCxnSpPr>
          <p:spPr>
            <a:xfrm>
              <a:off x="8500918" y="5229912"/>
              <a:ext cx="1682173" cy="3627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40887BF-D152-4E9C-66D8-01C89E1AF691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8500918" y="5229912"/>
              <a:ext cx="1682173" cy="10369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DF26F3-21B7-BD46-8A5E-E979085D52C5}"/>
                </a:ext>
              </a:extLst>
            </p:cNvPr>
            <p:cNvSpPr txBox="1"/>
            <p:nvPr/>
          </p:nvSpPr>
          <p:spPr>
            <a:xfrm rot="16200000">
              <a:off x="8682341" y="5029857"/>
              <a:ext cx="17315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randomization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19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DF1B-2FF9-81AC-81A4-C30D46E4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8BF1-0D3B-B67D-7A2A-37088EC1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1691" cy="475990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Randomized Complete Block Design</a:t>
            </a:r>
            <a:r>
              <a:rPr lang="en-US" dirty="0"/>
              <a:t> – When subjects are not similar enough, detecting differences among the treatment groups can be difficult. We instead create groups called </a:t>
            </a:r>
            <a:r>
              <a:rPr lang="en-US" b="1" dirty="0"/>
              <a:t>blocks. </a:t>
            </a:r>
            <a:r>
              <a:rPr lang="en-US" dirty="0"/>
              <a:t>Blocks are organized so that units inside a block are more similar. Each block sees all treatments in random order</a:t>
            </a:r>
          </a:p>
          <a:p>
            <a:endParaRPr lang="en-US" b="1" dirty="0"/>
          </a:p>
          <a:p>
            <a:r>
              <a:rPr lang="en-US" b="1" dirty="0"/>
              <a:t>Matched Pair Designs</a:t>
            </a:r>
            <a:r>
              <a:rPr lang="en-US" dirty="0"/>
              <a:t> – a design which takes measurements on each subject, usually once before the treatment and once after the treatment producing a set of paired measurements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50C76-662C-5582-F219-E56E6F7FAFDE}"/>
              </a:ext>
            </a:extLst>
          </p:cNvPr>
          <p:cNvSpPr/>
          <p:nvPr/>
        </p:nvSpPr>
        <p:spPr>
          <a:xfrm>
            <a:off x="6218382" y="3981757"/>
            <a:ext cx="1168400" cy="63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 tomato plants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95A10-D9E5-A16F-5D21-5CEE02F59DA3}"/>
              </a:ext>
            </a:extLst>
          </p:cNvPr>
          <p:cNvSpPr/>
          <p:nvPr/>
        </p:nvSpPr>
        <p:spPr>
          <a:xfrm>
            <a:off x="8215745" y="2750182"/>
            <a:ext cx="942107" cy="63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Store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EDD9E-2684-7A96-11F4-81FB9E688C14}"/>
              </a:ext>
            </a:extLst>
          </p:cNvPr>
          <p:cNvSpPr/>
          <p:nvPr/>
        </p:nvSpPr>
        <p:spPr>
          <a:xfrm>
            <a:off x="8215746" y="5361060"/>
            <a:ext cx="942106" cy="63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Store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5F6159-B123-795D-41FC-09FC96FC05E1}"/>
              </a:ext>
            </a:extLst>
          </p:cNvPr>
          <p:cNvSpPr/>
          <p:nvPr/>
        </p:nvSpPr>
        <p:spPr>
          <a:xfrm>
            <a:off x="10377055" y="2037076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A71D5-D068-DE16-C1F6-5BB282D536B9}"/>
              </a:ext>
            </a:extLst>
          </p:cNvPr>
          <p:cNvSpPr/>
          <p:nvPr/>
        </p:nvSpPr>
        <p:spPr>
          <a:xfrm>
            <a:off x="10377055" y="2543270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B189D-053C-DF1E-7DE5-F37B5C250AC6}"/>
              </a:ext>
            </a:extLst>
          </p:cNvPr>
          <p:cNvSpPr/>
          <p:nvPr/>
        </p:nvSpPr>
        <p:spPr>
          <a:xfrm>
            <a:off x="10377055" y="3049464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B9434-56F5-C2F2-B871-9CDBBD385D84}"/>
              </a:ext>
            </a:extLst>
          </p:cNvPr>
          <p:cNvSpPr/>
          <p:nvPr/>
        </p:nvSpPr>
        <p:spPr>
          <a:xfrm>
            <a:off x="10377055" y="3541661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3D2308-68A8-7D85-B28C-A76B34C18BE0}"/>
              </a:ext>
            </a:extLst>
          </p:cNvPr>
          <p:cNvSpPr/>
          <p:nvPr/>
        </p:nvSpPr>
        <p:spPr>
          <a:xfrm>
            <a:off x="10377055" y="4768242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6C5934-3750-D16B-1405-D058E9B44046}"/>
              </a:ext>
            </a:extLst>
          </p:cNvPr>
          <p:cNvSpPr/>
          <p:nvPr/>
        </p:nvSpPr>
        <p:spPr>
          <a:xfrm>
            <a:off x="10377055" y="5274436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E35004-694A-82D0-B194-D536327FC73E}"/>
              </a:ext>
            </a:extLst>
          </p:cNvPr>
          <p:cNvSpPr/>
          <p:nvPr/>
        </p:nvSpPr>
        <p:spPr>
          <a:xfrm>
            <a:off x="10377055" y="5780630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D674A-617D-3E50-0044-E735BCF88201}"/>
              </a:ext>
            </a:extLst>
          </p:cNvPr>
          <p:cNvSpPr/>
          <p:nvPr/>
        </p:nvSpPr>
        <p:spPr>
          <a:xfrm>
            <a:off x="10377055" y="6272827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54E905-C1AA-05D0-A8F7-4C9028AED50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9157852" y="2257124"/>
            <a:ext cx="1219203" cy="812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9C671A-1B3B-A153-C5B6-308EA6954A28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9157852" y="2763318"/>
            <a:ext cx="1219203" cy="306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586F2D-6EF9-97DA-0ED5-CB555548793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9157852" y="3069991"/>
            <a:ext cx="1219203" cy="199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23EF97-4D63-9214-DA79-13B4592E361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9157852" y="3069991"/>
            <a:ext cx="1219203" cy="691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13CAE-95FC-155C-4EE6-2B25F2F5697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9157852" y="4988290"/>
            <a:ext cx="1219203" cy="692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992916-5E95-D596-047E-779692CE421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9157852" y="5494484"/>
            <a:ext cx="1219203" cy="186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49472B-B3D1-06A2-BFCF-08FE91C7E885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9157852" y="5680869"/>
            <a:ext cx="1219203" cy="319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5D2545-E02F-4F14-D08B-E68CCFF7B01E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9157852" y="5680869"/>
            <a:ext cx="1219203" cy="812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72F5C80-B5FF-FCFC-97CC-5E87CBD8ED53}"/>
              </a:ext>
            </a:extLst>
          </p:cNvPr>
          <p:cNvSpPr txBox="1"/>
          <p:nvPr/>
        </p:nvSpPr>
        <p:spPr>
          <a:xfrm rot="16200000">
            <a:off x="7991258" y="3965525"/>
            <a:ext cx="355239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randomization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350E744E-9D42-3792-DF79-D9BA29832B4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86782" y="3069991"/>
            <a:ext cx="828963" cy="123157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F73F555-9152-2145-54B7-F543FE58E0F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7386782" y="4301566"/>
            <a:ext cx="828964" cy="137930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499B1FF-CB3D-8DBE-F1DA-23BB711F35B3}"/>
              </a:ext>
            </a:extLst>
          </p:cNvPr>
          <p:cNvSpPr txBox="1"/>
          <p:nvPr/>
        </p:nvSpPr>
        <p:spPr>
          <a:xfrm>
            <a:off x="8279419" y="239398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61349A-3056-56C1-DAD7-2D85C7CA161F}"/>
              </a:ext>
            </a:extLst>
          </p:cNvPr>
          <p:cNvSpPr txBox="1"/>
          <p:nvPr/>
        </p:nvSpPr>
        <p:spPr>
          <a:xfrm>
            <a:off x="8240004" y="4991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2</a:t>
            </a:r>
          </a:p>
        </p:txBody>
      </p:sp>
    </p:spTree>
    <p:extLst>
      <p:ext uri="{BB962C8B-B14F-4D97-AF65-F5344CB8AC3E}">
        <p14:creationId xmlns:p14="http://schemas.microsoft.com/office/powerpoint/2010/main" val="194288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7305964" cy="484303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sample survey </a:t>
            </a:r>
            <a:r>
              <a:rPr lang="en-US" dirty="0"/>
              <a:t>selects a sample of subjects from a population and collects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In statistics, a survey is any information gathered from a sample of subjects.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It is a type of non-experimental study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census </a:t>
            </a:r>
            <a:r>
              <a:rPr lang="en-US" dirty="0"/>
              <a:t>attempts to gather data for all (or nearly all) subjects in a population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sampling frame</a:t>
            </a:r>
            <a:r>
              <a:rPr lang="en-US" dirty="0"/>
              <a:t> is a list of subjects in the population from which the sample will be collected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sampling design </a:t>
            </a:r>
            <a:r>
              <a:rPr lang="en-US" dirty="0"/>
              <a:t>is the method that will be used to select subjects from the sampling frame </a:t>
            </a:r>
          </a:p>
          <a:p>
            <a:endParaRPr lang="en-US" b="1" dirty="0"/>
          </a:p>
          <a:p>
            <a:r>
              <a:rPr lang="en-US" dirty="0"/>
              <a:t>We seek a sampling design that will lead to a sample that is representative of the entire population we are trying to estimate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96989-372E-D04C-0E13-958B19BE4CDC}"/>
              </a:ext>
            </a:extLst>
          </p:cNvPr>
          <p:cNvSpPr/>
          <p:nvPr/>
        </p:nvSpPr>
        <p:spPr>
          <a:xfrm>
            <a:off x="8515927" y="720870"/>
            <a:ext cx="2623127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1. Identify the Population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EEAAE-1347-D985-0526-587EDAFB0DAE}"/>
              </a:ext>
            </a:extLst>
          </p:cNvPr>
          <p:cNvSpPr/>
          <p:nvPr/>
        </p:nvSpPr>
        <p:spPr>
          <a:xfrm>
            <a:off x="8511309" y="2250895"/>
            <a:ext cx="2623127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2. compile a sampling frame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BD1CC-9123-ACEE-7281-9C1D9A6E3358}"/>
              </a:ext>
            </a:extLst>
          </p:cNvPr>
          <p:cNvSpPr/>
          <p:nvPr/>
        </p:nvSpPr>
        <p:spPr>
          <a:xfrm>
            <a:off x="8511308" y="3874438"/>
            <a:ext cx="2623127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3. select a sampling design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BA3306D-CA7A-76C2-91CB-E4EC10674D41}"/>
              </a:ext>
            </a:extLst>
          </p:cNvPr>
          <p:cNvSpPr/>
          <p:nvPr/>
        </p:nvSpPr>
        <p:spPr>
          <a:xfrm>
            <a:off x="9670473" y="1545902"/>
            <a:ext cx="517236" cy="500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908E014-C6C1-D697-C073-600B08F3CD75}"/>
              </a:ext>
            </a:extLst>
          </p:cNvPr>
          <p:cNvSpPr/>
          <p:nvPr/>
        </p:nvSpPr>
        <p:spPr>
          <a:xfrm>
            <a:off x="9670473" y="3135457"/>
            <a:ext cx="517236" cy="500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946F08-EA7E-7DAE-6283-D97A221F8CC3}"/>
              </a:ext>
            </a:extLst>
          </p:cNvPr>
          <p:cNvSpPr/>
          <p:nvPr/>
        </p:nvSpPr>
        <p:spPr>
          <a:xfrm>
            <a:off x="8511308" y="5496682"/>
            <a:ext cx="2623127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4. select a sample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5DED957-5AF9-97FD-7764-59C4A0B00E91}"/>
              </a:ext>
            </a:extLst>
          </p:cNvPr>
          <p:cNvSpPr/>
          <p:nvPr/>
        </p:nvSpPr>
        <p:spPr>
          <a:xfrm>
            <a:off x="9670473" y="4757701"/>
            <a:ext cx="517236" cy="500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23236"/>
            <a:ext cx="10515600" cy="1325563"/>
          </a:xfrm>
        </p:spPr>
        <p:txBody>
          <a:bodyPr/>
          <a:lstStyle/>
          <a:p>
            <a:r>
              <a:rPr lang="en-US" dirty="0"/>
              <a:t>Example of a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02327"/>
            <a:ext cx="11637818" cy="5366328"/>
          </a:xfrm>
        </p:spPr>
        <p:txBody>
          <a:bodyPr>
            <a:normAutofit/>
          </a:bodyPr>
          <a:lstStyle/>
          <a:p>
            <a:r>
              <a:rPr lang="en-US" dirty="0"/>
              <a:t>Suppose I want to see what proportion of people in Moscow Idaho liked the Star Wars sequel trilogy. So, I acquire a phone book for Latah county, ID and call the first 100 people with an address in Moscow ID and ask them to rate the sequels on a scale of 1-10.</a:t>
            </a:r>
          </a:p>
          <a:p>
            <a:r>
              <a:rPr lang="en-US" dirty="0"/>
              <a:t>What is the sampling frame?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phone book for Latah County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you think such a sample will be representative of the population we are trying to estimate?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NO, </a:t>
            </a:r>
            <a:r>
              <a:rPr lang="en-US" dirty="0">
                <a:solidFill>
                  <a:srgbClr val="FF0000"/>
                </a:solidFill>
              </a:rPr>
              <a:t>the sampling frame does not cover all possible people in the population of interest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1732</Words>
  <Application>Microsoft Office PowerPoint</Application>
  <PresentationFormat>Widescreen</PresentationFormat>
  <Paragraphs>180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Lecture 9  Types of Studies-Continued  </vt:lpstr>
      <vt:lpstr>Exam 1 Performance</vt:lpstr>
      <vt:lpstr>Review From Wednesday 2/7</vt:lpstr>
      <vt:lpstr>Advantages of Experimental Studies</vt:lpstr>
      <vt:lpstr>Hallmarks of a good experiment</vt:lpstr>
      <vt:lpstr>Some Experimental Designs</vt:lpstr>
      <vt:lpstr>PowerPoint Presentation</vt:lpstr>
      <vt:lpstr>Surveys</vt:lpstr>
      <vt:lpstr>Example of a Survey</vt:lpstr>
      <vt:lpstr>Simple Sampling Designs: </vt:lpstr>
      <vt:lpstr>Sampling Designs: Simple Random Sampling</vt:lpstr>
      <vt:lpstr>Sources of Bias In Surveys</vt:lpstr>
      <vt:lpstr>More complex methods of sampling</vt:lpstr>
      <vt:lpstr>PowerPoint Presentation</vt:lpstr>
      <vt:lpstr>More complex methods of sampling</vt:lpstr>
      <vt:lpstr>Advantages and Disadvantages of Sampling Designs</vt:lpstr>
      <vt:lpstr>Advantages and Disadvantages of Sampling Designs</vt:lpstr>
      <vt:lpstr>Advantages and Disadvantages of Sampling Designs</vt:lpstr>
      <vt:lpstr>Practice: Identify the Design</vt:lpstr>
      <vt:lpstr>Practice: Identify the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79</cp:revision>
  <dcterms:created xsi:type="dcterms:W3CDTF">2023-08-21T21:11:45Z</dcterms:created>
  <dcterms:modified xsi:type="dcterms:W3CDTF">2024-02-09T16:41:11Z</dcterms:modified>
</cp:coreProperties>
</file>