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1" r:id="rId3"/>
    <p:sldId id="327" r:id="rId4"/>
    <p:sldId id="347" r:id="rId5"/>
    <p:sldId id="326" r:id="rId6"/>
    <p:sldId id="313" r:id="rId7"/>
    <p:sldId id="314" r:id="rId8"/>
    <p:sldId id="315" r:id="rId9"/>
    <p:sldId id="316" r:id="rId10"/>
    <p:sldId id="283" r:id="rId11"/>
    <p:sldId id="317" r:id="rId12"/>
    <p:sldId id="34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21C1-92D8-0827-CE2B-80FEA840C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EA748-2C8E-5D78-5734-D9BCC16EC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5553-DE39-3C41-4AFF-70F29A86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837C-8079-1B7F-0DCF-61C39ED3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5E205-162F-206E-F4C6-EB23D9DC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7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05C2-17EC-1173-1FC9-8A7FC101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BBB4A-325C-1F27-06A3-6F4F1A8F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A6F55-A1EF-6AEC-99F0-DBF50F5E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FD1D-86F4-EDE3-1CCE-ADED2161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0593-ABE9-0E50-7A75-9252A5A1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7FF77-0DAD-7CA9-B02D-208C02048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298FA-F111-2C9C-551D-A1F30B239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B556-1ED0-55E4-9235-352E1A16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4A71E-8AC3-EA68-1DCB-99E68A46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1CF60-74F8-B2C5-26C3-77536C36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6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3490-30A7-12A6-2775-77578A34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B95F-B119-D057-5670-8EC21A84E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001D-CEFB-FD30-FB40-0BEA5B52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3377D-E7F3-D264-FB03-A4AF3E33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8992-A907-9503-F005-BAA8A33C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B320-EDC1-EDD2-5F4C-2A675BD0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8A940-1637-AC6F-0247-A5E578765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2A479-CAFF-245E-F61F-3D6F3E5C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4E38-70F9-0CAE-F19E-6DDE6005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4C88-12BC-0657-008B-8419B1E1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2A09-336F-FDC8-F0C1-F84E0972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F6849-08AF-456F-8C3C-E6DE37B3B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E5562-6B4C-F11F-DF48-D254599EA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69C05-114E-11FE-5C76-D6F19175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1C5D0-A8D9-EEF2-15E4-CE74A390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944C5-75A0-666E-C3DD-6839AB17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C19E-080C-F794-EB45-FB4903CD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744A-FDBE-87AE-7AF1-3AC154DB2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970E4-B2B1-0370-3C26-0D1A5A002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4F036-B8A8-878F-A1CB-05DAE5801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B7F82-EBC0-322A-130D-972F39800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1A5BB-D71E-872F-6F0E-2279BE48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56747-8CBE-BF00-C39A-F442E724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2C14A-6287-B5B6-C760-7F506FD8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9713-B0F2-9D1D-23FC-F5900F77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FC7EC-16C8-C311-316C-6D99B4F9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E4DA7-A4C5-460E-592C-CEF23DF3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F3F89-7820-6BF8-A747-E433ED21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4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AD0FD-7A61-970C-10A9-76E2B39D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95651-C89A-3C9B-3D47-F7E5CAF6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09228-92F1-54DE-D9B2-4AC018D5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F474-02F7-A264-4B8D-717F5EB0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8C9F-750F-7D81-0E80-7FBCDEBE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A1C0B-C510-B118-D8FA-12722456A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4604E-EC60-44AD-4B70-12B2B49A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2C4B9-91B9-9E0E-9278-1C043376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1E60F-F796-8B15-08E9-61BA30F0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0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564D-22A0-8A8D-C6FE-D6299843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13DEA-5246-B946-AFE4-3B305BCDB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208CC-31DD-00AF-BFC4-37F7B4BF3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7E30D-B05F-B2CA-9A3C-E01E2B6B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08FCE-463A-D1B2-8A60-3B674420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38537-A621-46D4-781D-4E36BF83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B48B-0371-7ADD-E5C3-345B4D6C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B5A92-73C5-8CE0-7C84-BE7902E60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212B-F67A-E417-B1FE-C389458DF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82561-BD16-4A95-ACA1-5204E478F2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799A-D006-E28E-8EED-4BE2AFCB8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69CB4-3B3A-FD13-F7E0-B4A0F3476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8A41-E8F8-453C-0B21-D69C51C3C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31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6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Variance and standard deviation</a:t>
            </a:r>
            <a:br>
              <a:rPr lang="en-US" dirty="0"/>
            </a:br>
            <a:r>
              <a:rPr lang="en-US" dirty="0"/>
              <a:t>Cumulative distributions</a:t>
            </a:r>
            <a:br>
              <a:rPr lang="en-US" dirty="0"/>
            </a:br>
            <a:r>
              <a:rPr lang="en-US" dirty="0"/>
              <a:t>The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40525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75132-6122-451D-8580-53616DB7E95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537883"/>
                <a:ext cx="4783697" cy="1942810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Try it out: Computing </a:t>
                </a:r>
                <a14:m>
                  <m:oMath xmlns:m="http://schemas.openxmlformats.org/officeDocument/2006/math">
                    <m:r>
                      <a:rPr lang="en-US" sz="4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𝑠</m:t>
                    </m:r>
                  </m:oMath>
                </a14:m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p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75132-6122-451D-8580-53616DB7E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537883"/>
                <a:ext cx="4783697" cy="1942810"/>
              </a:xfrm>
              <a:blipFill>
                <a:blip r:embed="rId2"/>
                <a:stretch>
                  <a:fillRect l="-4459" r="-89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33D906-CF81-5AD4-2902-D9DD0E0EF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2686323"/>
                <a:ext cx="8143876" cy="34335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Consider the following sample of 5 observations of the height of colleges students at the University of Idaho</a:t>
                </a: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</a:t>
                </a: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=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61,62,62,68,75</a:t>
                </a:r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Mean = </a:t>
                </a: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65.6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Calibri" panose="020F0502020204030204"/>
                  </a:rPr>
                  <a:t>What if we observe another student who has a height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=92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inches. How does including this observation change</a:t>
                </a:r>
                <a:r>
                  <a:rPr kumimoji="0" lang="en-US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our estimate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33D906-CF81-5AD4-2902-D9DD0E0EF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86323"/>
                <a:ext cx="8143876" cy="3433583"/>
              </a:xfrm>
              <a:prstGeom prst="rect">
                <a:avLst/>
              </a:prstGeom>
              <a:blipFill>
                <a:blip r:embed="rId3"/>
                <a:stretch>
                  <a:fillRect l="-973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779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D5E1B0-DD07-8EDA-1858-2D2EA2B4B3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Why divide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D5E1B0-DD07-8EDA-1858-2D2EA2B4B3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4BF34-A2FA-6993-0CE4-3573B865F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divide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because we have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/>
                  <a:t>pieces of independent information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Since the sum of the deviations must add to zero, then if we know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deviations we can always figure out the last one</a:t>
                </a:r>
              </a:p>
              <a:p>
                <a:endParaRPr lang="en-US" dirty="0"/>
              </a:p>
              <a:p>
                <a:r>
                  <a:rPr lang="en-US" dirty="0"/>
                  <a:t>Ex.) suppose we have two data points and deviation of the first data point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Then the deviation of the second data point </a:t>
                </a:r>
                <a:r>
                  <a:rPr lang="en-US" u="sng" dirty="0"/>
                  <a:t>has</a:t>
                </a:r>
                <a:r>
                  <a:rPr lang="en-US" dirty="0"/>
                  <a:t> to be 5 for the sum of deviations to be zero.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4BF34-A2FA-6993-0CE4-3573B865F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655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074F-01B0-2B05-FF5D-70D3804E7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Material For Exam 1</a:t>
            </a:r>
          </a:p>
        </p:txBody>
      </p:sp>
    </p:spTree>
    <p:extLst>
      <p:ext uri="{BB962C8B-B14F-4D97-AF65-F5344CB8AC3E}">
        <p14:creationId xmlns:p14="http://schemas.microsoft.com/office/powerpoint/2010/main" val="82571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14C7-501D-6E5F-A6A6-DB317C7D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8ED3-1C8A-EEFD-DA97-C58941FA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Percentiles</a:t>
            </a:r>
          </a:p>
          <a:p>
            <a:endParaRPr lang="en-US" dirty="0"/>
          </a:p>
          <a:p>
            <a:r>
              <a:rPr lang="en-US" dirty="0"/>
              <a:t>Range and IQR</a:t>
            </a:r>
          </a:p>
          <a:p>
            <a:endParaRPr lang="en-US" dirty="0"/>
          </a:p>
          <a:p>
            <a:r>
              <a:rPr lang="en-US" dirty="0"/>
              <a:t>The five number summary and boxplot</a:t>
            </a:r>
          </a:p>
        </p:txBody>
      </p:sp>
    </p:spTree>
    <p:extLst>
      <p:ext uri="{BB962C8B-B14F-4D97-AF65-F5344CB8AC3E}">
        <p14:creationId xmlns:p14="http://schemas.microsoft.com/office/powerpoint/2010/main" val="374707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B517-CC06-643E-5C5A-7BD00A48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Cumulative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191C1-482A-2945-3C26-F497370A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101600"/>
            <a:ext cx="6106742" cy="279144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 </a:t>
            </a:r>
            <a:r>
              <a:rPr lang="en-US" sz="1800" b="1" dirty="0"/>
              <a:t>cumulative distribution </a:t>
            </a:r>
            <a:r>
              <a:rPr lang="en-US" sz="1800" dirty="0"/>
              <a:t>shows the relationship between the value of a variable and the </a:t>
            </a:r>
            <a:r>
              <a:rPr lang="en-US" sz="1800" b="1" dirty="0"/>
              <a:t>cumulative relative frequency</a:t>
            </a:r>
          </a:p>
          <a:p>
            <a:endParaRPr lang="en-US" sz="1800" b="1" dirty="0"/>
          </a:p>
          <a:p>
            <a:r>
              <a:rPr lang="en-US" sz="1800" dirty="0"/>
              <a:t>We represent the cumulative distribution using a step function </a:t>
            </a:r>
          </a:p>
          <a:p>
            <a:endParaRPr lang="en-US" sz="1800" b="1" dirty="0"/>
          </a:p>
          <a:p>
            <a:r>
              <a:rPr lang="en-US" sz="1800" dirty="0"/>
              <a:t>Data = 1,2,3,3,4,4,4,5,6,6</a:t>
            </a:r>
          </a:p>
          <a:p>
            <a:endParaRPr lang="en-US" sz="1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8692C8-DAF1-F831-5BAA-C349D5AF7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767" y="2893042"/>
            <a:ext cx="6830633" cy="3599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02CD45-2EA8-9859-D7F1-D01085190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67" y="3962057"/>
            <a:ext cx="4932451" cy="279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0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9B4F91-6EDD-F1CD-75C4-D1908874C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715" y="1149141"/>
            <a:ext cx="4172532" cy="5058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C97791-CE67-B276-2A39-0B694FA81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295" y="1149141"/>
            <a:ext cx="4143953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8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B517-CC06-643E-5C5A-7BD00A48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676"/>
            <a:ext cx="10515600" cy="777005"/>
          </a:xfrm>
        </p:spPr>
        <p:txBody>
          <a:bodyPr>
            <a:normAutofit/>
          </a:bodyPr>
          <a:lstStyle/>
          <a:p>
            <a:r>
              <a:rPr lang="en-US" sz="4000" dirty="0"/>
              <a:t>Finding Percentiles from Cumulative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298A97-9EB5-CC8F-1FD3-936DF67490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8834" y="1031434"/>
                <a:ext cx="11656002" cy="47951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lower half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middle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upper half</a:t>
                </a:r>
              </a:p>
              <a:p>
                <a:pPr marL="0" lvl="0"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=</a:t>
                </a: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/>
                  <a:t>0, 1, 3, 3, </a:t>
                </a:r>
                <a:r>
                  <a:rPr lang="en-US" sz="2000" dirty="0">
                    <a:solidFill>
                      <a:srgbClr val="0070C0"/>
                    </a:solidFill>
                  </a:rPr>
                  <a:t>4, 4</a:t>
                </a:r>
                <a:r>
                  <a:rPr lang="en-US" sz="2000" dirty="0"/>
                  <a:t>, 5, 6, 7, </a:t>
                </a:r>
                <a:r>
                  <a:rPr lang="en-US" sz="2000" dirty="0">
                    <a:solidFill>
                      <a:srgbClr val="00B050"/>
                    </a:solidFill>
                  </a:rPr>
                  <a:t>9, 10</a:t>
                </a:r>
                <a:r>
                  <a:rPr lang="en-US" sz="2000" dirty="0"/>
                  <a:t>,11,11,12,</a:t>
                </a:r>
                <a:r>
                  <a:rPr lang="en-US" sz="2000" dirty="0">
                    <a:solidFill>
                      <a:srgbClr val="FF0000"/>
                    </a:solidFill>
                  </a:rPr>
                  <a:t>12,14</a:t>
                </a:r>
                <a:r>
                  <a:rPr lang="en-US" sz="2000" dirty="0"/>
                  <a:t>,14,15,16,18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rgbClr val="0070C0"/>
                    </a:solidFill>
                  </a:rPr>
                  <a:t>Q1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box>
                      <m:box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4+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Q2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box>
                      <m:box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9+10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=9.5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Q3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box>
                      <m:box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12+14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=13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What is the IQR?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IQR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−4=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298A97-9EB5-CC8F-1FD3-936DF6749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34" y="1031434"/>
                <a:ext cx="11656002" cy="4795132"/>
              </a:xfrm>
              <a:prstGeom prst="rect">
                <a:avLst/>
              </a:prstGeom>
              <a:blipFill>
                <a:blip r:embed="rId2"/>
                <a:stretch>
                  <a:fillRect l="-837"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3CF666-2DAB-665A-83C6-07D513ED1201}"/>
              </a:ext>
            </a:extLst>
          </p:cNvPr>
          <p:cNvSpPr/>
          <p:nvPr/>
        </p:nvSpPr>
        <p:spPr>
          <a:xfrm>
            <a:off x="1143000" y="1360239"/>
            <a:ext cx="2533073" cy="48029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95B7EF-20C4-77FF-C467-299179474097}"/>
              </a:ext>
            </a:extLst>
          </p:cNvPr>
          <p:cNvSpPr/>
          <p:nvPr/>
        </p:nvSpPr>
        <p:spPr>
          <a:xfrm>
            <a:off x="3676073" y="1360239"/>
            <a:ext cx="3158836" cy="4802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77530-05F9-5214-3ADE-75445622B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514" y="1948873"/>
            <a:ext cx="7715485" cy="490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5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CF04-6A9A-C024-DDD4-4EA11F99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Spread: Deviation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7291A-45D9-8440-5889-A0D10595C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679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better measure of variability that uses </a:t>
                </a:r>
                <a:r>
                  <a:rPr lang="en-US" i="1" dirty="0"/>
                  <a:t>all</a:t>
                </a:r>
                <a:r>
                  <a:rPr lang="en-US" dirty="0"/>
                  <a:t> the data is based on </a:t>
                </a:r>
                <a:r>
                  <a:rPr lang="en-US" b="1" dirty="0"/>
                  <a:t>deviations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deviations</a:t>
                </a:r>
                <a:r>
                  <a:rPr lang="en-US" dirty="0"/>
                  <a:t> are the </a:t>
                </a:r>
                <a:r>
                  <a:rPr lang="en-US" u="sng" dirty="0"/>
                  <a:t>distances</a:t>
                </a:r>
                <a:r>
                  <a:rPr lang="en-US" dirty="0"/>
                  <a:t> of each value from the mean of the data:</a:t>
                </a:r>
              </a:p>
              <a:p>
                <a:pPr marL="914400" lvl="2" indent="0">
                  <a:buNone/>
                </a:pPr>
                <a:r>
                  <a:rPr lang="en-US" sz="2400" b="0" dirty="0"/>
                  <a:t>Deviation of an observation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Every observation will have a deviation from the mean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7291A-45D9-8440-5889-A0D10595C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67950" cy="4351338"/>
              </a:xfrm>
              <a:blipFill>
                <a:blip r:embed="rId2"/>
                <a:stretch>
                  <a:fillRect l="-106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88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D4BAC8-DF07-082E-EBA7-3A6128B3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48882"/>
            <a:ext cx="10306050" cy="57439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56D99A-7249-27F8-2F8D-EA0FC4B870BA}"/>
              </a:ext>
            </a:extLst>
          </p:cNvPr>
          <p:cNvSpPr txBox="1"/>
          <p:nvPr/>
        </p:nvSpPr>
        <p:spPr>
          <a:xfrm>
            <a:off x="8899976" y="538404"/>
            <a:ext cx="2492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Rasin</a:t>
            </a:r>
            <a:r>
              <a:rPr lang="en-US" sz="2000" b="1" dirty="0">
                <a:solidFill>
                  <a:srgbClr val="0070C0"/>
                </a:solidFill>
              </a:rPr>
              <a:t> Bran = 340 (mg)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8554AD-23CC-6BD4-2F40-8A6ED06437AB}"/>
              </a:ext>
            </a:extLst>
          </p:cNvPr>
          <p:cNvSpPr txBox="1"/>
          <p:nvPr/>
        </p:nvSpPr>
        <p:spPr>
          <a:xfrm>
            <a:off x="4998805" y="443992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Mean = 167 (mg)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A4E7E84C-0911-1392-D0D5-DA31D45F4D32}"/>
              </a:ext>
            </a:extLst>
          </p:cNvPr>
          <p:cNvSpPr/>
          <p:nvPr/>
        </p:nvSpPr>
        <p:spPr>
          <a:xfrm rot="16200000">
            <a:off x="8100087" y="738701"/>
            <a:ext cx="249796" cy="425796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2141-56E1-D65C-762A-8EB6762F1B7E}"/>
              </a:ext>
            </a:extLst>
          </p:cNvPr>
          <p:cNvCxnSpPr>
            <a:cxnSpLocks/>
          </p:cNvCxnSpPr>
          <p:nvPr/>
        </p:nvCxnSpPr>
        <p:spPr>
          <a:xfrm>
            <a:off x="10420350" y="844102"/>
            <a:ext cx="0" cy="450317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82893-F575-370F-93FD-AABD46DB5B34}"/>
                  </a:ext>
                </a:extLst>
              </p:cNvPr>
              <p:cNvSpPr txBox="1"/>
              <p:nvPr/>
            </p:nvSpPr>
            <p:spPr>
              <a:xfrm>
                <a:off x="7328629" y="2282563"/>
                <a:ext cx="20726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340 −167=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𝟏𝟕𝟑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82893-F575-370F-93FD-AABD46DB5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629" y="2282563"/>
                <a:ext cx="2072682" cy="307777"/>
              </a:xfrm>
              <a:prstGeom prst="rect">
                <a:avLst/>
              </a:prstGeom>
              <a:blipFill>
                <a:blip r:embed="rId3"/>
                <a:stretch>
                  <a:fillRect l="-2353" r="-264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A10761-3E76-A720-4A01-BCEED23A554E}"/>
              </a:ext>
            </a:extLst>
          </p:cNvPr>
          <p:cNvCxnSpPr>
            <a:cxnSpLocks/>
          </p:cNvCxnSpPr>
          <p:nvPr/>
        </p:nvCxnSpPr>
        <p:spPr>
          <a:xfrm>
            <a:off x="1816678" y="844102"/>
            <a:ext cx="0" cy="450317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28DDED-55BC-DD33-5745-B9634F33AA7B}"/>
              </a:ext>
            </a:extLst>
          </p:cNvPr>
          <p:cNvSpPr txBox="1"/>
          <p:nvPr/>
        </p:nvSpPr>
        <p:spPr>
          <a:xfrm>
            <a:off x="378598" y="338349"/>
            <a:ext cx="3319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Frosted Mini Wheats = 0 (mg)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F14E752A-1AFD-2EE1-5241-D58BCCB24693}"/>
              </a:ext>
            </a:extLst>
          </p:cNvPr>
          <p:cNvSpPr/>
          <p:nvPr/>
        </p:nvSpPr>
        <p:spPr>
          <a:xfrm rot="16200000">
            <a:off x="3787077" y="-99858"/>
            <a:ext cx="239373" cy="416892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312EA1-A247-DCFB-9E28-98A481EE5EBD}"/>
                  </a:ext>
                </a:extLst>
              </p:cNvPr>
              <p:cNvSpPr txBox="1"/>
              <p:nvPr/>
            </p:nvSpPr>
            <p:spPr>
              <a:xfrm>
                <a:off x="3084520" y="1485666"/>
                <a:ext cx="19797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0 −167=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𝟏𝟔𝟕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312EA1-A247-DCFB-9E28-98A481EE5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520" y="1485666"/>
                <a:ext cx="1979709" cy="307777"/>
              </a:xfrm>
              <a:prstGeom prst="rect">
                <a:avLst/>
              </a:prstGeom>
              <a:blipFill>
                <a:blip r:embed="rId4"/>
                <a:stretch>
                  <a:fillRect l="-2769" r="-215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26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1D9B-D3D0-4DD3-432B-B05376CC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Spread: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4D4B1-FB15-A405-14E1-A713E04E39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sum of all deviations is zero.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typically use either the </a:t>
                </a:r>
                <a:r>
                  <a:rPr lang="en-US" b="1" dirty="0"/>
                  <a:t>squared deviations</a:t>
                </a:r>
                <a:r>
                  <a:rPr lang="en-US" dirty="0"/>
                  <a:t> or their </a:t>
                </a:r>
                <a:r>
                  <a:rPr lang="en-US" b="1" dirty="0"/>
                  <a:t>absolute value</a:t>
                </a:r>
              </a:p>
              <a:p>
                <a:pPr marL="914400" lvl="2" indent="0">
                  <a:buNone/>
                </a:pPr>
                <a:r>
                  <a:rPr lang="en-US" sz="2400" dirty="0"/>
                  <a:t>Squared deviation of an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Variance </a:t>
                </a:r>
                <a:r>
                  <a:rPr lang="en-US" dirty="0"/>
                  <a:t>of a distribution is the </a:t>
                </a:r>
                <a:r>
                  <a:rPr lang="en-US" u="sng" dirty="0"/>
                  <a:t>average</a:t>
                </a:r>
                <a:r>
                  <a:rPr lang="en-US" dirty="0"/>
                  <a:t> squared deviation from the mean</a:t>
                </a:r>
              </a:p>
              <a:p>
                <a:pPr marL="18288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600" dirty="0"/>
              </a:p>
              <a:p>
                <a:r>
                  <a:rPr lang="en-US" sz="2600" dirty="0"/>
                  <a:t>The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6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6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6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600" dirty="0"/>
                  <a:t> is called the sum of squares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4D4B1-FB15-A405-14E1-A713E04E3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91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9E61-7A67-5D11-4320-1B5FFC92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Measures of Spread: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1D609-D493-78C3-4B57-D24A155F0A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8533"/>
                <a:ext cx="10515600" cy="493539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Since the variance uses the squared deviation, we usually take its square root called the </a:t>
                </a:r>
                <a:r>
                  <a:rPr lang="en-US" b="1" dirty="0"/>
                  <a:t>standard deviation</a:t>
                </a:r>
              </a:p>
              <a:p>
                <a:endParaRPr lang="en-US" b="1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  <a:p>
                <a:r>
                  <a:rPr lang="en-US" dirty="0"/>
                  <a:t>The standard deviation represents (roughly) the average distance of an observation from the mean </a:t>
                </a:r>
              </a:p>
              <a:p>
                <a:endParaRPr lang="en-US" dirty="0"/>
              </a:p>
              <a:p>
                <a:r>
                  <a:rPr lang="en-US" dirty="0"/>
                  <a:t>The greater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greater the variability in the data is</a:t>
                </a:r>
              </a:p>
              <a:p>
                <a:endParaRPr lang="en-US" dirty="0"/>
              </a:p>
              <a:p>
                <a:r>
                  <a:rPr lang="en-US" dirty="0"/>
                  <a:t>We denote the population parameter for the variance and standard deviation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1D609-D493-78C3-4B57-D24A155F0A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8533"/>
                <a:ext cx="10515600" cy="4935393"/>
              </a:xfrm>
              <a:blipFill>
                <a:blip r:embed="rId2"/>
                <a:stretch>
                  <a:fillRect l="-812" t="-2840" b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63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3694</TotalTime>
  <Words>496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Lecture 6  Variance and standard deviation Cumulative distributions The normal distribution</vt:lpstr>
      <vt:lpstr>Review</vt:lpstr>
      <vt:lpstr>Cumulative Distributions</vt:lpstr>
      <vt:lpstr>PowerPoint Presentation</vt:lpstr>
      <vt:lpstr>Finding Percentiles from Cumulative Distributions</vt:lpstr>
      <vt:lpstr>Measures of Spread: Deviation </vt:lpstr>
      <vt:lpstr>PowerPoint Presentation</vt:lpstr>
      <vt:lpstr>Measures of Spread: Variance</vt:lpstr>
      <vt:lpstr>Measures of Spread: Standard Deviation</vt:lpstr>
      <vt:lpstr>Try it out: Computing s and s^2 </vt:lpstr>
      <vt:lpstr>Why divide by n-1 ?</vt:lpstr>
      <vt:lpstr>End of Material For Exam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147</cp:revision>
  <dcterms:created xsi:type="dcterms:W3CDTF">2023-08-05T23:57:41Z</dcterms:created>
  <dcterms:modified xsi:type="dcterms:W3CDTF">2024-01-29T18:53:07Z</dcterms:modified>
</cp:coreProperties>
</file>