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68" r:id="rId5"/>
    <p:sldId id="271" r:id="rId6"/>
    <p:sldId id="269" r:id="rId7"/>
    <p:sldId id="272" r:id="rId8"/>
    <p:sldId id="274" r:id="rId9"/>
    <p:sldId id="273" r:id="rId10"/>
    <p:sldId id="275" r:id="rId11"/>
    <p:sldId id="276" r:id="rId12"/>
    <p:sldId id="278" r:id="rId13"/>
    <p:sldId id="279" r:id="rId14"/>
    <p:sldId id="259" r:id="rId15"/>
    <p:sldId id="260" r:id="rId16"/>
    <p:sldId id="261"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3/31/2024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3/31/2024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341745"/>
            <a:ext cx="9144000" cy="6400801"/>
          </a:xfrm>
        </p:spPr>
        <p:txBody>
          <a:bodyPr>
            <a:normAutofit/>
          </a:bodyPr>
          <a:lstStyle/>
          <a:p>
            <a:r>
              <a:rPr lang="en-US" dirty="0"/>
              <a:t>Lecture 24</a:t>
            </a:r>
            <a:br>
              <a:rPr lang="en-US" dirty="0"/>
            </a:br>
            <a:r>
              <a:rPr lang="en-US" dirty="0"/>
              <a:t>Confidence Intervals and Hypothesis Tests</a:t>
            </a:r>
            <a:br>
              <a:rPr lang="en-US" dirty="0"/>
            </a:br>
            <a:r>
              <a:rPr lang="en-US" dirty="0"/>
              <a:t>Parametric vs. Non-parametric tests</a:t>
            </a:r>
            <a:br>
              <a:rPr lang="en-US" dirty="0"/>
            </a:br>
            <a:r>
              <a:rPr lang="en-US" dirty="0"/>
              <a:t>The sign test</a:t>
            </a: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FDBABF-A5A3-3F5D-A445-0A249562341D}"/>
              </a:ext>
            </a:extLst>
          </p:cNvPr>
          <p:cNvPicPr>
            <a:picLocks noChangeAspect="1"/>
          </p:cNvPicPr>
          <p:nvPr/>
        </p:nvPicPr>
        <p:blipFill>
          <a:blip r:embed="rId2"/>
          <a:stretch>
            <a:fillRect/>
          </a:stretch>
        </p:blipFill>
        <p:spPr>
          <a:xfrm>
            <a:off x="1127739" y="0"/>
            <a:ext cx="9936522" cy="6858000"/>
          </a:xfrm>
          <a:prstGeom prst="rect">
            <a:avLst/>
          </a:prstGeom>
        </p:spPr>
      </p:pic>
    </p:spTree>
    <p:extLst>
      <p:ext uri="{BB962C8B-B14F-4D97-AF65-F5344CB8AC3E}">
        <p14:creationId xmlns:p14="http://schemas.microsoft.com/office/powerpoint/2010/main" val="10892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09FAB7-AB3C-6AD6-8574-9E15F3C8D35A}"/>
              </a:ext>
            </a:extLst>
          </p:cNvPr>
          <p:cNvPicPr>
            <a:picLocks noChangeAspect="1"/>
          </p:cNvPicPr>
          <p:nvPr/>
        </p:nvPicPr>
        <p:blipFill>
          <a:blip r:embed="rId2"/>
          <a:stretch>
            <a:fillRect/>
          </a:stretch>
        </p:blipFill>
        <p:spPr>
          <a:xfrm>
            <a:off x="1990594" y="0"/>
            <a:ext cx="8210812" cy="6858000"/>
          </a:xfrm>
          <a:prstGeom prst="rect">
            <a:avLst/>
          </a:prstGeom>
        </p:spPr>
      </p:pic>
    </p:spTree>
    <p:extLst>
      <p:ext uri="{BB962C8B-B14F-4D97-AF65-F5344CB8AC3E}">
        <p14:creationId xmlns:p14="http://schemas.microsoft.com/office/powerpoint/2010/main" val="305102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97A6-0913-E488-DEB6-09E2FE9EC2A0}"/>
              </a:ext>
            </a:extLst>
          </p:cNvPr>
          <p:cNvSpPr>
            <a:spLocks noGrp="1"/>
          </p:cNvSpPr>
          <p:nvPr>
            <p:ph type="title"/>
          </p:nvPr>
        </p:nvSpPr>
        <p:spPr/>
        <p:txBody>
          <a:bodyPr/>
          <a:lstStyle/>
          <a:p>
            <a:r>
              <a:rPr lang="en-US" dirty="0"/>
              <a:t>Example 2: The Sign Test</a:t>
            </a:r>
          </a:p>
        </p:txBody>
      </p:sp>
      <p:sp>
        <p:nvSpPr>
          <p:cNvPr id="3" name="Content Placeholder 2">
            <a:extLst>
              <a:ext uri="{FF2B5EF4-FFF2-40B4-BE49-F238E27FC236}">
                <a16:creationId xmlns:a16="http://schemas.microsoft.com/office/drawing/2014/main" id="{BF19E803-AD02-29DB-EF2F-7706664898C4}"/>
              </a:ext>
            </a:extLst>
          </p:cNvPr>
          <p:cNvSpPr>
            <a:spLocks noGrp="1"/>
          </p:cNvSpPr>
          <p:nvPr>
            <p:ph idx="1"/>
          </p:nvPr>
        </p:nvSpPr>
        <p:spPr>
          <a:xfrm>
            <a:off x="752764" y="1585480"/>
            <a:ext cx="10515600" cy="4351338"/>
          </a:xfrm>
        </p:spPr>
        <p:txBody>
          <a:bodyPr/>
          <a:lstStyle/>
          <a:p>
            <a:pPr marL="0" indent="0">
              <a:buNone/>
            </a:pPr>
            <a:r>
              <a:rPr lang="en-US" dirty="0"/>
              <a:t>In many states, the title of “Chess Master – X” is given to the students in grade X who rank in the States top 15 chess players in that grade. The 8</a:t>
            </a:r>
            <a:r>
              <a:rPr lang="en-US" baseline="30000" dirty="0"/>
              <a:t>th</a:t>
            </a:r>
            <a:r>
              <a:rPr lang="en-US" dirty="0"/>
              <a:t> grade Chess Masters from New York and Los Angeles play in the U.S Championship. The wins (1), losses (-1), and ties (0) from 15 games appear below</a:t>
            </a:r>
          </a:p>
        </p:txBody>
      </p:sp>
      <p:graphicFrame>
        <p:nvGraphicFramePr>
          <p:cNvPr id="4" name="Table 3">
            <a:extLst>
              <a:ext uri="{FF2B5EF4-FFF2-40B4-BE49-F238E27FC236}">
                <a16:creationId xmlns:a16="http://schemas.microsoft.com/office/drawing/2014/main" id="{C71B9FC0-D7C9-6A59-F921-FC83635E8E5B}"/>
              </a:ext>
            </a:extLst>
          </p:cNvPr>
          <p:cNvGraphicFramePr>
            <a:graphicFrameLocks noGrp="1"/>
          </p:cNvGraphicFramePr>
          <p:nvPr/>
        </p:nvGraphicFramePr>
        <p:xfrm>
          <a:off x="923636" y="4469629"/>
          <a:ext cx="9956800" cy="1483360"/>
        </p:xfrm>
        <a:graphic>
          <a:graphicData uri="http://schemas.openxmlformats.org/drawingml/2006/table">
            <a:tbl>
              <a:tblPr firstRow="1" bandRow="1">
                <a:tableStyleId>{5C22544A-7EE6-4342-B048-85BDC9FD1C3A}</a:tableStyleId>
              </a:tblPr>
              <a:tblGrid>
                <a:gridCol w="622300">
                  <a:extLst>
                    <a:ext uri="{9D8B030D-6E8A-4147-A177-3AD203B41FA5}">
                      <a16:colId xmlns:a16="http://schemas.microsoft.com/office/drawing/2014/main" val="168948798"/>
                    </a:ext>
                  </a:extLst>
                </a:gridCol>
                <a:gridCol w="622300">
                  <a:extLst>
                    <a:ext uri="{9D8B030D-6E8A-4147-A177-3AD203B41FA5}">
                      <a16:colId xmlns:a16="http://schemas.microsoft.com/office/drawing/2014/main" val="3885716954"/>
                    </a:ext>
                  </a:extLst>
                </a:gridCol>
                <a:gridCol w="622300">
                  <a:extLst>
                    <a:ext uri="{9D8B030D-6E8A-4147-A177-3AD203B41FA5}">
                      <a16:colId xmlns:a16="http://schemas.microsoft.com/office/drawing/2014/main" val="1398102246"/>
                    </a:ext>
                  </a:extLst>
                </a:gridCol>
                <a:gridCol w="622300">
                  <a:extLst>
                    <a:ext uri="{9D8B030D-6E8A-4147-A177-3AD203B41FA5}">
                      <a16:colId xmlns:a16="http://schemas.microsoft.com/office/drawing/2014/main" val="1365990332"/>
                    </a:ext>
                  </a:extLst>
                </a:gridCol>
                <a:gridCol w="622300">
                  <a:extLst>
                    <a:ext uri="{9D8B030D-6E8A-4147-A177-3AD203B41FA5}">
                      <a16:colId xmlns:a16="http://schemas.microsoft.com/office/drawing/2014/main" val="1543721038"/>
                    </a:ext>
                  </a:extLst>
                </a:gridCol>
                <a:gridCol w="622300">
                  <a:extLst>
                    <a:ext uri="{9D8B030D-6E8A-4147-A177-3AD203B41FA5}">
                      <a16:colId xmlns:a16="http://schemas.microsoft.com/office/drawing/2014/main" val="3070316635"/>
                    </a:ext>
                  </a:extLst>
                </a:gridCol>
                <a:gridCol w="622300">
                  <a:extLst>
                    <a:ext uri="{9D8B030D-6E8A-4147-A177-3AD203B41FA5}">
                      <a16:colId xmlns:a16="http://schemas.microsoft.com/office/drawing/2014/main" val="3618528436"/>
                    </a:ext>
                  </a:extLst>
                </a:gridCol>
                <a:gridCol w="622300">
                  <a:extLst>
                    <a:ext uri="{9D8B030D-6E8A-4147-A177-3AD203B41FA5}">
                      <a16:colId xmlns:a16="http://schemas.microsoft.com/office/drawing/2014/main" val="921575105"/>
                    </a:ext>
                  </a:extLst>
                </a:gridCol>
                <a:gridCol w="622300">
                  <a:extLst>
                    <a:ext uri="{9D8B030D-6E8A-4147-A177-3AD203B41FA5}">
                      <a16:colId xmlns:a16="http://schemas.microsoft.com/office/drawing/2014/main" val="565780583"/>
                    </a:ext>
                  </a:extLst>
                </a:gridCol>
                <a:gridCol w="622300">
                  <a:extLst>
                    <a:ext uri="{9D8B030D-6E8A-4147-A177-3AD203B41FA5}">
                      <a16:colId xmlns:a16="http://schemas.microsoft.com/office/drawing/2014/main" val="3742583906"/>
                    </a:ext>
                  </a:extLst>
                </a:gridCol>
                <a:gridCol w="622300">
                  <a:extLst>
                    <a:ext uri="{9D8B030D-6E8A-4147-A177-3AD203B41FA5}">
                      <a16:colId xmlns:a16="http://schemas.microsoft.com/office/drawing/2014/main" val="1711556500"/>
                    </a:ext>
                  </a:extLst>
                </a:gridCol>
                <a:gridCol w="622300">
                  <a:extLst>
                    <a:ext uri="{9D8B030D-6E8A-4147-A177-3AD203B41FA5}">
                      <a16:colId xmlns:a16="http://schemas.microsoft.com/office/drawing/2014/main" val="920083668"/>
                    </a:ext>
                  </a:extLst>
                </a:gridCol>
                <a:gridCol w="622300">
                  <a:extLst>
                    <a:ext uri="{9D8B030D-6E8A-4147-A177-3AD203B41FA5}">
                      <a16:colId xmlns:a16="http://schemas.microsoft.com/office/drawing/2014/main" val="2375974874"/>
                    </a:ext>
                  </a:extLst>
                </a:gridCol>
                <a:gridCol w="622300">
                  <a:extLst>
                    <a:ext uri="{9D8B030D-6E8A-4147-A177-3AD203B41FA5}">
                      <a16:colId xmlns:a16="http://schemas.microsoft.com/office/drawing/2014/main" val="3141043684"/>
                    </a:ext>
                  </a:extLst>
                </a:gridCol>
                <a:gridCol w="622300">
                  <a:extLst>
                    <a:ext uri="{9D8B030D-6E8A-4147-A177-3AD203B41FA5}">
                      <a16:colId xmlns:a16="http://schemas.microsoft.com/office/drawing/2014/main" val="4087587462"/>
                    </a:ext>
                  </a:extLst>
                </a:gridCol>
                <a:gridCol w="622300">
                  <a:extLst>
                    <a:ext uri="{9D8B030D-6E8A-4147-A177-3AD203B41FA5}">
                      <a16:colId xmlns:a16="http://schemas.microsoft.com/office/drawing/2014/main" val="3435429011"/>
                    </a:ext>
                  </a:extLst>
                </a:gridCol>
              </a:tblGrid>
              <a:tr h="370840">
                <a:tc>
                  <a:txBody>
                    <a:bodyPr/>
                    <a:lstStyle/>
                    <a:p>
                      <a:r>
                        <a:rPr lang="en-US" dirty="0"/>
                        <a:t>Pair</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extLst>
                  <a:ext uri="{0D108BD9-81ED-4DB2-BD59-A6C34878D82A}">
                    <a16:rowId xmlns:a16="http://schemas.microsoft.com/office/drawing/2014/main" val="3086773778"/>
                  </a:ext>
                </a:extLst>
              </a:tr>
              <a:tr h="370840">
                <a:tc>
                  <a:txBody>
                    <a:bodyPr/>
                    <a:lstStyle/>
                    <a:p>
                      <a:r>
                        <a:rPr lang="en-US" dirty="0"/>
                        <a:t>LA</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627832001"/>
                  </a:ext>
                </a:extLst>
              </a:tr>
              <a:tr h="370840">
                <a:tc>
                  <a:txBody>
                    <a:bodyPr/>
                    <a:lstStyle/>
                    <a:p>
                      <a:r>
                        <a:rPr lang="en-US" dirty="0"/>
                        <a:t>NY</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82166268"/>
                  </a:ext>
                </a:extLst>
              </a:tr>
              <a:tr h="370840">
                <a:tc>
                  <a:txBody>
                    <a:bodyPr/>
                    <a:lstStyle/>
                    <a:p>
                      <a:r>
                        <a:rPr lang="en-US" dirty="0"/>
                        <a:t>sign</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722622830"/>
                  </a:ext>
                </a:extLst>
              </a:tr>
            </a:tbl>
          </a:graphicData>
        </a:graphic>
      </p:graphicFrame>
    </p:spTree>
    <p:extLst>
      <p:ext uri="{BB962C8B-B14F-4D97-AF65-F5344CB8AC3E}">
        <p14:creationId xmlns:p14="http://schemas.microsoft.com/office/powerpoint/2010/main" val="147369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E7CC-B998-0812-5BBE-2F82D4256F2A}"/>
              </a:ext>
            </a:extLst>
          </p:cNvPr>
          <p:cNvSpPr>
            <a:spLocks noGrp="1"/>
          </p:cNvSpPr>
          <p:nvPr>
            <p:ph type="title"/>
          </p:nvPr>
        </p:nvSpPr>
        <p:spPr/>
        <p:txBody>
          <a:bodyPr/>
          <a:lstStyle/>
          <a:p>
            <a:r>
              <a:rPr lang="en-US" dirty="0"/>
              <a:t>Example 2: The Sign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0F47ED-91F7-919D-176E-93256CB133E3}"/>
                  </a:ext>
                </a:extLst>
              </p:cNvPr>
              <p:cNvSpPr>
                <a:spLocks noGrp="1"/>
              </p:cNvSpPr>
              <p:nvPr>
                <p:ph idx="1"/>
              </p:nvPr>
            </p:nvSpPr>
            <p:spPr>
              <a:xfrm>
                <a:off x="838200" y="3768435"/>
                <a:ext cx="10515600" cy="849747"/>
              </a:xfrm>
            </p:spPr>
            <p:txBody>
              <a:bodyPr>
                <a:normAutofit lnSpcReduction="10000"/>
              </a:bodyPr>
              <a:lstStyle/>
              <a:p>
                <a:r>
                  <a:rPr lang="en-US" dirty="0"/>
                  <a:t>Test the two-sided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=0.5,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a14:m>
                <a:r>
                  <a:rPr lang="en-US" dirty="0"/>
                  <a:t> at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significance level</a:t>
                </a:r>
              </a:p>
            </p:txBody>
          </p:sp>
        </mc:Choice>
        <mc:Fallback>
          <p:sp>
            <p:nvSpPr>
              <p:cNvPr id="3" name="Content Placeholder 2">
                <a:extLst>
                  <a:ext uri="{FF2B5EF4-FFF2-40B4-BE49-F238E27FC236}">
                    <a16:creationId xmlns:a16="http://schemas.microsoft.com/office/drawing/2014/main" id="{4C0F47ED-91F7-919D-176E-93256CB133E3}"/>
                  </a:ext>
                </a:extLst>
              </p:cNvPr>
              <p:cNvSpPr>
                <a:spLocks noGrp="1" noRot="1" noChangeAspect="1" noMove="1" noResize="1" noEditPoints="1" noAdjustHandles="1" noChangeArrowheads="1" noChangeShapeType="1" noTextEdit="1"/>
              </p:cNvSpPr>
              <p:nvPr>
                <p:ph idx="1"/>
              </p:nvPr>
            </p:nvSpPr>
            <p:spPr>
              <a:xfrm>
                <a:off x="838200" y="3768435"/>
                <a:ext cx="10515600" cy="849747"/>
              </a:xfrm>
              <a:blipFill>
                <a:blip r:embed="rId2"/>
                <a:stretch>
                  <a:fillRect l="-1043" t="-15714" b="-12143"/>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270F579D-6E10-636D-BB06-BBB4A86FA0C6}"/>
              </a:ext>
            </a:extLst>
          </p:cNvPr>
          <p:cNvGraphicFramePr>
            <a:graphicFrameLocks noGrp="1"/>
          </p:cNvGraphicFramePr>
          <p:nvPr/>
        </p:nvGraphicFramePr>
        <p:xfrm>
          <a:off x="600363" y="1417320"/>
          <a:ext cx="11342240" cy="2011680"/>
        </p:xfrm>
        <a:graphic>
          <a:graphicData uri="http://schemas.openxmlformats.org/drawingml/2006/table">
            <a:tbl>
              <a:tblPr firstRow="1" bandRow="1">
                <a:tableStyleId>{5C22544A-7EE6-4342-B048-85BDC9FD1C3A}</a:tableStyleId>
              </a:tblPr>
              <a:tblGrid>
                <a:gridCol w="840510">
                  <a:extLst>
                    <a:ext uri="{9D8B030D-6E8A-4147-A177-3AD203B41FA5}">
                      <a16:colId xmlns:a16="http://schemas.microsoft.com/office/drawing/2014/main" val="168948798"/>
                    </a:ext>
                  </a:extLst>
                </a:gridCol>
                <a:gridCol w="577270">
                  <a:extLst>
                    <a:ext uri="{9D8B030D-6E8A-4147-A177-3AD203B41FA5}">
                      <a16:colId xmlns:a16="http://schemas.microsoft.com/office/drawing/2014/main" val="3885716954"/>
                    </a:ext>
                  </a:extLst>
                </a:gridCol>
                <a:gridCol w="708890">
                  <a:extLst>
                    <a:ext uri="{9D8B030D-6E8A-4147-A177-3AD203B41FA5}">
                      <a16:colId xmlns:a16="http://schemas.microsoft.com/office/drawing/2014/main" val="1398102246"/>
                    </a:ext>
                  </a:extLst>
                </a:gridCol>
                <a:gridCol w="708890">
                  <a:extLst>
                    <a:ext uri="{9D8B030D-6E8A-4147-A177-3AD203B41FA5}">
                      <a16:colId xmlns:a16="http://schemas.microsoft.com/office/drawing/2014/main" val="1365990332"/>
                    </a:ext>
                  </a:extLst>
                </a:gridCol>
                <a:gridCol w="708890">
                  <a:extLst>
                    <a:ext uri="{9D8B030D-6E8A-4147-A177-3AD203B41FA5}">
                      <a16:colId xmlns:a16="http://schemas.microsoft.com/office/drawing/2014/main" val="1543721038"/>
                    </a:ext>
                  </a:extLst>
                </a:gridCol>
                <a:gridCol w="708890">
                  <a:extLst>
                    <a:ext uri="{9D8B030D-6E8A-4147-A177-3AD203B41FA5}">
                      <a16:colId xmlns:a16="http://schemas.microsoft.com/office/drawing/2014/main" val="3070316635"/>
                    </a:ext>
                  </a:extLst>
                </a:gridCol>
                <a:gridCol w="708890">
                  <a:extLst>
                    <a:ext uri="{9D8B030D-6E8A-4147-A177-3AD203B41FA5}">
                      <a16:colId xmlns:a16="http://schemas.microsoft.com/office/drawing/2014/main" val="3618528436"/>
                    </a:ext>
                  </a:extLst>
                </a:gridCol>
                <a:gridCol w="708890">
                  <a:extLst>
                    <a:ext uri="{9D8B030D-6E8A-4147-A177-3AD203B41FA5}">
                      <a16:colId xmlns:a16="http://schemas.microsoft.com/office/drawing/2014/main" val="921575105"/>
                    </a:ext>
                  </a:extLst>
                </a:gridCol>
                <a:gridCol w="708890">
                  <a:extLst>
                    <a:ext uri="{9D8B030D-6E8A-4147-A177-3AD203B41FA5}">
                      <a16:colId xmlns:a16="http://schemas.microsoft.com/office/drawing/2014/main" val="565780583"/>
                    </a:ext>
                  </a:extLst>
                </a:gridCol>
                <a:gridCol w="708890">
                  <a:extLst>
                    <a:ext uri="{9D8B030D-6E8A-4147-A177-3AD203B41FA5}">
                      <a16:colId xmlns:a16="http://schemas.microsoft.com/office/drawing/2014/main" val="3742583906"/>
                    </a:ext>
                  </a:extLst>
                </a:gridCol>
                <a:gridCol w="708890">
                  <a:extLst>
                    <a:ext uri="{9D8B030D-6E8A-4147-A177-3AD203B41FA5}">
                      <a16:colId xmlns:a16="http://schemas.microsoft.com/office/drawing/2014/main" val="1711556500"/>
                    </a:ext>
                  </a:extLst>
                </a:gridCol>
                <a:gridCol w="708890">
                  <a:extLst>
                    <a:ext uri="{9D8B030D-6E8A-4147-A177-3AD203B41FA5}">
                      <a16:colId xmlns:a16="http://schemas.microsoft.com/office/drawing/2014/main" val="920083668"/>
                    </a:ext>
                  </a:extLst>
                </a:gridCol>
                <a:gridCol w="708890">
                  <a:extLst>
                    <a:ext uri="{9D8B030D-6E8A-4147-A177-3AD203B41FA5}">
                      <a16:colId xmlns:a16="http://schemas.microsoft.com/office/drawing/2014/main" val="2375974874"/>
                    </a:ext>
                  </a:extLst>
                </a:gridCol>
                <a:gridCol w="708890">
                  <a:extLst>
                    <a:ext uri="{9D8B030D-6E8A-4147-A177-3AD203B41FA5}">
                      <a16:colId xmlns:a16="http://schemas.microsoft.com/office/drawing/2014/main" val="3141043684"/>
                    </a:ext>
                  </a:extLst>
                </a:gridCol>
                <a:gridCol w="708890">
                  <a:extLst>
                    <a:ext uri="{9D8B030D-6E8A-4147-A177-3AD203B41FA5}">
                      <a16:colId xmlns:a16="http://schemas.microsoft.com/office/drawing/2014/main" val="4087587462"/>
                    </a:ext>
                  </a:extLst>
                </a:gridCol>
                <a:gridCol w="708890">
                  <a:extLst>
                    <a:ext uri="{9D8B030D-6E8A-4147-A177-3AD203B41FA5}">
                      <a16:colId xmlns:a16="http://schemas.microsoft.com/office/drawing/2014/main" val="3435429011"/>
                    </a:ext>
                  </a:extLst>
                </a:gridCol>
              </a:tblGrid>
              <a:tr h="311076">
                <a:tc>
                  <a:txBody>
                    <a:bodyPr/>
                    <a:lstStyle/>
                    <a:p>
                      <a:r>
                        <a:rPr lang="en-US" dirty="0"/>
                        <a:t>Pair</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extLst>
                  <a:ext uri="{0D108BD9-81ED-4DB2-BD59-A6C34878D82A}">
                    <a16:rowId xmlns:a16="http://schemas.microsoft.com/office/drawing/2014/main" val="3086773778"/>
                  </a:ext>
                </a:extLst>
              </a:tr>
              <a:tr h="311076">
                <a:tc>
                  <a:txBody>
                    <a:bodyPr/>
                    <a:lstStyle/>
                    <a:p>
                      <a:r>
                        <a:rPr lang="en-US" dirty="0"/>
                        <a:t>LA</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627832001"/>
                  </a:ext>
                </a:extLst>
              </a:tr>
              <a:tr h="311076">
                <a:tc>
                  <a:txBody>
                    <a:bodyPr/>
                    <a:lstStyle/>
                    <a:p>
                      <a:r>
                        <a:rPr lang="en-US" dirty="0"/>
                        <a:t>NY</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82166268"/>
                  </a:ext>
                </a:extLst>
              </a:tr>
              <a:tr h="767035">
                <a:tc>
                  <a:txBody>
                    <a:bodyPr/>
                    <a:lstStyle/>
                    <a:p>
                      <a:r>
                        <a:rPr lang="en-US" dirty="0"/>
                        <a:t>Sign LA - NY</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722622830"/>
                  </a:ext>
                </a:extLst>
              </a:tr>
            </a:tbl>
          </a:graphicData>
        </a:graphic>
      </p:graphicFrame>
    </p:spTree>
    <p:extLst>
      <p:ext uri="{BB962C8B-B14F-4D97-AF65-F5344CB8AC3E}">
        <p14:creationId xmlns:p14="http://schemas.microsoft.com/office/powerpoint/2010/main" val="202747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7ABB-1664-1144-1A5D-DDDF28505824}"/>
              </a:ext>
            </a:extLst>
          </p:cNvPr>
          <p:cNvSpPr>
            <a:spLocks noGrp="1"/>
          </p:cNvSpPr>
          <p:nvPr>
            <p:ph type="title"/>
          </p:nvPr>
        </p:nvSpPr>
        <p:spPr/>
        <p:txBody>
          <a:bodyPr/>
          <a:lstStyle/>
          <a:p>
            <a:r>
              <a:rPr lang="en-US" dirty="0"/>
              <a:t>Independent vs Dependent Samples</a:t>
            </a:r>
          </a:p>
        </p:txBody>
      </p:sp>
      <p:sp>
        <p:nvSpPr>
          <p:cNvPr id="3" name="Content Placeholder 2">
            <a:extLst>
              <a:ext uri="{FF2B5EF4-FFF2-40B4-BE49-F238E27FC236}">
                <a16:creationId xmlns:a16="http://schemas.microsoft.com/office/drawing/2014/main" id="{4B42C949-8DE5-6177-96D2-7E024F7A94B9}"/>
              </a:ext>
            </a:extLst>
          </p:cNvPr>
          <p:cNvSpPr>
            <a:spLocks noGrp="1"/>
          </p:cNvSpPr>
          <p:nvPr>
            <p:ph idx="1"/>
          </p:nvPr>
        </p:nvSpPr>
        <p:spPr>
          <a:xfrm>
            <a:off x="314036" y="1825625"/>
            <a:ext cx="11720946" cy="4852266"/>
          </a:xfrm>
        </p:spPr>
        <p:txBody>
          <a:bodyPr>
            <a:normAutofit fontScale="77500" lnSpcReduction="20000"/>
          </a:bodyPr>
          <a:lstStyle/>
          <a:p>
            <a:pPr marL="0" indent="0">
              <a:buNone/>
            </a:pPr>
            <a:r>
              <a:rPr lang="en-US" dirty="0"/>
              <a:t>Often, we are interested in comparing two groups in statistical inference.</a:t>
            </a:r>
          </a:p>
          <a:p>
            <a:pPr lvl="1">
              <a:buFont typeface="Wingdings" panose="05000000000000000000" pitchFamily="2" charset="2"/>
              <a:buChar char="Ø"/>
            </a:pPr>
            <a:r>
              <a:rPr lang="en-US" dirty="0"/>
              <a:t>Comparing the proportion of registered Democrats who are in favor expanding Medicare to the proportion of Republicans</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Scientists study the water quality in two different rivers to assess which one has lower levels of pollution</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Most comparisons of two groups use independent samples</a:t>
            </a:r>
          </a:p>
          <a:p>
            <a:endParaRPr lang="en-US" b="1" dirty="0"/>
          </a:p>
          <a:p>
            <a:r>
              <a:rPr lang="en-US" b="1" dirty="0"/>
              <a:t>Independent samples</a:t>
            </a:r>
            <a:r>
              <a:rPr lang="en-US" dirty="0"/>
              <a:t> – when the observations in one sample are independent (have no statistical association) of the observations in the other sample – </a:t>
            </a:r>
            <a:r>
              <a:rPr lang="en-US" u="sng" dirty="0"/>
              <a:t>experiments that use randomization to allocate subjects to treatment groups result in independent samples</a:t>
            </a:r>
            <a:r>
              <a:rPr lang="en-US" dirty="0"/>
              <a:t>!</a:t>
            </a:r>
            <a:endParaRPr lang="en-US" b="1" dirty="0"/>
          </a:p>
          <a:p>
            <a:pPr marL="0" indent="0">
              <a:buNone/>
            </a:pPr>
            <a:endParaRPr lang="en-US" b="1" dirty="0"/>
          </a:p>
          <a:p>
            <a:r>
              <a:rPr lang="en-US" b="1" dirty="0"/>
              <a:t>Dependent samples </a:t>
            </a:r>
            <a:r>
              <a:rPr lang="en-US" dirty="0"/>
              <a:t>– when the observations in one sample are associated with the observations in another sample – this can result when the same subjects are used for each sample such as matched pair designs</a:t>
            </a:r>
          </a:p>
          <a:p>
            <a:pPr marL="457200" lvl="1" indent="0">
              <a:buNone/>
            </a:pPr>
            <a:r>
              <a:rPr lang="en-US" dirty="0"/>
              <a:t>A more technical definition is that the distribution of an observation in one sample would depend on the value of an observation in the other sample</a:t>
            </a:r>
          </a:p>
        </p:txBody>
      </p:sp>
    </p:spTree>
    <p:extLst>
      <p:ext uri="{BB962C8B-B14F-4D97-AF65-F5344CB8AC3E}">
        <p14:creationId xmlns:p14="http://schemas.microsoft.com/office/powerpoint/2010/main" val="4104612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6678-7BF7-6377-721C-0763B92D5EAD}"/>
              </a:ext>
            </a:extLst>
          </p:cNvPr>
          <p:cNvSpPr>
            <a:spLocks noGrp="1"/>
          </p:cNvSpPr>
          <p:nvPr>
            <p:ph type="title"/>
          </p:nvPr>
        </p:nvSpPr>
        <p:spPr/>
        <p:txBody>
          <a:bodyPr/>
          <a:lstStyle/>
          <a:p>
            <a:r>
              <a:rPr lang="en-US" dirty="0"/>
              <a:t>Recognizing Independent vs Dependent Samples</a:t>
            </a:r>
          </a:p>
        </p:txBody>
      </p:sp>
      <p:sp>
        <p:nvSpPr>
          <p:cNvPr id="3" name="Content Placeholder 2">
            <a:extLst>
              <a:ext uri="{FF2B5EF4-FFF2-40B4-BE49-F238E27FC236}">
                <a16:creationId xmlns:a16="http://schemas.microsoft.com/office/drawing/2014/main" id="{D75D0F4B-BD34-F8A4-A742-26F4664CBEE4}"/>
              </a:ext>
            </a:extLst>
          </p:cNvPr>
          <p:cNvSpPr>
            <a:spLocks noGrp="1"/>
          </p:cNvSpPr>
          <p:nvPr>
            <p:ph idx="1"/>
          </p:nvPr>
        </p:nvSpPr>
        <p:spPr/>
        <p:txBody>
          <a:bodyPr>
            <a:normAutofit lnSpcReduction="10000"/>
          </a:bodyPr>
          <a:lstStyle/>
          <a:p>
            <a:pPr marL="514350" indent="-514350">
              <a:buFont typeface="+mj-lt"/>
              <a:buAutoNum type="arabicPeriod"/>
            </a:pPr>
            <a:r>
              <a:rPr lang="en-US" dirty="0"/>
              <a:t>A survey by the Bureau of Labor found that the unemployment rate in February 2020 was 5.8% among Blacks and 3.1% among Whites. Are the samples of white individuals and black individuals independent or dependent?</a:t>
            </a:r>
          </a:p>
          <a:p>
            <a:pPr marL="457200" lvl="1" indent="0" algn="ctr">
              <a:buNone/>
            </a:pPr>
            <a:r>
              <a:rPr lang="en-US" dirty="0">
                <a:solidFill>
                  <a:srgbClr val="FF0000"/>
                </a:solidFill>
              </a:rPr>
              <a:t>independent</a:t>
            </a:r>
          </a:p>
          <a:p>
            <a:pPr marL="514350" indent="-514350">
              <a:buFont typeface="+mj-lt"/>
              <a:buAutoNum type="arabicPeriod"/>
            </a:pPr>
            <a:r>
              <a:rPr lang="en-US" dirty="0"/>
              <a:t>A study is comparing the heights of identical twins. They sample 15 pairs of identical twins from the population and record the height in inches of each twin. The researchers are interested in testing if the difference in height is different from zero.  What are the two samples? Are they independent or dependent?</a:t>
            </a:r>
          </a:p>
          <a:p>
            <a:pPr marL="457200" lvl="1" indent="0" algn="ctr">
              <a:buNone/>
            </a:pPr>
            <a:r>
              <a:rPr lang="en-US" dirty="0">
                <a:solidFill>
                  <a:srgbClr val="FF0000"/>
                </a:solidFill>
              </a:rPr>
              <a:t>dependent</a:t>
            </a:r>
          </a:p>
        </p:txBody>
      </p:sp>
    </p:spTree>
    <p:extLst>
      <p:ext uri="{BB962C8B-B14F-4D97-AF65-F5344CB8AC3E}">
        <p14:creationId xmlns:p14="http://schemas.microsoft.com/office/powerpoint/2010/main" val="330955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042F-CE1A-B768-BAC5-A58992E47A29}"/>
              </a:ext>
            </a:extLst>
          </p:cNvPr>
          <p:cNvSpPr>
            <a:spLocks noGrp="1"/>
          </p:cNvSpPr>
          <p:nvPr>
            <p:ph type="title"/>
          </p:nvPr>
        </p:nvSpPr>
        <p:spPr/>
        <p:txBody>
          <a:bodyPr/>
          <a:lstStyle/>
          <a:p>
            <a:r>
              <a:rPr lang="en-US" dirty="0"/>
              <a:t>Comparing two groups</a:t>
            </a:r>
          </a:p>
        </p:txBody>
      </p:sp>
      <p:sp>
        <p:nvSpPr>
          <p:cNvPr id="3" name="Content Placeholder 2">
            <a:extLst>
              <a:ext uri="{FF2B5EF4-FFF2-40B4-BE49-F238E27FC236}">
                <a16:creationId xmlns:a16="http://schemas.microsoft.com/office/drawing/2014/main" id="{A4858BF7-8D56-7548-40B9-1A16BAB51D56}"/>
              </a:ext>
            </a:extLst>
          </p:cNvPr>
          <p:cNvSpPr>
            <a:spLocks noGrp="1"/>
          </p:cNvSpPr>
          <p:nvPr>
            <p:ph idx="1"/>
          </p:nvPr>
        </p:nvSpPr>
        <p:spPr/>
        <p:txBody>
          <a:bodyPr>
            <a:normAutofit fontScale="92500" lnSpcReduction="20000"/>
          </a:bodyPr>
          <a:lstStyle/>
          <a:p>
            <a:pPr marL="0" indent="0">
              <a:buNone/>
            </a:pPr>
            <a:r>
              <a:rPr lang="en-US" dirty="0"/>
              <a:t>A comparison of two groups is a type of </a:t>
            </a:r>
            <a:r>
              <a:rPr lang="en-US" b="1" dirty="0"/>
              <a:t>bivariate analysis</a:t>
            </a:r>
            <a:r>
              <a:rPr lang="en-US" dirty="0"/>
              <a:t> a statistical analysis which</a:t>
            </a:r>
            <a:r>
              <a:rPr lang="en-US" b="1" dirty="0"/>
              <a:t> </a:t>
            </a:r>
            <a:r>
              <a:rPr lang="en-US" dirty="0"/>
              <a:t>consists of two variables: the </a:t>
            </a:r>
            <a:r>
              <a:rPr lang="en-US" b="1" dirty="0"/>
              <a:t>response variable</a:t>
            </a:r>
            <a:r>
              <a:rPr lang="en-US" dirty="0"/>
              <a:t> and the </a:t>
            </a:r>
            <a:r>
              <a:rPr lang="en-US" b="1" dirty="0"/>
              <a:t>explanatory variable</a:t>
            </a:r>
            <a:endParaRPr lang="en-US" dirty="0"/>
          </a:p>
          <a:p>
            <a:endParaRPr lang="en-US" dirty="0"/>
          </a:p>
          <a:p>
            <a:r>
              <a:rPr lang="en-US" b="1" dirty="0"/>
              <a:t>The explanatory variable </a:t>
            </a:r>
            <a:r>
              <a:rPr lang="en-US" dirty="0"/>
              <a:t>– defines two groups being compared</a:t>
            </a:r>
          </a:p>
          <a:p>
            <a:endParaRPr lang="en-US" b="1" dirty="0"/>
          </a:p>
          <a:p>
            <a:r>
              <a:rPr lang="en-US" b="1" dirty="0"/>
              <a:t>The response variable</a:t>
            </a:r>
            <a:r>
              <a:rPr lang="en-US" dirty="0"/>
              <a:t> – the variable which consists of the measured outcomes from each group. </a:t>
            </a:r>
          </a:p>
          <a:p>
            <a:pPr marL="0" indent="0">
              <a:buNone/>
            </a:pPr>
            <a:endParaRPr lang="en-US" b="1" dirty="0"/>
          </a:p>
          <a:p>
            <a:pPr marL="0" indent="0">
              <a:buNone/>
            </a:pPr>
            <a:r>
              <a:rPr lang="en-US" dirty="0"/>
              <a:t>Example: A study compares female and male college students on the proportion who say they have participated in binge drinking. </a:t>
            </a:r>
          </a:p>
          <a:p>
            <a:pPr marL="457200" lvl="1" indent="0">
              <a:buNone/>
            </a:pPr>
            <a:r>
              <a:rPr lang="en-US" dirty="0"/>
              <a:t>What is the response variable? What is the explanatory variable?</a:t>
            </a:r>
          </a:p>
        </p:txBody>
      </p:sp>
    </p:spTree>
    <p:extLst>
      <p:ext uri="{BB962C8B-B14F-4D97-AF65-F5344CB8AC3E}">
        <p14:creationId xmlns:p14="http://schemas.microsoft.com/office/powerpoint/2010/main" val="379025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5482-7670-C395-C2CE-8196869EAF1B}"/>
              </a:ext>
            </a:extLst>
          </p:cNvPr>
          <p:cNvSpPr>
            <a:spLocks noGrp="1"/>
          </p:cNvSpPr>
          <p:nvPr>
            <p:ph type="title"/>
          </p:nvPr>
        </p:nvSpPr>
        <p:spPr/>
        <p:txBody>
          <a:bodyPr/>
          <a:lstStyle/>
          <a:p>
            <a:r>
              <a:rPr lang="en-US" dirty="0"/>
              <a:t>Heart Attacks and Aspirin</a:t>
            </a:r>
          </a:p>
        </p:txBody>
      </p:sp>
      <p:sp>
        <p:nvSpPr>
          <p:cNvPr id="3" name="Content Placeholder 2">
            <a:extLst>
              <a:ext uri="{FF2B5EF4-FFF2-40B4-BE49-F238E27FC236}">
                <a16:creationId xmlns:a16="http://schemas.microsoft.com/office/drawing/2014/main" id="{7DA66B38-4D39-A84E-3162-823F0BC62714}"/>
              </a:ext>
            </a:extLst>
          </p:cNvPr>
          <p:cNvSpPr>
            <a:spLocks noGrp="1"/>
          </p:cNvSpPr>
          <p:nvPr>
            <p:ph idx="1"/>
          </p:nvPr>
        </p:nvSpPr>
        <p:spPr>
          <a:xfrm>
            <a:off x="838200" y="1825625"/>
            <a:ext cx="5775036" cy="4351338"/>
          </a:xfrm>
        </p:spPr>
        <p:txBody>
          <a:bodyPr>
            <a:normAutofit fontScale="92500" lnSpcReduction="20000"/>
          </a:bodyPr>
          <a:lstStyle/>
          <a:p>
            <a:r>
              <a:rPr lang="en-US" dirty="0"/>
              <a:t>A large-scale randomized experiment investigated the effect of regular aspirin use on myocardial infarctions (i.e., heart attacks).</a:t>
            </a:r>
          </a:p>
          <a:p>
            <a:r>
              <a:rPr lang="en-US" dirty="0"/>
              <a:t>What is the response and explanatory variable?</a:t>
            </a:r>
          </a:p>
          <a:p>
            <a:endParaRPr lang="en-US" dirty="0"/>
          </a:p>
          <a:p>
            <a:r>
              <a:rPr lang="en-US" dirty="0"/>
              <a:t>Are these samples independent or dependent?</a:t>
            </a:r>
          </a:p>
          <a:p>
            <a:endParaRPr lang="en-US" dirty="0"/>
          </a:p>
          <a:p>
            <a:r>
              <a:rPr lang="en-US" dirty="0"/>
              <a:t>What is one question we may be interested in testing ?</a:t>
            </a:r>
          </a:p>
        </p:txBody>
      </p:sp>
      <p:pic>
        <p:nvPicPr>
          <p:cNvPr id="5" name="Picture 4">
            <a:extLst>
              <a:ext uri="{FF2B5EF4-FFF2-40B4-BE49-F238E27FC236}">
                <a16:creationId xmlns:a16="http://schemas.microsoft.com/office/drawing/2014/main" id="{AE18350F-EBF5-34AD-8D84-EAF92EB3E3B1}"/>
              </a:ext>
            </a:extLst>
          </p:cNvPr>
          <p:cNvPicPr>
            <a:picLocks noChangeAspect="1"/>
          </p:cNvPicPr>
          <p:nvPr/>
        </p:nvPicPr>
        <p:blipFill>
          <a:blip r:embed="rId2"/>
          <a:stretch>
            <a:fillRect/>
          </a:stretch>
        </p:blipFill>
        <p:spPr>
          <a:xfrm>
            <a:off x="6916995" y="3265636"/>
            <a:ext cx="4702349" cy="2799872"/>
          </a:xfrm>
          <a:prstGeom prst="rect">
            <a:avLst/>
          </a:prstGeom>
        </p:spPr>
      </p:pic>
    </p:spTree>
    <p:extLst>
      <p:ext uri="{BB962C8B-B14F-4D97-AF65-F5344CB8AC3E}">
        <p14:creationId xmlns:p14="http://schemas.microsoft.com/office/powerpoint/2010/main" val="372806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E521-0FF5-6170-9095-D8945582DBBA}"/>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E29F099A-A73F-743E-A458-3567039D42C1}"/>
              </a:ext>
            </a:extLst>
          </p:cNvPr>
          <p:cNvSpPr>
            <a:spLocks noGrp="1"/>
          </p:cNvSpPr>
          <p:nvPr>
            <p:ph idx="1"/>
          </p:nvPr>
        </p:nvSpPr>
        <p:spPr/>
        <p:txBody>
          <a:bodyPr/>
          <a:lstStyle/>
          <a:p>
            <a:pPr marL="0" indent="0">
              <a:buNone/>
            </a:pPr>
            <a:r>
              <a:rPr lang="en-US" dirty="0"/>
              <a:t>What is the relationship between two sided tests and confidence intervals?</a:t>
            </a:r>
          </a:p>
          <a:p>
            <a:pPr marL="0" indent="0">
              <a:buNone/>
            </a:pPr>
            <a:endParaRPr lang="en-US" dirty="0"/>
          </a:p>
          <a:p>
            <a:pPr marL="0" indent="0">
              <a:buNone/>
            </a:pPr>
            <a:r>
              <a:rPr lang="en-US" dirty="0"/>
              <a:t>Define the following:</a:t>
            </a:r>
          </a:p>
          <a:p>
            <a:pPr marL="0" indent="0">
              <a:buNone/>
            </a:pPr>
            <a:r>
              <a:rPr lang="en-US" dirty="0"/>
              <a:t>	</a:t>
            </a:r>
            <a:r>
              <a:rPr lang="en-US" b="1" dirty="0"/>
              <a:t>Type I error</a:t>
            </a:r>
          </a:p>
          <a:p>
            <a:pPr marL="0" indent="0">
              <a:buNone/>
            </a:pPr>
            <a:r>
              <a:rPr lang="en-US" b="1" dirty="0"/>
              <a:t>	Type II error</a:t>
            </a:r>
          </a:p>
          <a:p>
            <a:pPr marL="0" indent="0">
              <a:buNone/>
            </a:pPr>
            <a:r>
              <a:rPr lang="en-US" b="1" dirty="0"/>
              <a:t>	Power</a:t>
            </a:r>
          </a:p>
          <a:p>
            <a:pPr marL="0" indent="0">
              <a:buNone/>
            </a:pPr>
            <a:endParaRPr lang="en-US" b="1" dirty="0"/>
          </a:p>
        </p:txBody>
      </p:sp>
    </p:spTree>
    <p:extLst>
      <p:ext uri="{BB962C8B-B14F-4D97-AF65-F5344CB8AC3E}">
        <p14:creationId xmlns:p14="http://schemas.microsoft.com/office/powerpoint/2010/main" val="422683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75D8-F647-E813-FC4B-89AD1B847708}"/>
              </a:ext>
            </a:extLst>
          </p:cNvPr>
          <p:cNvSpPr>
            <a:spLocks noGrp="1"/>
          </p:cNvSpPr>
          <p:nvPr>
            <p:ph type="title"/>
          </p:nvPr>
        </p:nvSpPr>
        <p:spPr/>
        <p:txBody>
          <a:bodyPr/>
          <a:lstStyle/>
          <a:p>
            <a:r>
              <a:rPr lang="en-US" dirty="0"/>
              <a:t>Warm Up: </a:t>
            </a:r>
          </a:p>
        </p:txBody>
      </p:sp>
      <p:sp>
        <p:nvSpPr>
          <p:cNvPr id="3" name="Content Placeholder 2">
            <a:extLst>
              <a:ext uri="{FF2B5EF4-FFF2-40B4-BE49-F238E27FC236}">
                <a16:creationId xmlns:a16="http://schemas.microsoft.com/office/drawing/2014/main" id="{F38B7CE7-341F-A955-4FDE-E89BA668E0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84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1BA6-8ED4-5146-2F22-D591D482E454}"/>
              </a:ext>
            </a:extLst>
          </p:cNvPr>
          <p:cNvSpPr>
            <a:spLocks noGrp="1"/>
          </p:cNvSpPr>
          <p:nvPr>
            <p:ph type="title"/>
          </p:nvPr>
        </p:nvSpPr>
        <p:spPr>
          <a:xfrm>
            <a:off x="607291" y="87745"/>
            <a:ext cx="10515600" cy="1325563"/>
          </a:xfrm>
        </p:spPr>
        <p:txBody>
          <a:bodyPr/>
          <a:lstStyle/>
          <a:p>
            <a:r>
              <a:rPr lang="en-US" dirty="0"/>
              <a:t>Parametric Vs. Non-Parametric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541158-4A72-EFB8-EA23-457842624067}"/>
                  </a:ext>
                </a:extLst>
              </p:cNvPr>
              <p:cNvSpPr>
                <a:spLocks noGrp="1"/>
              </p:cNvSpPr>
              <p:nvPr>
                <p:ph idx="1"/>
              </p:nvPr>
            </p:nvSpPr>
            <p:spPr>
              <a:xfrm>
                <a:off x="480291" y="1191491"/>
                <a:ext cx="11462327" cy="5578764"/>
              </a:xfrm>
            </p:spPr>
            <p:txBody>
              <a:bodyPr>
                <a:normAutofit/>
              </a:bodyPr>
              <a:lstStyle/>
              <a:p>
                <a:r>
                  <a:rPr lang="en-US" sz="3400" b="1" dirty="0"/>
                  <a:t>Parametric tests </a:t>
                </a:r>
                <a:r>
                  <a:rPr lang="en-US" sz="3400" dirty="0"/>
                  <a:t>– make assumptions about the population distribution from which the data are sampled. </a:t>
                </a:r>
              </a:p>
              <a:p>
                <a:pPr marL="0" indent="0">
                  <a:buNone/>
                </a:pPr>
                <a:endParaRPr lang="en-US" sz="3400" b="1" dirty="0"/>
              </a:p>
              <a:p>
                <a:r>
                  <a:rPr lang="en-US" sz="3400" b="1" dirty="0"/>
                  <a:t>Non-parametric tests – </a:t>
                </a:r>
                <a:r>
                  <a:rPr lang="en-US" sz="3400" dirty="0"/>
                  <a:t>make no explicit/implicit assumptions about the population distribution of </a:t>
                </a:r>
                <a14:m>
                  <m:oMath xmlns:m="http://schemas.openxmlformats.org/officeDocument/2006/math">
                    <m:r>
                      <a:rPr lang="en-US" sz="3400" b="0" i="1" smtClean="0">
                        <a:latin typeface="Cambria Math" panose="02040503050406030204" pitchFamily="18" charset="0"/>
                      </a:rPr>
                      <m:t>𝑋</m:t>
                    </m:r>
                  </m:oMath>
                </a14:m>
                <a:r>
                  <a:rPr lang="en-US" sz="3400" dirty="0"/>
                  <a:t> </a:t>
                </a:r>
              </a:p>
            </p:txBody>
          </p:sp>
        </mc:Choice>
        <mc:Fallback>
          <p:sp>
            <p:nvSpPr>
              <p:cNvPr id="3" name="Content Placeholder 2">
                <a:extLst>
                  <a:ext uri="{FF2B5EF4-FFF2-40B4-BE49-F238E27FC236}">
                    <a16:creationId xmlns:a16="http://schemas.microsoft.com/office/drawing/2014/main" id="{3D541158-4A72-EFB8-EA23-457842624067}"/>
                  </a:ext>
                </a:extLst>
              </p:cNvPr>
              <p:cNvSpPr>
                <a:spLocks noGrp="1" noRot="1" noChangeAspect="1" noMove="1" noResize="1" noEditPoints="1" noAdjustHandles="1" noChangeArrowheads="1" noChangeShapeType="1" noTextEdit="1"/>
              </p:cNvSpPr>
              <p:nvPr>
                <p:ph idx="1"/>
              </p:nvPr>
            </p:nvSpPr>
            <p:spPr>
              <a:xfrm>
                <a:off x="480291" y="1191491"/>
                <a:ext cx="11462327" cy="5578764"/>
              </a:xfrm>
              <a:blipFill>
                <a:blip r:embed="rId2"/>
                <a:stretch>
                  <a:fillRect l="-1330" t="-2402" r="-160"/>
                </a:stretch>
              </a:blipFill>
            </p:spPr>
            <p:txBody>
              <a:bodyPr/>
              <a:lstStyle/>
              <a:p>
                <a:r>
                  <a:rPr lang="en-US">
                    <a:noFill/>
                  </a:rPr>
                  <a:t> </a:t>
                </a:r>
              </a:p>
            </p:txBody>
          </p:sp>
        </mc:Fallback>
      </mc:AlternateContent>
    </p:spTree>
    <p:extLst>
      <p:ext uri="{BB962C8B-B14F-4D97-AF65-F5344CB8AC3E}">
        <p14:creationId xmlns:p14="http://schemas.microsoft.com/office/powerpoint/2010/main" val="929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1BA6-8ED4-5146-2F22-D591D482E454}"/>
              </a:ext>
            </a:extLst>
          </p:cNvPr>
          <p:cNvSpPr>
            <a:spLocks noGrp="1"/>
          </p:cNvSpPr>
          <p:nvPr>
            <p:ph type="title"/>
          </p:nvPr>
        </p:nvSpPr>
        <p:spPr>
          <a:xfrm>
            <a:off x="607291" y="87745"/>
            <a:ext cx="10515600" cy="1325563"/>
          </a:xfrm>
        </p:spPr>
        <p:txBody>
          <a:bodyPr/>
          <a:lstStyle/>
          <a:p>
            <a:r>
              <a:rPr lang="en-US" dirty="0"/>
              <a:t>Advantages and Disadvantages of Non-Parametric Statistics</a:t>
            </a:r>
          </a:p>
        </p:txBody>
      </p:sp>
      <p:sp>
        <p:nvSpPr>
          <p:cNvPr id="3" name="Content Placeholder 2">
            <a:extLst>
              <a:ext uri="{FF2B5EF4-FFF2-40B4-BE49-F238E27FC236}">
                <a16:creationId xmlns:a16="http://schemas.microsoft.com/office/drawing/2014/main" id="{3D541158-4A72-EFB8-EA23-457842624067}"/>
              </a:ext>
            </a:extLst>
          </p:cNvPr>
          <p:cNvSpPr>
            <a:spLocks noGrp="1"/>
          </p:cNvSpPr>
          <p:nvPr>
            <p:ph idx="1"/>
          </p:nvPr>
        </p:nvSpPr>
        <p:spPr>
          <a:xfrm>
            <a:off x="480291" y="1413307"/>
            <a:ext cx="11462327" cy="5356947"/>
          </a:xfrm>
        </p:spPr>
        <p:txBody>
          <a:bodyPr>
            <a:normAutofit lnSpcReduction="10000"/>
          </a:bodyPr>
          <a:lstStyle/>
          <a:p>
            <a:r>
              <a:rPr lang="en-US" b="1" dirty="0"/>
              <a:t>Non-parametric tests:</a:t>
            </a:r>
          </a:p>
          <a:p>
            <a:pPr lvl="1"/>
            <a:r>
              <a:rPr lang="en-US" b="1" dirty="0"/>
              <a:t>Advantages</a:t>
            </a:r>
          </a:p>
          <a:p>
            <a:pPr marL="914400" lvl="1" indent="-457200">
              <a:buFont typeface="+mj-lt"/>
              <a:buAutoNum type="arabicPeriod"/>
            </a:pPr>
            <a:r>
              <a:rPr lang="en-US" dirty="0"/>
              <a:t> They may be the only alternative when sample sizes are very small (unless the population distribution is known exactly, but this is almost never the case)</a:t>
            </a:r>
          </a:p>
          <a:p>
            <a:pPr marL="914400" lvl="1" indent="-457200">
              <a:buFont typeface="+mj-lt"/>
              <a:buAutoNum type="arabicPeriod"/>
            </a:pPr>
            <a:endParaRPr lang="en-US" dirty="0"/>
          </a:p>
          <a:p>
            <a:pPr marL="914400" lvl="1" indent="-457200">
              <a:buFont typeface="+mj-lt"/>
              <a:buAutoNum type="arabicPeriod"/>
            </a:pPr>
            <a:r>
              <a:rPr lang="en-US" dirty="0"/>
              <a:t>They make few assumptions about the population distribution of the data</a:t>
            </a:r>
          </a:p>
          <a:p>
            <a:pPr marL="914400" lvl="1" indent="-457200">
              <a:buFont typeface="+mj-lt"/>
              <a:buAutoNum type="arabicPeriod"/>
            </a:pPr>
            <a:endParaRPr lang="en-US" dirty="0"/>
          </a:p>
          <a:p>
            <a:pPr marL="914400" lvl="1" indent="-457200">
              <a:buFont typeface="+mj-lt"/>
              <a:buAutoNum type="arabicPeriod"/>
            </a:pPr>
            <a:r>
              <a:rPr lang="en-US" b="0" i="0" dirty="0">
                <a:solidFill>
                  <a:srgbClr val="1F1F1F"/>
                </a:solidFill>
                <a:effectLst/>
                <a:latin typeface="ElsevierGulliver"/>
              </a:rPr>
              <a:t> They are advantages when the data represent crude measurements such as subjective ratings/rankings (</a:t>
            </a:r>
            <a:r>
              <a:rPr lang="en-US" dirty="0" err="1">
                <a:solidFill>
                  <a:srgbClr val="1F1F1F"/>
                </a:solidFill>
                <a:latin typeface="ElsevierGulliver"/>
              </a:rPr>
              <a:t>e.g</a:t>
            </a:r>
            <a:r>
              <a:rPr lang="en-US" dirty="0">
                <a:solidFill>
                  <a:srgbClr val="1F1F1F"/>
                </a:solidFill>
                <a:latin typeface="ElsevierGulliver"/>
              </a:rPr>
              <a:t>,</a:t>
            </a:r>
            <a:r>
              <a:rPr lang="en-US" b="0" i="0" dirty="0">
                <a:solidFill>
                  <a:srgbClr val="1F1F1F"/>
                </a:solidFill>
                <a:effectLst/>
                <a:latin typeface="ElsevierGulliver"/>
              </a:rPr>
              <a:t> Likert responses)</a:t>
            </a:r>
          </a:p>
          <a:p>
            <a:pPr marL="914400" lvl="1" indent="-457200">
              <a:buFont typeface="+mj-lt"/>
              <a:buAutoNum type="arabicPeriod"/>
            </a:pPr>
            <a:endParaRPr lang="en-US" dirty="0">
              <a:solidFill>
                <a:srgbClr val="1F1F1F"/>
              </a:solidFill>
              <a:latin typeface="ElsevierGulliver"/>
            </a:endParaRPr>
          </a:p>
          <a:p>
            <a:pPr marL="914400" lvl="1" indent="-457200">
              <a:buFont typeface="+mj-lt"/>
              <a:buAutoNum type="arabicPeriod"/>
            </a:pPr>
            <a:r>
              <a:rPr lang="en-US" dirty="0">
                <a:solidFill>
                  <a:srgbClr val="1F1F1F"/>
                </a:solidFill>
                <a:latin typeface="ElsevierGulliver"/>
              </a:rPr>
              <a:t>T</a:t>
            </a:r>
            <a:r>
              <a:rPr lang="en-US" b="0" i="0" dirty="0">
                <a:solidFill>
                  <a:srgbClr val="1F1F1F"/>
                </a:solidFill>
                <a:effectLst/>
                <a:latin typeface="ElsevierGulliver"/>
              </a:rPr>
              <a:t>hey often have simpler computations and interpretations than parametric tests</a:t>
            </a:r>
          </a:p>
          <a:p>
            <a:pPr lvl="1"/>
            <a:endParaRPr lang="en-US" b="1" dirty="0">
              <a:solidFill>
                <a:srgbClr val="1F1F1F"/>
              </a:solidFill>
              <a:latin typeface="ElsevierGulliver"/>
            </a:endParaRPr>
          </a:p>
          <a:p>
            <a:pPr lvl="1"/>
            <a:r>
              <a:rPr lang="en-US" b="1" dirty="0">
                <a:solidFill>
                  <a:srgbClr val="1F1F1F"/>
                </a:solidFill>
                <a:latin typeface="ElsevierGulliver"/>
              </a:rPr>
              <a:t>Disadvantages</a:t>
            </a:r>
          </a:p>
          <a:p>
            <a:pPr marL="914400" lvl="1" indent="-457200">
              <a:buFont typeface="+mj-lt"/>
              <a:buAutoNum type="arabicPeriod"/>
            </a:pPr>
            <a:r>
              <a:rPr lang="en-US" dirty="0">
                <a:solidFill>
                  <a:srgbClr val="1F1F1F"/>
                </a:solidFill>
                <a:latin typeface="ElsevierGulliver"/>
              </a:rPr>
              <a:t>They are generally less powerful than their parametric analogues</a:t>
            </a:r>
          </a:p>
          <a:p>
            <a:pPr marL="914400" lvl="1" indent="-457200">
              <a:buFont typeface="+mj-lt"/>
              <a:buAutoNum type="arabicPeriod"/>
            </a:pPr>
            <a:endParaRPr lang="en-US" dirty="0"/>
          </a:p>
        </p:txBody>
      </p:sp>
    </p:spTree>
    <p:extLst>
      <p:ext uri="{BB962C8B-B14F-4D97-AF65-F5344CB8AC3E}">
        <p14:creationId xmlns:p14="http://schemas.microsoft.com/office/powerpoint/2010/main" val="397414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1BA6-8ED4-5146-2F22-D591D482E454}"/>
              </a:ext>
            </a:extLst>
          </p:cNvPr>
          <p:cNvSpPr>
            <a:spLocks noGrp="1"/>
          </p:cNvSpPr>
          <p:nvPr>
            <p:ph type="title"/>
          </p:nvPr>
        </p:nvSpPr>
        <p:spPr/>
        <p:txBody>
          <a:bodyPr/>
          <a:lstStyle/>
          <a:p>
            <a:r>
              <a:rPr lang="en-US" dirty="0"/>
              <a:t>The sign test</a:t>
            </a:r>
          </a:p>
        </p:txBody>
      </p:sp>
      <p:sp>
        <p:nvSpPr>
          <p:cNvPr id="3" name="Content Placeholder 2">
            <a:extLst>
              <a:ext uri="{FF2B5EF4-FFF2-40B4-BE49-F238E27FC236}">
                <a16:creationId xmlns:a16="http://schemas.microsoft.com/office/drawing/2014/main" id="{3D541158-4A72-EFB8-EA23-457842624067}"/>
              </a:ext>
            </a:extLst>
          </p:cNvPr>
          <p:cNvSpPr>
            <a:spLocks noGrp="1"/>
          </p:cNvSpPr>
          <p:nvPr>
            <p:ph idx="1"/>
          </p:nvPr>
        </p:nvSpPr>
        <p:spPr/>
        <p:txBody>
          <a:bodyPr>
            <a:normAutofit/>
          </a:bodyPr>
          <a:lstStyle/>
          <a:p>
            <a:r>
              <a:rPr lang="en-US" dirty="0"/>
              <a:t>The sign test is a type of non-parametric test that is best used for data generated from </a:t>
            </a:r>
            <a:r>
              <a:rPr lang="en-US" b="1" dirty="0"/>
              <a:t>match paired designs – </a:t>
            </a:r>
            <a:r>
              <a:rPr lang="en-US" dirty="0"/>
              <a:t>An experimental</a:t>
            </a:r>
            <a:r>
              <a:rPr lang="en-US" b="1" dirty="0"/>
              <a:t> </a:t>
            </a:r>
            <a:r>
              <a:rPr lang="en-US" dirty="0"/>
              <a:t>design which takes pairs of measurements on each subject, usually once before the treatment and once after the treatment producing a set of paired measurements</a:t>
            </a:r>
          </a:p>
          <a:p>
            <a:endParaRPr lang="en-US" dirty="0"/>
          </a:p>
          <a:p>
            <a:r>
              <a:rPr lang="en-US" dirty="0"/>
              <a:t>The sign test is relatively under-powered compared to the other parametric tests we have learned about. However, it is very flexible and makes almost no assumptions about the data or it’s population distribution</a:t>
            </a:r>
          </a:p>
        </p:txBody>
      </p:sp>
    </p:spTree>
    <p:extLst>
      <p:ext uri="{BB962C8B-B14F-4D97-AF65-F5344CB8AC3E}">
        <p14:creationId xmlns:p14="http://schemas.microsoft.com/office/powerpoint/2010/main" val="338057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271C-BD93-76E4-536E-CC3DFE7B98C5}"/>
              </a:ext>
            </a:extLst>
          </p:cNvPr>
          <p:cNvSpPr>
            <a:spLocks noGrp="1"/>
          </p:cNvSpPr>
          <p:nvPr>
            <p:ph type="title"/>
          </p:nvPr>
        </p:nvSpPr>
        <p:spPr/>
        <p:txBody>
          <a:bodyPr/>
          <a:lstStyle/>
          <a:p>
            <a:r>
              <a:rPr lang="en-US" dirty="0"/>
              <a:t>Example- The Sign Test</a:t>
            </a:r>
          </a:p>
        </p:txBody>
      </p:sp>
      <p:sp>
        <p:nvSpPr>
          <p:cNvPr id="3" name="Content Placeholder 2">
            <a:extLst>
              <a:ext uri="{FF2B5EF4-FFF2-40B4-BE49-F238E27FC236}">
                <a16:creationId xmlns:a16="http://schemas.microsoft.com/office/drawing/2014/main" id="{FB3D6BE9-A61B-FEAA-24FD-D59CFC4C5026}"/>
              </a:ext>
            </a:extLst>
          </p:cNvPr>
          <p:cNvSpPr>
            <a:spLocks noGrp="1"/>
          </p:cNvSpPr>
          <p:nvPr>
            <p:ph idx="1"/>
          </p:nvPr>
        </p:nvSpPr>
        <p:spPr>
          <a:xfrm>
            <a:off x="838200" y="1825625"/>
            <a:ext cx="5029200" cy="4351338"/>
          </a:xfrm>
        </p:spPr>
        <p:txBody>
          <a:bodyPr>
            <a:normAutofit/>
          </a:bodyPr>
          <a:lstStyle/>
          <a:p>
            <a:r>
              <a:rPr lang="en-US" dirty="0"/>
              <a:t>Ex. ) Consider the following data from a study comparing the ratings of husbands and wives on the perceived relative influence of each member of the couple on a major financial decision. The ratings are made on a 1-7 scale ranging from wife-dominated (1) to husband-dominated (7).</a:t>
            </a:r>
          </a:p>
          <a:p>
            <a:endParaRPr lang="en-US" dirty="0"/>
          </a:p>
        </p:txBody>
      </p:sp>
      <p:pic>
        <p:nvPicPr>
          <p:cNvPr id="5" name="Picture 4">
            <a:extLst>
              <a:ext uri="{FF2B5EF4-FFF2-40B4-BE49-F238E27FC236}">
                <a16:creationId xmlns:a16="http://schemas.microsoft.com/office/drawing/2014/main" id="{1DDA9388-429A-202B-5E86-6B7DB1370836}"/>
              </a:ext>
            </a:extLst>
          </p:cNvPr>
          <p:cNvPicPr>
            <a:picLocks noChangeAspect="1"/>
          </p:cNvPicPr>
          <p:nvPr/>
        </p:nvPicPr>
        <p:blipFill>
          <a:blip r:embed="rId2"/>
          <a:stretch>
            <a:fillRect/>
          </a:stretch>
        </p:blipFill>
        <p:spPr>
          <a:xfrm>
            <a:off x="7754860" y="0"/>
            <a:ext cx="3267856" cy="4657712"/>
          </a:xfrm>
          <a:prstGeom prst="rect">
            <a:avLst/>
          </a:prstGeom>
        </p:spPr>
      </p:pic>
      <p:pic>
        <p:nvPicPr>
          <p:cNvPr id="7" name="Picture 6">
            <a:extLst>
              <a:ext uri="{FF2B5EF4-FFF2-40B4-BE49-F238E27FC236}">
                <a16:creationId xmlns:a16="http://schemas.microsoft.com/office/drawing/2014/main" id="{D382847A-9E7D-C4E9-DE2B-E491A9074DFB}"/>
              </a:ext>
            </a:extLst>
          </p:cNvPr>
          <p:cNvPicPr>
            <a:picLocks noChangeAspect="1"/>
          </p:cNvPicPr>
          <p:nvPr/>
        </p:nvPicPr>
        <p:blipFill>
          <a:blip r:embed="rId3"/>
          <a:stretch>
            <a:fillRect/>
          </a:stretch>
        </p:blipFill>
        <p:spPr>
          <a:xfrm>
            <a:off x="7645448" y="4657712"/>
            <a:ext cx="3310593" cy="1672085"/>
          </a:xfrm>
          <a:prstGeom prst="rect">
            <a:avLst/>
          </a:prstGeom>
        </p:spPr>
      </p:pic>
    </p:spTree>
    <p:extLst>
      <p:ext uri="{BB962C8B-B14F-4D97-AF65-F5344CB8AC3E}">
        <p14:creationId xmlns:p14="http://schemas.microsoft.com/office/powerpoint/2010/main" val="37167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74D8-7F3E-1E5B-3F80-C83B34F5D677}"/>
              </a:ext>
            </a:extLst>
          </p:cNvPr>
          <p:cNvSpPr>
            <a:spLocks noGrp="1"/>
          </p:cNvSpPr>
          <p:nvPr>
            <p:ph type="title"/>
          </p:nvPr>
        </p:nvSpPr>
        <p:spPr/>
        <p:txBody>
          <a:bodyPr/>
          <a:lstStyle/>
          <a:p>
            <a:r>
              <a:rPr lang="en-US" dirty="0"/>
              <a:t>Example- The Sign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052438-4211-3875-DED8-D513CADEC188}"/>
                  </a:ext>
                </a:extLst>
              </p:cNvPr>
              <p:cNvSpPr>
                <a:spLocks noGrp="1"/>
              </p:cNvSpPr>
              <p:nvPr>
                <p:ph idx="1"/>
              </p:nvPr>
            </p:nvSpPr>
            <p:spPr>
              <a:xfrm>
                <a:off x="838200" y="1825625"/>
                <a:ext cx="10515600" cy="4861502"/>
              </a:xfrm>
            </p:spPr>
            <p:txBody>
              <a:bodyPr>
                <a:normAutofit fontScale="85000" lnSpcReduction="20000"/>
              </a:bodyPr>
              <a:lstStyle/>
              <a:p>
                <a:r>
                  <a:rPr lang="en-US" dirty="0"/>
                  <a:t>From the previous table note that there are 14 signs, of which 11 are positive.</a:t>
                </a:r>
              </a:p>
              <a:p>
                <a:endParaRPr lang="en-US" dirty="0"/>
              </a:p>
              <a:p>
                <a:pPr marL="0" indent="0">
                  <a:buNone/>
                </a:pPr>
                <a:r>
                  <a:rPr lang="en-US" dirty="0"/>
                  <a:t>Let </a:t>
                </a:r>
                <a14:m>
                  <m:oMath xmlns:m="http://schemas.openxmlformats.org/officeDocument/2006/math">
                    <m:r>
                      <a:rPr lang="en-US" b="0" i="1" smtClean="0">
                        <a:latin typeface="Cambria Math" panose="02040503050406030204" pitchFamily="18" charset="0"/>
                      </a:rPr>
                      <m:t>𝑝</m:t>
                    </m:r>
                  </m:oMath>
                </a14:m>
                <a:r>
                  <a:rPr lang="en-US" dirty="0"/>
                  <a:t> be the probability of a positive sign and consider the hypotheses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=0.5,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&gt;0.5</m:t>
                      </m:r>
                    </m:oMath>
                  </m:oMathPara>
                </a14:m>
                <a:endParaRPr lang="en-US" dirty="0"/>
              </a:p>
              <a:p>
                <a:pPr marL="0" indent="0">
                  <a:buNone/>
                </a:pPr>
                <a:r>
                  <a:rPr lang="en-US" dirty="0"/>
                  <a:t>or</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=0.5,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≠0.5</m:t>
                      </m:r>
                    </m:oMath>
                  </m:oMathPara>
                </a14:m>
                <a:endParaRPr lang="en-US" dirty="0"/>
              </a:p>
              <a:p>
                <a:pPr marL="0" indent="0">
                  <a:buNone/>
                </a:pPr>
                <a:endParaRPr lang="en-US" dirty="0"/>
              </a:p>
              <a:p>
                <a:pPr marL="0" indent="0">
                  <a:buNone/>
                </a:pPr>
                <a:r>
                  <a:rPr lang="en-US" dirty="0"/>
                  <a:t>Under the null hypothesis, the number of positive signs out of a total number of signs has the following distribution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0</m:t>
                          </m:r>
                        </m:sub>
                        <m:sup>
                          <m:r>
                            <a:rPr lang="en-US" b="0" i="1" smtClean="0">
                              <a:latin typeface="Cambria Math" panose="02040503050406030204" pitchFamily="18" charset="0"/>
                            </a:rPr>
                            <m:t>𝑠</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e>
                          </m:d>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𝑠</m:t>
                          </m:r>
                        </m:sup>
                      </m:sSup>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𝑛</m:t>
                    </m:r>
                  </m:oMath>
                </a14:m>
                <a:r>
                  <a:rPr lang="en-US" dirty="0"/>
                  <a:t> is the number of signs and </a:t>
                </a:r>
                <a14:m>
                  <m:oMath xmlns:m="http://schemas.openxmlformats.org/officeDocument/2006/math">
                    <m:r>
                      <a:rPr lang="en-US" b="0" i="1" smtClean="0">
                        <a:latin typeface="Cambria Math" panose="02040503050406030204" pitchFamily="18" charset="0"/>
                      </a:rPr>
                      <m:t>𝑠</m:t>
                    </m:r>
                  </m:oMath>
                </a14:m>
                <a:r>
                  <a:rPr lang="en-US" dirty="0"/>
                  <a:t> is the number of positive signs</a:t>
                </a:r>
              </a:p>
            </p:txBody>
          </p:sp>
        </mc:Choice>
        <mc:Fallback xmlns="">
          <p:sp>
            <p:nvSpPr>
              <p:cNvPr id="3" name="Content Placeholder 2">
                <a:extLst>
                  <a:ext uri="{FF2B5EF4-FFF2-40B4-BE49-F238E27FC236}">
                    <a16:creationId xmlns:a16="http://schemas.microsoft.com/office/drawing/2014/main" id="{6E052438-4211-3875-DED8-D513CADEC188}"/>
                  </a:ext>
                </a:extLst>
              </p:cNvPr>
              <p:cNvSpPr>
                <a:spLocks noGrp="1" noRot="1" noChangeAspect="1" noMove="1" noResize="1" noEditPoints="1" noAdjustHandles="1" noChangeArrowheads="1" noChangeShapeType="1" noTextEdit="1"/>
              </p:cNvSpPr>
              <p:nvPr>
                <p:ph idx="1"/>
              </p:nvPr>
            </p:nvSpPr>
            <p:spPr>
              <a:xfrm>
                <a:off x="838200" y="1825625"/>
                <a:ext cx="10515600" cy="4861502"/>
              </a:xfrm>
              <a:blipFill>
                <a:blip r:embed="rId2"/>
                <a:stretch>
                  <a:fillRect l="-928" t="-2882"/>
                </a:stretch>
              </a:blipFill>
            </p:spPr>
            <p:txBody>
              <a:bodyPr/>
              <a:lstStyle/>
              <a:p>
                <a:r>
                  <a:rPr lang="en-US">
                    <a:noFill/>
                  </a:rPr>
                  <a:t> </a:t>
                </a:r>
              </a:p>
            </p:txBody>
          </p:sp>
        </mc:Fallback>
      </mc:AlternateContent>
    </p:spTree>
    <p:extLst>
      <p:ext uri="{BB962C8B-B14F-4D97-AF65-F5344CB8AC3E}">
        <p14:creationId xmlns:p14="http://schemas.microsoft.com/office/powerpoint/2010/main" val="241013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74D8-7F3E-1E5B-3F80-C83B34F5D677}"/>
              </a:ext>
            </a:extLst>
          </p:cNvPr>
          <p:cNvSpPr>
            <a:spLocks noGrp="1"/>
          </p:cNvSpPr>
          <p:nvPr>
            <p:ph type="title"/>
          </p:nvPr>
        </p:nvSpPr>
        <p:spPr/>
        <p:txBody>
          <a:bodyPr/>
          <a:lstStyle/>
          <a:p>
            <a:r>
              <a:rPr lang="en-US" dirty="0"/>
              <a:t>Example- The Sign Test</a:t>
            </a:r>
          </a:p>
        </p:txBody>
      </p:sp>
      <p:sp>
        <p:nvSpPr>
          <p:cNvPr id="3" name="Content Placeholder 2">
            <a:extLst>
              <a:ext uri="{FF2B5EF4-FFF2-40B4-BE49-F238E27FC236}">
                <a16:creationId xmlns:a16="http://schemas.microsoft.com/office/drawing/2014/main" id="{6E052438-4211-3875-DED8-D513CADEC188}"/>
              </a:ext>
            </a:extLst>
          </p:cNvPr>
          <p:cNvSpPr>
            <a:spLocks noGrp="1"/>
          </p:cNvSpPr>
          <p:nvPr>
            <p:ph idx="1"/>
          </p:nvPr>
        </p:nvSpPr>
        <p:spPr>
          <a:xfrm>
            <a:off x="838200" y="1825625"/>
            <a:ext cx="10515600" cy="4861502"/>
          </a:xfrm>
        </p:spPr>
        <p:txBody>
          <a:bodyPr>
            <a:normAutofit/>
          </a:bodyPr>
          <a:lstStyle/>
          <a:p>
            <a:pPr marL="0" indent="0">
              <a:buNone/>
            </a:pPr>
            <a:r>
              <a:rPr lang="en-US" dirty="0"/>
              <a:t>Compute the probability of getting 11 signs + out of 14 total signs</a:t>
            </a:r>
          </a:p>
        </p:txBody>
      </p:sp>
    </p:spTree>
    <p:extLst>
      <p:ext uri="{BB962C8B-B14F-4D97-AF65-F5344CB8AC3E}">
        <p14:creationId xmlns:p14="http://schemas.microsoft.com/office/powerpoint/2010/main" val="19884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5660</TotalTime>
  <Words>1095</Words>
  <Application>Microsoft Office PowerPoint</Application>
  <PresentationFormat>Widescreen</PresentationFormat>
  <Paragraphs>201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ElsevierGulliver</vt:lpstr>
      <vt:lpstr>Wingdings</vt:lpstr>
      <vt:lpstr>Office Theme</vt:lpstr>
      <vt:lpstr>Lecture 24 Confidence Intervals and Hypothesis Tests Parametric vs. Non-parametric tests The sign test </vt:lpstr>
      <vt:lpstr>Review:</vt:lpstr>
      <vt:lpstr>Warm Up: </vt:lpstr>
      <vt:lpstr>Parametric Vs. Non-Parametric</vt:lpstr>
      <vt:lpstr>Advantages and Disadvantages of Non-Parametric Statistics</vt:lpstr>
      <vt:lpstr>The sign test</vt:lpstr>
      <vt:lpstr>Example- The Sign Test</vt:lpstr>
      <vt:lpstr>Example- The Sign Test</vt:lpstr>
      <vt:lpstr>Example- The Sign Test</vt:lpstr>
      <vt:lpstr>PowerPoint Presentation</vt:lpstr>
      <vt:lpstr>PowerPoint Presentation</vt:lpstr>
      <vt:lpstr>Example 2: The Sign Test</vt:lpstr>
      <vt:lpstr>Example 2: The Sign Test</vt:lpstr>
      <vt:lpstr>Independent vs Dependent Samples</vt:lpstr>
      <vt:lpstr>Recognizing Independent vs Dependent Samples</vt:lpstr>
      <vt:lpstr>Comparing two groups</vt:lpstr>
      <vt:lpstr>Heart Attacks and Aspirin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211</cp:revision>
  <dcterms:created xsi:type="dcterms:W3CDTF">2023-08-21T21:11:45Z</dcterms:created>
  <dcterms:modified xsi:type="dcterms:W3CDTF">2024-04-01T15:39:49Z</dcterms:modified>
</cp:coreProperties>
</file>