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0" r:id="rId6"/>
    <p:sldId id="258" r:id="rId7"/>
    <p:sldId id="276" r:id="rId8"/>
    <p:sldId id="269" r:id="rId9"/>
    <p:sldId id="271" r:id="rId10"/>
    <p:sldId id="261" r:id="rId11"/>
    <p:sldId id="259" r:id="rId12"/>
    <p:sldId id="279" r:id="rId13"/>
    <p:sldId id="260" r:id="rId14"/>
    <p:sldId id="277" r:id="rId15"/>
    <p:sldId id="272" r:id="rId16"/>
    <p:sldId id="273" r:id="rId17"/>
    <p:sldId id="274" r:id="rId18"/>
    <p:sldId id="278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sh.com/article/what-does-a-chance-of-rain-really-mean/444072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/>
          </a:bodyPr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Introduction to probability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06D5-7D33-2E7F-2395-5F6C9749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 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3211E-230E-825C-E215-4E5787316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I roll a fair six-sided die: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event we are interested in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𝑅𝑜𝑙𝑙𝑖𝑛𝑔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sample space?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={1,2,3,4,5,6}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probability I roll a six?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Rolling</m:t>
                          </m:r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6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3211E-230E-825C-E215-4E5787316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60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CC5A-D4A7-A4CD-283F-7D353476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The rules of probability</a:t>
            </a:r>
          </a:p>
        </p:txBody>
      </p:sp>
      <p:pic>
        <p:nvPicPr>
          <p:cNvPr id="5" name="Picture 4" descr="Two dice rolling in mid-air">
            <a:extLst>
              <a:ext uri="{FF2B5EF4-FFF2-40B4-BE49-F238E27FC236}">
                <a16:creationId xmlns:a16="http://schemas.microsoft.com/office/drawing/2014/main" id="{2C40F90F-9B68-E760-C0C2-DEB2E5238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81" r="24106" b="-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F1C9F-0618-7CB3-DB90-EE7087142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0" y="1857375"/>
                <a:ext cx="6638925" cy="5000625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dirty="0"/>
                  <a:t>                - the probability of event must be    			      a value in [0,1]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=1=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       - the probabilities of the sample 				      space must add to 1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two events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are 				            </a:t>
                </a:r>
                <a:r>
                  <a:rPr lang="en-US" sz="2000" b="1" dirty="0"/>
                  <a:t>disjoint </a:t>
                </a:r>
                <a:r>
                  <a:rPr lang="en-US" sz="2000" dirty="0"/>
                  <a:t>if they have no                            			            outcomes in common.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     - the complement of the 	 			     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1 minus the 				      probability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r>
                  <a:rPr lang="en-US" sz="2000" dirty="0"/>
                  <a:t>the symbol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means complement of A or “A-not” and means a number or quantity required to make a group whole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F1C9F-0618-7CB3-DB90-EE7087142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0" y="1857375"/>
                <a:ext cx="6638925" cy="5000625"/>
              </a:xfrm>
              <a:blipFill>
                <a:blip r:embed="rId3"/>
                <a:stretch>
                  <a:fillRect l="-918" t="-1463" r="-15152" b="-17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76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2B1EA3-FE6E-A5ED-A91C-39994E0E6926}"/>
              </a:ext>
            </a:extLst>
          </p:cNvPr>
          <p:cNvGrpSpPr/>
          <p:nvPr/>
        </p:nvGrpSpPr>
        <p:grpSpPr>
          <a:xfrm>
            <a:off x="6028026" y="1679761"/>
            <a:ext cx="7668924" cy="3149413"/>
            <a:chOff x="5780376" y="1679761"/>
            <a:chExt cx="7668924" cy="31494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02E401-5C6D-59F6-E17D-093AC036D377}"/>
                </a:ext>
              </a:extLst>
            </p:cNvPr>
            <p:cNvGrpSpPr/>
            <p:nvPr/>
          </p:nvGrpSpPr>
          <p:grpSpPr>
            <a:xfrm>
              <a:off x="5780376" y="1679761"/>
              <a:ext cx="5973474" cy="3149413"/>
              <a:chOff x="1322676" y="1213426"/>
              <a:chExt cx="9546648" cy="423487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215900-9C49-9E83-9317-62B27E3A678D}"/>
                  </a:ext>
                </a:extLst>
              </p:cNvPr>
              <p:cNvSpPr/>
              <p:nvPr/>
            </p:nvSpPr>
            <p:spPr>
              <a:xfrm>
                <a:off x="1322676" y="1213426"/>
                <a:ext cx="9546648" cy="4234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23B7E4-E322-4BCE-157E-E988CA25BCEC}"/>
                  </a:ext>
                </a:extLst>
              </p:cNvPr>
              <p:cNvSpPr/>
              <p:nvPr/>
            </p:nvSpPr>
            <p:spPr>
              <a:xfrm>
                <a:off x="3759020" y="2068054"/>
                <a:ext cx="4742427" cy="2525618"/>
              </a:xfrm>
              <a:prstGeom prst="ellipse">
                <a:avLst/>
              </a:prstGeom>
              <a:solidFill>
                <a:srgbClr val="0070C0">
                  <a:alpha val="30000"/>
                </a:srgb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Event A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546293-D4AD-BA3D-485D-A0ABB55CD99E}"/>
                  </a:ext>
                </a:extLst>
              </p:cNvPr>
              <p:cNvSpPr txBox="1"/>
              <p:nvPr/>
            </p:nvSpPr>
            <p:spPr>
              <a:xfrm>
                <a:off x="1679642" y="1430482"/>
                <a:ext cx="4158756" cy="6375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The Sample Space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B20724-2446-41FE-B4AF-D9BA7FD7673D}"/>
                </a:ext>
              </a:extLst>
            </p:cNvPr>
            <p:cNvSpPr txBox="1"/>
            <p:nvPr/>
          </p:nvSpPr>
          <p:spPr>
            <a:xfrm flipH="1">
              <a:off x="10666094" y="2078258"/>
              <a:ext cx="2783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A’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CA2496-C87E-2555-D0F3-98A175FE5081}"/>
                  </a:ext>
                </a:extLst>
              </p:cNvPr>
              <p:cNvSpPr txBox="1"/>
              <p:nvPr/>
            </p:nvSpPr>
            <p:spPr>
              <a:xfrm>
                <a:off x="581025" y="1314450"/>
                <a:ext cx="5276501" cy="5180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Ex. What is the probability we roll a fair six –sided die and get a 6?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roll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6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roll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other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than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6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CA2496-C87E-2555-D0F3-98A175FE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1314450"/>
                <a:ext cx="5276501" cy="5180842"/>
              </a:xfrm>
              <a:prstGeom prst="rect">
                <a:avLst/>
              </a:prstGeom>
              <a:blipFill>
                <a:blip r:embed="rId2"/>
                <a:stretch>
                  <a:fillRect l="-1732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FBB49A8-7CAB-5BE7-EE9B-7D5DC77CEC31}"/>
              </a:ext>
            </a:extLst>
          </p:cNvPr>
          <p:cNvSpPr txBox="1"/>
          <p:nvPr/>
        </p:nvSpPr>
        <p:spPr>
          <a:xfrm>
            <a:off x="659876" y="527901"/>
            <a:ext cx="2996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Rule 3 explained</a:t>
            </a:r>
          </a:p>
        </p:txBody>
      </p:sp>
    </p:spTree>
    <p:extLst>
      <p:ext uri="{BB962C8B-B14F-4D97-AF65-F5344CB8AC3E}">
        <p14:creationId xmlns:p14="http://schemas.microsoft.com/office/powerpoint/2010/main" val="402219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3647-F173-93BF-5D72-BC26FAF2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420543"/>
            <a:ext cx="10515600" cy="1325563"/>
          </a:xfrm>
        </p:spPr>
        <p:txBody>
          <a:bodyPr/>
          <a:lstStyle/>
          <a:p>
            <a:r>
              <a:rPr lang="en-US" dirty="0"/>
              <a:t>Unions of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8B7E7-83E6-FF59-A957-9FCD985E0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310" y="1825625"/>
                <a:ext cx="52578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union </a:t>
                </a:r>
                <a:r>
                  <a:rPr lang="en-US" dirty="0"/>
                  <a:t>of two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all the outcomes of both events: </a:t>
                </a:r>
                <a:r>
                  <a:rPr lang="en-US" dirty="0" err="1"/>
                  <a:t>e.g</a:t>
                </a:r>
                <a:r>
                  <a:rPr lang="en-US" dirty="0"/>
                  <a:t>  the probability that either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occurs or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occurs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- key word to watch out for to identify a union is the “or”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- represented mathematically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meaning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8B7E7-83E6-FF59-A957-9FCD985E0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10" y="1825625"/>
                <a:ext cx="5257800" cy="4351338"/>
              </a:xfrm>
              <a:blipFill>
                <a:blip r:embed="rId2"/>
                <a:stretch>
                  <a:fillRect l="-208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0E317D8-6244-0607-B137-09FB2D389DD6}"/>
              </a:ext>
            </a:extLst>
          </p:cNvPr>
          <p:cNvGrpSpPr/>
          <p:nvPr/>
        </p:nvGrpSpPr>
        <p:grpSpPr>
          <a:xfrm>
            <a:off x="6096001" y="292389"/>
            <a:ext cx="5708073" cy="3066472"/>
            <a:chOff x="6022108" y="794327"/>
            <a:chExt cx="5708073" cy="30664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84F141-47B0-F0CB-F112-FD2D192DCF84}"/>
                </a:ext>
              </a:extLst>
            </p:cNvPr>
            <p:cNvSpPr/>
            <p:nvPr/>
          </p:nvSpPr>
          <p:spPr>
            <a:xfrm>
              <a:off x="6022108" y="794327"/>
              <a:ext cx="5708073" cy="306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BABF63F-4141-B820-7025-B9465F2EA5FB}"/>
                </a:ext>
              </a:extLst>
            </p:cNvPr>
            <p:cNvSpPr/>
            <p:nvPr/>
          </p:nvSpPr>
          <p:spPr>
            <a:xfrm>
              <a:off x="8646391" y="1413163"/>
              <a:ext cx="2835563" cy="18288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Event 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0E6938-CD2E-FCA1-93B2-C9FF0DCB2219}"/>
                </a:ext>
              </a:extLst>
            </p:cNvPr>
            <p:cNvSpPr/>
            <p:nvPr/>
          </p:nvSpPr>
          <p:spPr>
            <a:xfrm>
              <a:off x="6410036" y="1422400"/>
              <a:ext cx="2835563" cy="18288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Event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61C9BB-BCA7-607E-7025-618FB3AA5269}"/>
                </a:ext>
              </a:extLst>
            </p:cNvPr>
            <p:cNvSpPr txBox="1"/>
            <p:nvPr/>
          </p:nvSpPr>
          <p:spPr>
            <a:xfrm>
              <a:off x="6410036" y="794327"/>
              <a:ext cx="2486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The Sample Space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3556A50-4D2A-E4F7-C211-B594D6D258DD}"/>
              </a:ext>
            </a:extLst>
          </p:cNvPr>
          <p:cNvGrpSpPr/>
          <p:nvPr/>
        </p:nvGrpSpPr>
        <p:grpSpPr>
          <a:xfrm>
            <a:off x="6096000" y="3452380"/>
            <a:ext cx="5708073" cy="3066472"/>
            <a:chOff x="6022108" y="794327"/>
            <a:chExt cx="5708073" cy="30664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C52FE8-41A8-D1C2-DA34-F52B9BEDE876}"/>
                </a:ext>
              </a:extLst>
            </p:cNvPr>
            <p:cNvSpPr/>
            <p:nvPr/>
          </p:nvSpPr>
          <p:spPr>
            <a:xfrm>
              <a:off x="6022108" y="794327"/>
              <a:ext cx="5708073" cy="306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0FF8F6-B99C-30CB-B312-B0AC39FF75A2}"/>
                </a:ext>
              </a:extLst>
            </p:cNvPr>
            <p:cNvSpPr/>
            <p:nvPr/>
          </p:nvSpPr>
          <p:spPr>
            <a:xfrm>
              <a:off x="8977745" y="1349511"/>
              <a:ext cx="2678545" cy="18288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Event B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CA7CB8-7625-E3AE-1672-44F415B0276D}"/>
                </a:ext>
              </a:extLst>
            </p:cNvPr>
            <p:cNvSpPr/>
            <p:nvPr/>
          </p:nvSpPr>
          <p:spPr>
            <a:xfrm>
              <a:off x="6142182" y="1372525"/>
              <a:ext cx="2678545" cy="18288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Event 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9B9C2-7F62-A8BB-03FE-7A3913B3F2FF}"/>
                </a:ext>
              </a:extLst>
            </p:cNvPr>
            <p:cNvSpPr txBox="1"/>
            <p:nvPr/>
          </p:nvSpPr>
          <p:spPr>
            <a:xfrm>
              <a:off x="6410036" y="794327"/>
              <a:ext cx="2486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The Sample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16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485F-DD03-5A71-DC0E-8DCA3A7B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429779"/>
            <a:ext cx="10515600" cy="1325563"/>
          </a:xfrm>
        </p:spPr>
        <p:txBody>
          <a:bodyPr/>
          <a:lstStyle/>
          <a:p>
            <a:r>
              <a:rPr lang="en-US" dirty="0"/>
              <a:t>Intersections of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30A2CD-BF90-2B57-8E36-2EA2355C3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382" y="1825625"/>
                <a:ext cx="476827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intersection</a:t>
                </a:r>
                <a:r>
                  <a:rPr lang="en-US" dirty="0"/>
                  <a:t> of two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set of events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have in common: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occur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- key word to watch out for to identify an intersection is the “and”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- represented mathematically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meaning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30A2CD-BF90-2B57-8E36-2EA2355C3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382" y="1825625"/>
                <a:ext cx="4768273" cy="4351338"/>
              </a:xfrm>
              <a:blipFill>
                <a:blip r:embed="rId2"/>
                <a:stretch>
                  <a:fillRect l="-2302" t="-3081" r="-2174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0810560-B570-73B6-F99D-0B601D995F65}"/>
              </a:ext>
            </a:extLst>
          </p:cNvPr>
          <p:cNvGrpSpPr/>
          <p:nvPr/>
        </p:nvGrpSpPr>
        <p:grpSpPr>
          <a:xfrm>
            <a:off x="6294870" y="542925"/>
            <a:ext cx="5708073" cy="3066472"/>
            <a:chOff x="6022108" y="794327"/>
            <a:chExt cx="5708073" cy="306647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38C85B-4628-E17E-983F-8C2CA73399DD}"/>
                </a:ext>
              </a:extLst>
            </p:cNvPr>
            <p:cNvSpPr/>
            <p:nvPr/>
          </p:nvSpPr>
          <p:spPr>
            <a:xfrm>
              <a:off x="6022108" y="794327"/>
              <a:ext cx="5708073" cy="306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542024C-0AAE-A415-FE3F-83750C755F98}"/>
                </a:ext>
              </a:extLst>
            </p:cNvPr>
            <p:cNvSpPr/>
            <p:nvPr/>
          </p:nvSpPr>
          <p:spPr>
            <a:xfrm>
              <a:off x="8646391" y="1413163"/>
              <a:ext cx="2835563" cy="1828800"/>
            </a:xfrm>
            <a:prstGeom prst="ellipse">
              <a:avLst/>
            </a:prstGeom>
            <a:solidFill>
              <a:srgbClr val="0070C0">
                <a:alpha val="25000"/>
              </a:srgb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Event 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857DA3-AE81-5EC5-7112-B4FA4A6FDBDF}"/>
                </a:ext>
              </a:extLst>
            </p:cNvPr>
            <p:cNvSpPr/>
            <p:nvPr/>
          </p:nvSpPr>
          <p:spPr>
            <a:xfrm>
              <a:off x="6410036" y="1422400"/>
              <a:ext cx="2835563" cy="18288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Event 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856602-BF3A-2138-5DD3-22D2BF4FF396}"/>
                </a:ext>
              </a:extLst>
            </p:cNvPr>
            <p:cNvSpPr txBox="1"/>
            <p:nvPr/>
          </p:nvSpPr>
          <p:spPr>
            <a:xfrm>
              <a:off x="6410036" y="794327"/>
              <a:ext cx="2486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The Sample Space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83DC8-BDCE-7861-8036-A10F1730756B}"/>
              </a:ext>
            </a:extLst>
          </p:cNvPr>
          <p:cNvGrpSpPr/>
          <p:nvPr/>
        </p:nvGrpSpPr>
        <p:grpSpPr>
          <a:xfrm>
            <a:off x="6294869" y="3775805"/>
            <a:ext cx="5708073" cy="3066472"/>
            <a:chOff x="6022108" y="794327"/>
            <a:chExt cx="5708073" cy="30664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79C8B1-0AB2-679F-CD1F-31045D7ABF7B}"/>
                </a:ext>
              </a:extLst>
            </p:cNvPr>
            <p:cNvSpPr/>
            <p:nvPr/>
          </p:nvSpPr>
          <p:spPr>
            <a:xfrm>
              <a:off x="6022108" y="794327"/>
              <a:ext cx="5708073" cy="306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578B3F-A2CB-4D44-6936-E75924C064FC}"/>
                </a:ext>
              </a:extLst>
            </p:cNvPr>
            <p:cNvSpPr/>
            <p:nvPr/>
          </p:nvSpPr>
          <p:spPr>
            <a:xfrm>
              <a:off x="9056279" y="1366685"/>
              <a:ext cx="2486578" cy="1828800"/>
            </a:xfrm>
            <a:prstGeom prst="ellipse">
              <a:avLst/>
            </a:prstGeom>
            <a:solidFill>
              <a:srgbClr val="0070C0">
                <a:alpha val="25000"/>
              </a:srgb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Event 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8985D8-59CE-C379-56F9-C058028A4A37}"/>
                </a:ext>
              </a:extLst>
            </p:cNvPr>
            <p:cNvSpPr/>
            <p:nvPr/>
          </p:nvSpPr>
          <p:spPr>
            <a:xfrm>
              <a:off x="6148556" y="1402059"/>
              <a:ext cx="2486578" cy="18288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Event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F6AC5-10CE-AB53-4426-AB3C272E0BF3}"/>
                </a:ext>
              </a:extLst>
            </p:cNvPr>
            <p:cNvSpPr txBox="1"/>
            <p:nvPr/>
          </p:nvSpPr>
          <p:spPr>
            <a:xfrm>
              <a:off x="6410036" y="794327"/>
              <a:ext cx="2486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The Sample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8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44E1-FF2E-219A-1E14-2F7709DD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probabilities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CAE9-0799-F229-FCD0-0D7D50A5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8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Think back to flipping a fair coin a single time, what is the probability that we get “heads”? </a:t>
            </a:r>
          </a:p>
          <a:p>
            <a:pPr marL="0" indent="0">
              <a:buNone/>
            </a:pPr>
            <a:r>
              <a:rPr lang="en-US" dirty="0"/>
              <a:t>	- Our intuition tells us that it is ½ if we have an equal chance of getting 	heads or tails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we be sure that this is the likelihood of getting heads?</a:t>
            </a:r>
          </a:p>
          <a:p>
            <a:pPr marL="0" indent="0">
              <a:buNone/>
            </a:pPr>
            <a:r>
              <a:rPr lang="en-US" b="1" dirty="0"/>
              <a:t>Key concept: </a:t>
            </a:r>
          </a:p>
          <a:p>
            <a:pPr marL="0" indent="0">
              <a:buNone/>
            </a:pPr>
            <a:r>
              <a:rPr lang="en-US" i="1" dirty="0"/>
              <a:t>With random phenomena, the proportion of times that an event happens can be quite unpredictable in the short run, but very predictable in the long run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u="sng" dirty="0"/>
              <a:t>robabilities quantify the “long-run” behavior of random phenomena.</a:t>
            </a:r>
          </a:p>
        </p:txBody>
      </p:sp>
    </p:spTree>
    <p:extLst>
      <p:ext uri="{BB962C8B-B14F-4D97-AF65-F5344CB8AC3E}">
        <p14:creationId xmlns:p14="http://schemas.microsoft.com/office/powerpoint/2010/main" val="93420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green line&#10;&#10;Description automatically generated">
            <a:extLst>
              <a:ext uri="{FF2B5EF4-FFF2-40B4-BE49-F238E27FC236}">
                <a16:creationId xmlns:a16="http://schemas.microsoft.com/office/drawing/2014/main" id="{2C4E02BB-19D4-6123-E719-B89B375BD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133872"/>
            <a:ext cx="7620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61E0D-0B0D-C472-FBD2-D73429DE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53948"/>
            <a:ext cx="10515600" cy="1325563"/>
          </a:xfrm>
        </p:spPr>
        <p:txBody>
          <a:bodyPr/>
          <a:lstStyle/>
          <a:p>
            <a:r>
              <a:rPr lang="en-US" dirty="0"/>
              <a:t>The Law of Large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5A71-3932-3715-EF16-B321FA26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28" y="1825624"/>
            <a:ext cx="4631378" cy="48784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1689, the Swiss mathematician Jacob Bernoulli proved that as the number of trials increases the proportion of occurrences of any given outcome approaches a particular number. </a:t>
            </a:r>
          </a:p>
          <a:p>
            <a:endParaRPr lang="en-US" dirty="0"/>
          </a:p>
          <a:p>
            <a:r>
              <a:rPr lang="en-US" b="1" dirty="0"/>
              <a:t>Law of Large Numbers </a:t>
            </a:r>
            <a:r>
              <a:rPr lang="en-US" dirty="0"/>
              <a:t>(LLN) states that the relative frequency of an event will tend to “approach” (in some sense) the probability of an event as the number of independent observations increases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10C47-DCA9-6BBC-C512-DA353D5F0340}"/>
              </a:ext>
            </a:extLst>
          </p:cNvPr>
          <p:cNvSpPr txBox="1"/>
          <p:nvPr/>
        </p:nvSpPr>
        <p:spPr>
          <a:xfrm>
            <a:off x="5972175" y="1143794"/>
            <a:ext cx="515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running proportion of heads out of 800 coin flips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B8F1C-44B5-6C00-84E9-E3386C739102}"/>
              </a:ext>
            </a:extLst>
          </p:cNvPr>
          <p:cNvSpPr txBox="1"/>
          <p:nvPr/>
        </p:nvSpPr>
        <p:spPr>
          <a:xfrm rot="16200000">
            <a:off x="3381376" y="3984486"/>
            <a:ext cx="336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of trials that are heads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F3C3A-62BC-95D1-E3D0-80CBEC075ACF}"/>
              </a:ext>
            </a:extLst>
          </p:cNvPr>
          <p:cNvSpPr txBox="1"/>
          <p:nvPr/>
        </p:nvSpPr>
        <p:spPr>
          <a:xfrm>
            <a:off x="7697892" y="64886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trials </a:t>
            </a:r>
          </a:p>
        </p:txBody>
      </p:sp>
    </p:spTree>
    <p:extLst>
      <p:ext uri="{BB962C8B-B14F-4D97-AF65-F5344CB8AC3E}">
        <p14:creationId xmlns:p14="http://schemas.microsoft.com/office/powerpoint/2010/main" val="354912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8D9A-9061-A675-5EF0-18496CC2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Independent trials and finding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D060-123E-6472-CB02-2E82F1D2F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prove the LLN Bernoulli had to demonstrate that each flip of a coin was an independent trial</a:t>
            </a:r>
          </a:p>
          <a:p>
            <a:endParaRPr lang="en-US" dirty="0"/>
          </a:p>
          <a:p>
            <a:r>
              <a:rPr lang="en-US" dirty="0"/>
              <a:t>Trials of a random phenomena are </a:t>
            </a:r>
            <a:r>
              <a:rPr lang="en-US" b="1" dirty="0"/>
              <a:t>independent trials</a:t>
            </a:r>
            <a:r>
              <a:rPr lang="en-US" dirty="0"/>
              <a:t> if the outcome of any one trial is not affected by the outcome of any other trial. </a:t>
            </a:r>
          </a:p>
          <a:p>
            <a:endParaRPr lang="en-US" dirty="0"/>
          </a:p>
          <a:p>
            <a:r>
              <a:rPr lang="en-US" dirty="0"/>
              <a:t> In some cases, its reasonable to assume that the outcomes of an event are equally likely, </a:t>
            </a:r>
          </a:p>
          <a:p>
            <a:pPr marL="457200" lvl="1" indent="0">
              <a:buNone/>
            </a:pPr>
            <a:r>
              <a:rPr lang="en-US" sz="2800" dirty="0"/>
              <a:t>- Ex. We assumed that flipping a coin was 50/50 because its reasonable to assume that the coin is equally balanced</a:t>
            </a:r>
          </a:p>
        </p:txBody>
      </p:sp>
    </p:spTree>
    <p:extLst>
      <p:ext uri="{BB962C8B-B14F-4D97-AF65-F5344CB8AC3E}">
        <p14:creationId xmlns:p14="http://schemas.microsoft.com/office/powerpoint/2010/main" val="258043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696E-72C1-69D8-506F-51841013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probabilities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5C886-FF5C-BD6A-D3AC-CA5D9C7C7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other cases, we can use the long-run behavior of different outcomes as approximations of their probability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In other words, we can use the relative frequency as an estimate of the probability.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Its important to note that these estimates depend on the size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will get better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gets larger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5C886-FF5C-BD6A-D3AC-CA5D9C7C7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1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15A6AB1-153C-97B8-F23D-3B260087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53949"/>
            <a:ext cx="10515600" cy="650548"/>
          </a:xfrm>
        </p:spPr>
        <p:txBody>
          <a:bodyPr>
            <a:normAutofit fontScale="90000"/>
          </a:bodyPr>
          <a:lstStyle/>
          <a:p>
            <a:r>
              <a:rPr lang="en-US" dirty="0"/>
              <a:t>The Law of Large Numbers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725760-159B-938A-6778-41BCDA6D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0993"/>
            <a:ext cx="11193437" cy="4887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FF1E3D-EC09-ADAA-5646-11D85A6873D9}"/>
              </a:ext>
            </a:extLst>
          </p:cNvPr>
          <p:cNvSpPr txBox="1"/>
          <p:nvPr/>
        </p:nvSpPr>
        <p:spPr>
          <a:xfrm>
            <a:off x="711200" y="1330036"/>
            <a:ext cx="888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Ex.) Consider rolling a fair 4-sided die many times and looking at the distribution of the sides. </a:t>
            </a:r>
          </a:p>
        </p:txBody>
      </p:sp>
    </p:spTree>
    <p:extLst>
      <p:ext uri="{BB962C8B-B14F-4D97-AF65-F5344CB8AC3E}">
        <p14:creationId xmlns:p14="http://schemas.microsoft.com/office/powerpoint/2010/main" val="7075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C089-6949-EB2E-22CA-522DBF5A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B8DC-4BC3-9213-16F1-AAFD488D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472"/>
            <a:ext cx="10515600" cy="39268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Statisticians rely on randomization to avoid bias when we gather data:</a:t>
            </a:r>
          </a:p>
          <a:p>
            <a:pPr marL="0" indent="0">
              <a:buNone/>
            </a:pPr>
            <a:r>
              <a:rPr lang="en-US" dirty="0"/>
              <a:t>	randomly sampling subjects from a population in a survey </a:t>
            </a:r>
          </a:p>
          <a:p>
            <a:pPr marL="0" indent="0">
              <a:buNone/>
            </a:pPr>
            <a:r>
              <a:rPr lang="en-US" dirty="0"/>
              <a:t>	randomly assigning subjects to treatments in an experiment</a:t>
            </a:r>
          </a:p>
          <a:p>
            <a:endParaRPr lang="en-US" dirty="0"/>
          </a:p>
          <a:p>
            <a:r>
              <a:rPr lang="en-US" dirty="0"/>
              <a:t>Sampling brings </a:t>
            </a:r>
            <a:r>
              <a:rPr lang="en-US" u="sng" dirty="0"/>
              <a:t>uncertainty</a:t>
            </a:r>
            <a:r>
              <a:rPr lang="en-US" dirty="0"/>
              <a:t> because, by chance, properties of the sample are not the same as the true values in the population</a:t>
            </a:r>
          </a:p>
          <a:p>
            <a:endParaRPr lang="en-US" b="1" dirty="0"/>
          </a:p>
          <a:p>
            <a:r>
              <a:rPr lang="en-US" dirty="0"/>
              <a:t>Random sampling guarantees that the results we get from analyzing our data follow </a:t>
            </a:r>
            <a:r>
              <a:rPr lang="en-US" i="1" dirty="0"/>
              <a:t>the laws of mathematical probability</a:t>
            </a:r>
            <a:r>
              <a:rPr lang="en-US" b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00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3B5961-6CB5-F801-FA39-B6563776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651845"/>
            <a:ext cx="11865466" cy="50522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368DDA0-F921-C2FA-EBA5-7C2B5504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53949"/>
            <a:ext cx="10515600" cy="650548"/>
          </a:xfrm>
        </p:spPr>
        <p:txBody>
          <a:bodyPr>
            <a:normAutofit fontScale="90000"/>
          </a:bodyPr>
          <a:lstStyle/>
          <a:p>
            <a:r>
              <a:rPr lang="en-US" dirty="0"/>
              <a:t>The Law of Large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F7A91-B3AE-30D7-59F7-3722491F393C}"/>
              </a:ext>
            </a:extLst>
          </p:cNvPr>
          <p:cNvSpPr txBox="1"/>
          <p:nvPr/>
        </p:nvSpPr>
        <p:spPr>
          <a:xfrm>
            <a:off x="180975" y="1043505"/>
            <a:ext cx="927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Ex.) Consider rolling a loaded 4-sided die many times and looking at the distribution of the sides.</a:t>
            </a:r>
          </a:p>
        </p:txBody>
      </p:sp>
    </p:spTree>
    <p:extLst>
      <p:ext uri="{BB962C8B-B14F-4D97-AF65-F5344CB8AC3E}">
        <p14:creationId xmlns:p14="http://schemas.microsoft.com/office/powerpoint/2010/main" val="42927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3915-BC86-CF98-4B5B-76837CDB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Probability in our daily lives: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F766-E8CB-621F-7C1B-467A00575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rmAutofit/>
          </a:bodyPr>
          <a:lstStyle/>
          <a:p>
            <a:r>
              <a:rPr lang="en-US" sz="1800" dirty="0"/>
              <a:t>Many things in life are the result of random phenomena</a:t>
            </a:r>
          </a:p>
          <a:p>
            <a:pPr marL="457200" lvl="1" indent="0">
              <a:buNone/>
            </a:pPr>
            <a:r>
              <a:rPr lang="en-US" sz="1800" dirty="0"/>
              <a:t>Weather, the stock market, automobile accidents, winning the lottery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We often have to make decisions about uncertain events</a:t>
            </a:r>
          </a:p>
          <a:p>
            <a:pPr marL="457200" lvl="1" indent="0">
              <a:buNone/>
            </a:pPr>
            <a:r>
              <a:rPr lang="en-US" sz="1800" dirty="0"/>
              <a:t>Ex: Should I bring a raincoat with me to work today?</a:t>
            </a:r>
          </a:p>
          <a:p>
            <a:pPr marL="457200" lvl="1" indent="0">
              <a:buNone/>
            </a:pPr>
            <a:r>
              <a:rPr lang="en-US" sz="1800" dirty="0"/>
              <a:t>Ex: If I drive my car today, what is the risk I get into an accident?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100" dirty="0"/>
          </a:p>
        </p:txBody>
      </p:sp>
      <p:pic>
        <p:nvPicPr>
          <p:cNvPr id="10" name="Picture 9" descr="A screen shot of a weather forecast&#10;&#10;Description automatically generated">
            <a:extLst>
              <a:ext uri="{FF2B5EF4-FFF2-40B4-BE49-F238E27FC236}">
                <a16:creationId xmlns:a16="http://schemas.microsoft.com/office/drawing/2014/main" id="{AB6CED13-AECB-8BB0-94F5-E964912ABC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434" r="1714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009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640-D6AE-3888-8321-E29B0D71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The language of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09841-489A-316B-D899-3F35E66250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probability theory the real world is translated into “events” which are the outcomes of random phenomena </a:t>
                </a:r>
              </a:p>
              <a:p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b="1" dirty="0"/>
                  <a:t>event</a:t>
                </a:r>
                <a:r>
                  <a:rPr lang="en-US" dirty="0"/>
                  <a:t> is any possible outcome of a random phenomena or experiment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Probability of event A</a:t>
                </a:r>
                <a:r>
                  <a:rPr lang="en-US" dirty="0"/>
                  <a:t> – denoted mathematically as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- </a:t>
                </a:r>
                <a:r>
                  <a:rPr lang="en-US" dirty="0"/>
                  <a:t>is a number between 0 and 1 that represents the likelihood of event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occurring 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Ex. the chance of flipping a coin and getting heads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Ex. the chance of it raining this afternoon</a:t>
                </a:r>
              </a:p>
              <a:p>
                <a:pPr lvl="1"/>
                <a:endParaRPr lang="en-US" sz="2200" dirty="0"/>
              </a:p>
              <a:p>
                <a:pPr marL="0" indent="0">
                  <a:buNone/>
                </a:pPr>
                <a:r>
                  <a:rPr lang="en-US" sz="2600" dirty="0"/>
                  <a:t>Probability describes only what happens in the long run, assuming a large number of repetitions!</a:t>
                </a:r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09841-489A-316B-D899-3F35E66250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928" t="-3730" b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6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DC11-DACD-2071-84FE-110DBEAE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Shuffling Songs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56254-3695-1C07-9306-CFC0CC3CD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76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Imagine that you have 1000 songs on your phone, each of them recorded exactly once. When you push the “shuffle” button, the phone plays a song at random from the list of 1000.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that the song that plays is your single favorite song?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𝑠𝑜𝑛𝑔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𝑝𝑙𝑎𝑦𝑠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𝑚𝑦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𝑓𝑎𝑣𝑜𝑟𝑖𝑡𝑒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𝑠𝑜𝑛𝑔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What is the probability that the song that plays if not your favorite song?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𝑠𝑜𝑛𝑔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𝑝𝑙𝑎𝑦𝑠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𝑚𝑦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𝑓𝑎𝑣𝑜𝑟𝑖𝑡𝑒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𝑠𝑜𝑛𝑔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999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56254-3695-1C07-9306-CFC0CC3CD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7684"/>
              </a:xfrm>
              <a:blipFill>
                <a:blip r:embed="rId2"/>
                <a:stretch>
                  <a:fillRect l="-1043" t="-2730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90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5F2F-575C-C612-B827-D3CEAA7A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91" y="226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Understanding Random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E77A3-50E8-0B7F-4FB7-AF7557A9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08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random trial </a:t>
            </a:r>
            <a:r>
              <a:rPr lang="en-US" dirty="0"/>
              <a:t>is a process or experiment that has a set of well – defined possible outcomes. </a:t>
            </a:r>
          </a:p>
          <a:p>
            <a:pPr marL="457200" lvl="1" indent="0">
              <a:buNone/>
            </a:pPr>
            <a:r>
              <a:rPr lang="en-US" dirty="0"/>
              <a:t>- what makes it </a:t>
            </a:r>
            <a:r>
              <a:rPr lang="en-US" u="sng" dirty="0"/>
              <a:t>random</a:t>
            </a:r>
            <a:r>
              <a:rPr lang="en-US" dirty="0"/>
              <a:t> is having </a:t>
            </a:r>
            <a:r>
              <a:rPr lang="en-US" u="sng" dirty="0"/>
              <a:t>more than one possible outcome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- In our songs example, a </a:t>
            </a:r>
            <a:r>
              <a:rPr lang="en-US" u="sng" dirty="0"/>
              <a:t>random trial </a:t>
            </a:r>
            <a:r>
              <a:rPr lang="en-US" dirty="0"/>
              <a:t>is defined as </a:t>
            </a:r>
            <a:r>
              <a:rPr lang="en-US" dirty="0">
                <a:solidFill>
                  <a:srgbClr val="0070C0"/>
                </a:solidFill>
              </a:rPr>
              <a:t>pushing the shuffle button once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- The </a:t>
            </a:r>
            <a:r>
              <a:rPr lang="en-US" u="sng" dirty="0"/>
              <a:t>event</a:t>
            </a:r>
            <a:r>
              <a:rPr lang="en-US" dirty="0"/>
              <a:t> we were interested in was “</a:t>
            </a:r>
            <a:r>
              <a:rPr lang="en-US" dirty="0">
                <a:solidFill>
                  <a:srgbClr val="0070C0"/>
                </a:solidFill>
              </a:rPr>
              <a:t>the song played was your favorite</a:t>
            </a:r>
            <a:r>
              <a:rPr lang="en-US" dirty="0"/>
              <a:t>” which is one out of 1000 possible outcomes.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1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8C18-3BEF-FD3E-60A7-757CF4AC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sample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5D1A4-379B-C7FE-6F6B-314C7B7A2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sample space </a:t>
                </a:r>
                <a:r>
                  <a:rPr lang="en-US" dirty="0"/>
                  <a:t>of an experiment or random phenomena is the collection of all possible outcomes </a:t>
                </a:r>
              </a:p>
              <a:p>
                <a:pPr marL="0" indent="0">
                  <a:buNone/>
                </a:pPr>
                <a:r>
                  <a:rPr lang="en-US" dirty="0"/>
                  <a:t>	-  we will represent the sample space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={…}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the songs example the sample space consists of all 1000 songs that could have been played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5D1A4-379B-C7FE-6F6B-314C7B7A2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35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130F-EDB6-19EC-DE08-1F72F5D3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Flipping A Coin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12315-C68F-412E-B83C-8C467AAA25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682" y="1807152"/>
                <a:ext cx="10956635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Flipping a coin once is an example of </a:t>
                </a:r>
                <a:r>
                  <a:rPr lang="en-US" b="1" dirty="0"/>
                  <a:t>trial.</a:t>
                </a:r>
                <a:r>
                  <a:rPr lang="en-US" dirty="0"/>
                  <a:t> What are the possible outcomes that can occur for a single flip?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Getting “heads” (or “tails”) is an example of an event. We can think of events as subsets of the possible outcomes (</a:t>
                </a:r>
                <a:r>
                  <a:rPr lang="en-US" dirty="0" err="1"/>
                  <a:t>i.e</a:t>
                </a:r>
                <a:r>
                  <a:rPr lang="en-US" dirty="0"/>
                  <a:t> subsets of the sample space)</a:t>
                </a:r>
              </a:p>
              <a:p>
                <a:endParaRPr lang="en-US" dirty="0"/>
              </a:p>
              <a:p>
                <a:r>
                  <a:rPr lang="en-US" dirty="0"/>
                  <a:t>In general, the probability of an event A is: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ways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happen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outcomes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12315-C68F-412E-B83C-8C467AAA2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682" y="1807152"/>
                <a:ext cx="10956635" cy="4351338"/>
              </a:xfrm>
              <a:blipFill>
                <a:blip r:embed="rId2"/>
                <a:stretch>
                  <a:fillRect l="-834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BA78-566B-EC95-06AA-57059BEA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Flip Continued…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3AFCA-DE41-8135-5FB0-0F141ACB2F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We will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denote the number of trials of an experiment or random phenomena. </a:t>
                </a:r>
              </a:p>
              <a:p>
                <a:endParaRPr lang="en-US" dirty="0"/>
              </a:p>
              <a:p>
                <a:r>
                  <a:rPr lang="en-US" dirty="0"/>
                  <a:t>Suppose I flip a coin twice and observe the outcomes of both flips. How many trials have I performed?</a:t>
                </a: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sample space of possible outcomes of two flips of a coin?</a:t>
                </a:r>
              </a:p>
              <a:p>
                <a:pPr marL="0" indent="0" algn="ctr">
                  <a:buNone/>
                </a:pPr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𝐻𝐻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𝐻𝑇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𝑇𝐻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𝑇𝑇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What is the probability that both flips are tails?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both</m:t>
                          </m:r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tails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3AFCA-DE41-8135-5FB0-0F141ACB2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6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1432</Words>
  <Application>Microsoft Office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Lecture 11 Introduction to probability  </vt:lpstr>
      <vt:lpstr>Quantifying Uncertainty</vt:lpstr>
      <vt:lpstr>Probability in our daily lives: </vt:lpstr>
      <vt:lpstr>The language of Probability</vt:lpstr>
      <vt:lpstr>Example: Shuffling Songs</vt:lpstr>
      <vt:lpstr>Understanding Random Trials</vt:lpstr>
      <vt:lpstr>The sample space</vt:lpstr>
      <vt:lpstr>Another Example: Flipping A Coin</vt:lpstr>
      <vt:lpstr>Coin Flip Continued…</vt:lpstr>
      <vt:lpstr>Lets try another example</vt:lpstr>
      <vt:lpstr>The rules of probability</vt:lpstr>
      <vt:lpstr>PowerPoint Presentation</vt:lpstr>
      <vt:lpstr>Unions of events</vt:lpstr>
      <vt:lpstr>Intersections of Events</vt:lpstr>
      <vt:lpstr>Where do probabilities come from?</vt:lpstr>
      <vt:lpstr>The Law of Large Numbers</vt:lpstr>
      <vt:lpstr>Independent trials and finding probabilities</vt:lpstr>
      <vt:lpstr>Finding probabilities cont.</vt:lpstr>
      <vt:lpstr>The Law of Large Numbers</vt:lpstr>
      <vt:lpstr>The Law of Large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106</cp:revision>
  <dcterms:created xsi:type="dcterms:W3CDTF">2023-08-21T21:11:45Z</dcterms:created>
  <dcterms:modified xsi:type="dcterms:W3CDTF">2024-02-14T16:49:28Z</dcterms:modified>
</cp:coreProperties>
</file>