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93" r:id="rId4"/>
    <p:sldId id="286" r:id="rId5"/>
    <p:sldId id="295" r:id="rId6"/>
    <p:sldId id="296" r:id="rId7"/>
    <p:sldId id="298" r:id="rId8"/>
    <p:sldId id="297" r:id="rId9"/>
    <p:sldId id="302" r:id="rId10"/>
    <p:sldId id="303" r:id="rId11"/>
    <p:sldId id="304" r:id="rId12"/>
    <p:sldId id="301" r:id="rId13"/>
    <p:sldId id="305" r:id="rId14"/>
    <p:sldId id="30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34C4-6B25-C375-38B3-5C1F8F0C7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79033-8997-99B3-E88E-D3CEE73C0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73206-0A96-403A-61D4-B91153CB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8986C-779E-ED1A-76F2-FD378A09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AF8ED-1894-02E7-0FA0-E7DE9B30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8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1F52-CD67-64AE-2D46-44B01663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069A3-A000-C17C-6609-DE6666C5C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E9DC3-D121-AB86-A9A7-711F899C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812D3-D92E-143B-0CA7-F7283E51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A977E-DFD5-043D-917F-3AA022F9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5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F395D-17B0-4996-5246-0996D0F0A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CBE2B-1DE2-77BA-E832-383CB1366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2C1AA-7BFE-C87C-A085-D7338094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69BE-7256-BBD2-431C-B3DCA044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755BF-0C82-EBF6-60B3-60542105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F525-6516-D493-9347-1C2655A1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002E0-4ADF-62A8-A569-79FAF836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A57B6-13BB-FAE1-888E-C823BD42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B5B76-EC1F-2463-8B63-1A74809A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A578A-BDD2-F334-E4AB-104976BE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3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8245-1B12-3680-6277-FC9EC6D6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9E0E2-D527-167B-50D7-547E3F861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1B6E3-AD54-0508-1F18-464FFDB6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1F2A6-D7FA-7CAD-DF6C-106AB125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83CEA-A301-C69D-E813-EC9B10C7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E9A5-0A0A-6AC6-441D-D2043D16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FBEA-EAAC-0349-B3F9-3BF060E36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15B37-1C84-F317-9457-287D24236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A156D-D680-549B-EA40-56E9D64D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2619E-0288-C9E3-BD1E-CD67D326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4B070-D297-20AD-DB30-5C8560D2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0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00C0-F8A9-7F4A-0874-F821C443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F809D-B29A-7D5E-AF87-2EE4FC6D5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E41AE-8C39-683A-3414-ECDE25E54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07DBF-3A82-D2F7-9C22-61CC570F6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E2A2E-D9C3-42E4-4270-553AAE21C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05755-016A-D3ED-30E2-AA002145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4671A-CE64-10D9-FFE4-71279307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2AEB7-177D-78D4-378E-E88834D7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C70B-5246-F92F-E9D0-AC7CBCF1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44CF7-A569-AE55-00DF-B3B259C8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76D27-72B1-18B4-5273-72B61BD7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DD730-97FB-15CE-0466-73D4AC04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1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AC97-6CBB-B8C6-618D-D2DD3D40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5CD89-14C1-5893-B8A1-EF15DA88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DCC2E-1FCA-A275-58AC-7CA078C2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961A-252B-F60C-FD57-80D29908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5581-D791-8ACE-889B-A91555C8A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6234D-EC2F-7C1F-D2EA-A939EB155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DD210-CCAF-AAB2-03F2-12F90AD5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52BD2-DA5D-078A-5088-825B34BF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33DCB-E22E-CDA1-EB92-8C078C44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4A99-2421-DCB8-49E4-A0AD2C69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92BD5-E795-6BA8-20FC-72E289177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731F1-61B6-9C25-1084-ED1ED7CFF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751C3-0562-6122-51E7-BCFC3021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063FB-5E1B-A73B-7E18-D25B5505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2C885-D7DA-138A-565A-E3B3149F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2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DD8F3-6D3E-5FB9-5161-BC23C5E5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B0CF6-36A8-29A0-721E-D9869FF07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123B-E885-F873-BBC4-465D7F8EB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42ECF-4EC5-4F6F-92F2-C9C58BEB3FE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53C03-559F-90AC-0C25-141B074F7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A4977-5DA9-A57B-119B-F3280CF88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3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D9DA-382E-3F49-9A16-F5642CACF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59601"/>
          </a:xfrm>
        </p:spPr>
        <p:txBody>
          <a:bodyPr>
            <a:normAutofit/>
          </a:bodyPr>
          <a:lstStyle/>
          <a:p>
            <a:r>
              <a:rPr lang="en-US" dirty="0"/>
              <a:t>Lecture 10 </a:t>
            </a:r>
            <a:br>
              <a:rPr lang="en-US" dirty="0"/>
            </a:br>
            <a:r>
              <a:rPr lang="en-US" dirty="0"/>
              <a:t>Types of Studies-Continued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3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5E9ED-A169-1A8C-AC87-D38CC1A2A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E639-FE48-18A8-4063-CE7FC81F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identify the sampling design: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79C6B-103F-83D7-58A4-294D7C2AA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researcher is interested in studying social media usage patterns among different age groups. They divide the population into age groups (18-24, 25-34, 35-44, and 45+) and select a proportionate simple random sample from each age group.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an example of what type of sampling design?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sampling frame?</a:t>
            </a:r>
          </a:p>
        </p:txBody>
      </p:sp>
    </p:spTree>
    <p:extLst>
      <p:ext uri="{BB962C8B-B14F-4D97-AF65-F5344CB8AC3E}">
        <p14:creationId xmlns:p14="http://schemas.microsoft.com/office/powerpoint/2010/main" val="148376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2A54D-90C0-0725-6A36-1D53A539D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14FD-CF0C-11F9-547B-A2BFA453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identify the sampling design: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F966-470A-28E9-983A-A0D4AAC0A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researcher is interested in studying the academic performance of high school students in a large city. The researcher obtains a list of all schools in the city and selects a simple random sample of the schools. Next, the research selects a simple random sample of students from each school Then, a random selection of schools is made from this cluster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an example of what type of sampling design?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sampling frame?</a:t>
            </a:r>
          </a:p>
        </p:txBody>
      </p:sp>
    </p:spTree>
    <p:extLst>
      <p:ext uri="{BB962C8B-B14F-4D97-AF65-F5344CB8AC3E}">
        <p14:creationId xmlns:p14="http://schemas.microsoft.com/office/powerpoint/2010/main" val="106800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DB72-AE17-36EC-CE9A-6DAC1FEA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 In Experiments and Surveys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B70B-2CF8-6E10-E47B-7703398BC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types of studies might require us to think about ethics?</a:t>
            </a:r>
          </a:p>
        </p:txBody>
      </p:sp>
    </p:spTree>
    <p:extLst>
      <p:ext uri="{BB962C8B-B14F-4D97-AF65-F5344CB8AC3E}">
        <p14:creationId xmlns:p14="http://schemas.microsoft.com/office/powerpoint/2010/main" val="1798770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A31F-D832-9416-75FD-CFA4EE474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statistical inference…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15632-6FB0-8799-BA59-13925C6C2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Bias of a statistic - </a:t>
            </a:r>
            <a:r>
              <a:rPr lang="en-US" dirty="0"/>
              <a:t> concerns the center of a sampling distribution.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Variability of a statistic</a:t>
            </a:r>
            <a:r>
              <a:rPr lang="en-US" dirty="0"/>
              <a:t> -  concerns the spread of its sampling distribution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Sampling error</a:t>
            </a:r>
            <a:r>
              <a:rPr lang="en-US" dirty="0"/>
              <a:t> - how close our estimate is from the true population parameter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- not to be confused with margin of error!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4862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B0CD83-8FA4-3ED0-BA37-C7B584067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474" y="34578"/>
            <a:ext cx="8007926" cy="6788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AC8F41-2474-ECD5-EAB5-69EDA9093201}"/>
              </a:ext>
            </a:extLst>
          </p:cNvPr>
          <p:cNvSpPr txBox="1"/>
          <p:nvPr/>
        </p:nvSpPr>
        <p:spPr>
          <a:xfrm>
            <a:off x="341745" y="2459503"/>
            <a:ext cx="39162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do bias and variance effect the sampling error?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are they related to the margin of error?</a:t>
            </a:r>
          </a:p>
        </p:txBody>
      </p:sp>
    </p:spTree>
    <p:extLst>
      <p:ext uri="{BB962C8B-B14F-4D97-AF65-F5344CB8AC3E}">
        <p14:creationId xmlns:p14="http://schemas.microsoft.com/office/powerpoint/2010/main" val="77966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69EE-91F4-5938-06AA-A6C8F421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/>
              <a:t>Review From Friday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40992-2121-3194-8131-7DDB0A434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487463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Lurking variables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Experimental designs:</a:t>
            </a:r>
          </a:p>
          <a:p>
            <a:pPr marL="457200" lvl="1" indent="0">
              <a:buNone/>
            </a:pPr>
            <a:r>
              <a:rPr lang="en-US" b="1" dirty="0"/>
              <a:t>Completely randomized design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Randomized block design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Matched pairs design</a:t>
            </a:r>
          </a:p>
          <a:p>
            <a:pPr marL="457200" lvl="1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/>
              <a:t>Sampling designs: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Convenience sampling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Simple random sampling </a:t>
            </a:r>
          </a:p>
        </p:txBody>
      </p:sp>
    </p:spTree>
    <p:extLst>
      <p:ext uri="{BB962C8B-B14F-4D97-AF65-F5344CB8AC3E}">
        <p14:creationId xmlns:p14="http://schemas.microsoft.com/office/powerpoint/2010/main" val="7967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861A-4719-1229-0EB5-C259B808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Bias In Surveys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56484-1A52-E14A-9D11-BAE84F5B1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26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Bias</a:t>
            </a:r>
            <a:r>
              <a:rPr lang="en-US" dirty="0"/>
              <a:t> – when a sample is not representative of the population of interest. </a:t>
            </a:r>
          </a:p>
          <a:p>
            <a:endParaRPr lang="en-US" dirty="0"/>
          </a:p>
          <a:p>
            <a:r>
              <a:rPr lang="en-US" b="1" dirty="0" err="1"/>
              <a:t>Undercoverage</a:t>
            </a:r>
            <a:r>
              <a:rPr lang="en-US" dirty="0"/>
              <a:t> – Bias introduced by having a sampling frame that lacks representation from parts of the population </a:t>
            </a:r>
          </a:p>
          <a:p>
            <a:pPr marL="457200" lvl="1" indent="0">
              <a:buNone/>
            </a:pPr>
            <a:r>
              <a:rPr lang="en-US" dirty="0"/>
              <a:t>- non-random sampling designs are prone to </a:t>
            </a:r>
            <a:r>
              <a:rPr lang="en-US" dirty="0" err="1"/>
              <a:t>undercoverage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Nonresponse Bias </a:t>
            </a:r>
            <a:r>
              <a:rPr lang="en-US" dirty="0"/>
              <a:t>– When some of the sampled subjects cannot be reached or refuse to participate </a:t>
            </a:r>
          </a:p>
          <a:p>
            <a:pPr marL="457200" lvl="1" indent="0">
              <a:buNone/>
            </a:pPr>
            <a:r>
              <a:rPr lang="en-US" dirty="0"/>
              <a:t>- most surveys suffer from this kind of bias </a:t>
            </a:r>
          </a:p>
          <a:p>
            <a:pPr marL="457200" lvl="1" indent="0">
              <a:buNone/>
            </a:pPr>
            <a:r>
              <a:rPr lang="en-US" dirty="0"/>
              <a:t>- Current population survey of the U.S Census Bureau has a nonresponse rate of about 7%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Response Bias </a:t>
            </a:r>
            <a:r>
              <a:rPr lang="en-US" dirty="0"/>
              <a:t>– When survey question is asked in a leading way or a subjects emotions affect how they respond</a:t>
            </a:r>
          </a:p>
          <a:p>
            <a:endParaRPr lang="en-US" dirty="0"/>
          </a:p>
          <a:p>
            <a:r>
              <a:rPr lang="en-US" dirty="0"/>
              <a:t>A large sample size does NOT guarantee an unbiased sample!</a:t>
            </a:r>
          </a:p>
        </p:txBody>
      </p:sp>
    </p:spTree>
    <p:extLst>
      <p:ext uri="{BB962C8B-B14F-4D97-AF65-F5344CB8AC3E}">
        <p14:creationId xmlns:p14="http://schemas.microsoft.com/office/powerpoint/2010/main" val="66592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B47D-4724-1ADB-6859-0FE1D65C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methods of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D320BF-5B89-9533-ACA4-9A8F994C7D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b="1" dirty="0"/>
                  <a:t>Systematic Sampling </a:t>
                </a:r>
                <a:r>
                  <a:rPr lang="en-US" dirty="0"/>
                  <a:t>– A sampling method in which the researcher selects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subject from an ordered sampling frame</a:t>
                </a:r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Cluster sampling </a:t>
                </a:r>
                <a:r>
                  <a:rPr lang="en-US" dirty="0"/>
                  <a:t>– A type of sampling method in which the population is divided in a set of clusters and the researcher selects a simple random sample of the clusters. The sample then comprises all subjects in the selected clusters.</a:t>
                </a:r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Stratified Random Sampling </a:t>
                </a:r>
                <a:r>
                  <a:rPr lang="en-US" dirty="0"/>
                  <a:t>– A type of sampling method in which the population is separated into groups, call </a:t>
                </a:r>
                <a:r>
                  <a:rPr lang="en-US" b="1" dirty="0"/>
                  <a:t>strata</a:t>
                </a:r>
                <a:r>
                  <a:rPr lang="en-US" dirty="0"/>
                  <a:t>, based on some characteristic about the subjects. A simple random sample is then taken from </a:t>
                </a:r>
                <a:r>
                  <a:rPr lang="en-US" u="sng" dirty="0"/>
                  <a:t>each</a:t>
                </a:r>
                <a:r>
                  <a:rPr lang="en-US" dirty="0"/>
                  <a:t> stratum. </a:t>
                </a:r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D320BF-5B89-9533-ACA4-9A8F994C7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r="-116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90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3E37BEA-A919-109C-6061-844EE6F27402}"/>
              </a:ext>
            </a:extLst>
          </p:cNvPr>
          <p:cNvGrpSpPr/>
          <p:nvPr/>
        </p:nvGrpSpPr>
        <p:grpSpPr>
          <a:xfrm>
            <a:off x="7291056" y="570470"/>
            <a:ext cx="4514850" cy="2362200"/>
            <a:chOff x="247360" y="683260"/>
            <a:chExt cx="4514850" cy="2362200"/>
          </a:xfrm>
        </p:grpSpPr>
        <p:pic>
          <p:nvPicPr>
            <p:cNvPr id="7" name="Graphic 6" descr="Man with solid fill">
              <a:extLst>
                <a:ext uri="{FF2B5EF4-FFF2-40B4-BE49-F238E27FC236}">
                  <a16:creationId xmlns:a16="http://schemas.microsoft.com/office/drawing/2014/main" id="{1DAF03B9-2DA4-93E3-94F6-6F8F905EA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0235" y="835660"/>
              <a:ext cx="457200" cy="4572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59AD1C-75DD-3898-6AD0-A8F1D9BD15DF}"/>
                </a:ext>
              </a:extLst>
            </p:cNvPr>
            <p:cNvSpPr/>
            <p:nvPr/>
          </p:nvSpPr>
          <p:spPr>
            <a:xfrm>
              <a:off x="247360" y="683260"/>
              <a:ext cx="4514850" cy="2362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Man with solid fill">
              <a:extLst>
                <a:ext uri="{FF2B5EF4-FFF2-40B4-BE49-F238E27FC236}">
                  <a16:creationId xmlns:a16="http://schemas.microsoft.com/office/drawing/2014/main" id="{3AD73E15-A718-20AD-6631-31EE9F836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4058" y="1474470"/>
              <a:ext cx="457200" cy="457200"/>
            </a:xfrm>
            <a:prstGeom prst="rect">
              <a:avLst/>
            </a:prstGeom>
          </p:spPr>
        </p:pic>
        <p:pic>
          <p:nvPicPr>
            <p:cNvPr id="10" name="Graphic 9" descr="Man with solid fill">
              <a:extLst>
                <a:ext uri="{FF2B5EF4-FFF2-40B4-BE49-F238E27FC236}">
                  <a16:creationId xmlns:a16="http://schemas.microsoft.com/office/drawing/2014/main" id="{5F6D7962-8221-2BDC-5819-4549CAF4F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48462" y="835660"/>
              <a:ext cx="457200" cy="457200"/>
            </a:xfrm>
            <a:prstGeom prst="rect">
              <a:avLst/>
            </a:prstGeom>
          </p:spPr>
        </p:pic>
        <p:pic>
          <p:nvPicPr>
            <p:cNvPr id="11" name="Graphic 10" descr="Man with solid fill">
              <a:extLst>
                <a:ext uri="{FF2B5EF4-FFF2-40B4-BE49-F238E27FC236}">
                  <a16:creationId xmlns:a16="http://schemas.microsoft.com/office/drawing/2014/main" id="{F72460BC-5FF8-FF9C-4119-41210D6AF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79055" y="1949450"/>
              <a:ext cx="457200" cy="457200"/>
            </a:xfrm>
            <a:prstGeom prst="rect">
              <a:avLst/>
            </a:prstGeom>
          </p:spPr>
        </p:pic>
        <p:pic>
          <p:nvPicPr>
            <p:cNvPr id="12" name="Graphic 11" descr="Man with solid fill">
              <a:extLst>
                <a:ext uri="{FF2B5EF4-FFF2-40B4-BE49-F238E27FC236}">
                  <a16:creationId xmlns:a16="http://schemas.microsoft.com/office/drawing/2014/main" id="{1079C433-FFD6-555D-783B-1A1BFC375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6182" y="2054860"/>
              <a:ext cx="457200" cy="457200"/>
            </a:xfrm>
            <a:prstGeom prst="rect">
              <a:avLst/>
            </a:prstGeom>
          </p:spPr>
        </p:pic>
        <p:pic>
          <p:nvPicPr>
            <p:cNvPr id="13" name="Graphic 12" descr="Man with solid fill">
              <a:extLst>
                <a:ext uri="{FF2B5EF4-FFF2-40B4-BE49-F238E27FC236}">
                  <a16:creationId xmlns:a16="http://schemas.microsoft.com/office/drawing/2014/main" id="{E8DBBCFC-6ECA-D1F1-8D3D-CA888F9E3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79055" y="911860"/>
              <a:ext cx="457200" cy="457200"/>
            </a:xfrm>
            <a:prstGeom prst="rect">
              <a:avLst/>
            </a:prstGeom>
          </p:spPr>
        </p:pic>
        <p:pic>
          <p:nvPicPr>
            <p:cNvPr id="14" name="Graphic 13" descr="Man with solid fill">
              <a:extLst>
                <a:ext uri="{FF2B5EF4-FFF2-40B4-BE49-F238E27FC236}">
                  <a16:creationId xmlns:a16="http://schemas.microsoft.com/office/drawing/2014/main" id="{71C4D891-8413-22CD-9E2C-4946A2DD7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6435" y="2400300"/>
              <a:ext cx="457200" cy="457200"/>
            </a:xfrm>
            <a:prstGeom prst="rect">
              <a:avLst/>
            </a:prstGeom>
          </p:spPr>
        </p:pic>
        <p:pic>
          <p:nvPicPr>
            <p:cNvPr id="15" name="Graphic 14" descr="Man with solid fill">
              <a:extLst>
                <a:ext uri="{FF2B5EF4-FFF2-40B4-BE49-F238E27FC236}">
                  <a16:creationId xmlns:a16="http://schemas.microsoft.com/office/drawing/2014/main" id="{43DBD506-5ED9-1B39-4F96-7ED73F1FF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4755" y="2212975"/>
              <a:ext cx="457200" cy="457200"/>
            </a:xfrm>
            <a:prstGeom prst="rect">
              <a:avLst/>
            </a:prstGeom>
          </p:spPr>
        </p:pic>
        <p:pic>
          <p:nvPicPr>
            <p:cNvPr id="16" name="Graphic 15" descr="Man with solid fill">
              <a:extLst>
                <a:ext uri="{FF2B5EF4-FFF2-40B4-BE49-F238E27FC236}">
                  <a16:creationId xmlns:a16="http://schemas.microsoft.com/office/drawing/2014/main" id="{EC5CC392-2D23-D1C8-9DFA-38E09FF32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25155" y="1140460"/>
              <a:ext cx="457200" cy="457200"/>
            </a:xfrm>
            <a:prstGeom prst="rect">
              <a:avLst/>
            </a:prstGeom>
          </p:spPr>
        </p:pic>
        <p:pic>
          <p:nvPicPr>
            <p:cNvPr id="17" name="Graphic 16" descr="Man with solid fill">
              <a:extLst>
                <a:ext uri="{FF2B5EF4-FFF2-40B4-BE49-F238E27FC236}">
                  <a16:creationId xmlns:a16="http://schemas.microsoft.com/office/drawing/2014/main" id="{E3F70BFA-49D3-EFEA-A8F0-540E268E0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63355" y="1362710"/>
              <a:ext cx="457200" cy="457200"/>
            </a:xfrm>
            <a:prstGeom prst="rect">
              <a:avLst/>
            </a:prstGeom>
          </p:spPr>
        </p:pic>
        <p:pic>
          <p:nvPicPr>
            <p:cNvPr id="18" name="Graphic 17" descr="Man with solid fill">
              <a:extLst>
                <a:ext uri="{FF2B5EF4-FFF2-40B4-BE49-F238E27FC236}">
                  <a16:creationId xmlns:a16="http://schemas.microsoft.com/office/drawing/2014/main" id="{6578F586-9E1C-AE90-2896-F57E6531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52610" y="759460"/>
              <a:ext cx="457200" cy="457200"/>
            </a:xfrm>
            <a:prstGeom prst="rect">
              <a:avLst/>
            </a:prstGeom>
          </p:spPr>
        </p:pic>
        <p:pic>
          <p:nvPicPr>
            <p:cNvPr id="19" name="Graphic 18" descr="Man with solid fill">
              <a:extLst>
                <a:ext uri="{FF2B5EF4-FFF2-40B4-BE49-F238E27FC236}">
                  <a16:creationId xmlns:a16="http://schemas.microsoft.com/office/drawing/2014/main" id="{BC467893-AD60-BF81-1FB9-48DC9852D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19862" y="1432560"/>
              <a:ext cx="457200" cy="457200"/>
            </a:xfrm>
            <a:prstGeom prst="rect">
              <a:avLst/>
            </a:prstGeom>
          </p:spPr>
        </p:pic>
        <p:pic>
          <p:nvPicPr>
            <p:cNvPr id="20" name="Graphic 19" descr="Man with solid fill">
              <a:extLst>
                <a:ext uri="{FF2B5EF4-FFF2-40B4-BE49-F238E27FC236}">
                  <a16:creationId xmlns:a16="http://schemas.microsoft.com/office/drawing/2014/main" id="{6D9557FD-2355-5B42-EC44-BA2BD3828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73791" y="1430655"/>
              <a:ext cx="457200" cy="457200"/>
            </a:xfrm>
            <a:prstGeom prst="rect">
              <a:avLst/>
            </a:prstGeom>
          </p:spPr>
        </p:pic>
        <p:pic>
          <p:nvPicPr>
            <p:cNvPr id="21" name="Graphic 20" descr="Man with solid fill">
              <a:extLst>
                <a:ext uri="{FF2B5EF4-FFF2-40B4-BE49-F238E27FC236}">
                  <a16:creationId xmlns:a16="http://schemas.microsoft.com/office/drawing/2014/main" id="{475D7CAB-0DF9-FC14-469A-ACE06B4B7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44342" y="2042160"/>
              <a:ext cx="457200" cy="457200"/>
            </a:xfrm>
            <a:prstGeom prst="rect">
              <a:avLst/>
            </a:prstGeom>
          </p:spPr>
        </p:pic>
        <p:pic>
          <p:nvPicPr>
            <p:cNvPr id="22" name="Graphic 21" descr="Man with solid fill">
              <a:extLst>
                <a:ext uri="{FF2B5EF4-FFF2-40B4-BE49-F238E27FC236}">
                  <a16:creationId xmlns:a16="http://schemas.microsoft.com/office/drawing/2014/main" id="{1E6C6FEE-934A-2634-52F9-0F7504A8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42655" y="891540"/>
              <a:ext cx="457200" cy="457200"/>
            </a:xfrm>
            <a:prstGeom prst="rect">
              <a:avLst/>
            </a:prstGeom>
          </p:spPr>
        </p:pic>
        <p:pic>
          <p:nvPicPr>
            <p:cNvPr id="23" name="Graphic 22" descr="Man with solid fill">
              <a:extLst>
                <a:ext uri="{FF2B5EF4-FFF2-40B4-BE49-F238E27FC236}">
                  <a16:creationId xmlns:a16="http://schemas.microsoft.com/office/drawing/2014/main" id="{8C231AF5-6794-2A1A-69A4-DFD50B968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31622" y="2437130"/>
              <a:ext cx="457200" cy="457200"/>
            </a:xfrm>
            <a:prstGeom prst="rect">
              <a:avLst/>
            </a:prstGeom>
          </p:spPr>
        </p:pic>
        <p:pic>
          <p:nvPicPr>
            <p:cNvPr id="24" name="Graphic 23" descr="Man with solid fill">
              <a:extLst>
                <a:ext uri="{FF2B5EF4-FFF2-40B4-BE49-F238E27FC236}">
                  <a16:creationId xmlns:a16="http://schemas.microsoft.com/office/drawing/2014/main" id="{3ACCFF02-C47A-95BE-2F3D-53ABC7961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18228" y="2390458"/>
              <a:ext cx="457200" cy="457200"/>
            </a:xfrm>
            <a:prstGeom prst="rect">
              <a:avLst/>
            </a:prstGeom>
          </p:spPr>
        </p:pic>
        <p:pic>
          <p:nvPicPr>
            <p:cNvPr id="25" name="Graphic 24" descr="Man with solid fill">
              <a:extLst>
                <a:ext uri="{FF2B5EF4-FFF2-40B4-BE49-F238E27FC236}">
                  <a16:creationId xmlns:a16="http://schemas.microsoft.com/office/drawing/2014/main" id="{688FB37D-C25A-D117-A8D1-488B952F6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09426" y="1703070"/>
              <a:ext cx="457200" cy="4572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7A344EA-EB5D-7167-E42D-F81F12AF7BA8}"/>
              </a:ext>
            </a:extLst>
          </p:cNvPr>
          <p:cNvGrpSpPr/>
          <p:nvPr/>
        </p:nvGrpSpPr>
        <p:grpSpPr>
          <a:xfrm>
            <a:off x="6761148" y="3685539"/>
            <a:ext cx="5276772" cy="3031807"/>
            <a:chOff x="6298671" y="898843"/>
            <a:chExt cx="5276772" cy="3031807"/>
          </a:xfrm>
        </p:grpSpPr>
        <p:pic>
          <p:nvPicPr>
            <p:cNvPr id="26" name="Graphic 25" descr="Man with solid fill">
              <a:extLst>
                <a:ext uri="{FF2B5EF4-FFF2-40B4-BE49-F238E27FC236}">
                  <a16:creationId xmlns:a16="http://schemas.microsoft.com/office/drawing/2014/main" id="{60B84CEF-3AED-D11A-B33E-DC769EBC9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41546" y="1720850"/>
              <a:ext cx="457200" cy="4572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112F4A-181C-1033-94C1-862DC7D2D77D}"/>
                </a:ext>
              </a:extLst>
            </p:cNvPr>
            <p:cNvSpPr/>
            <p:nvPr/>
          </p:nvSpPr>
          <p:spPr>
            <a:xfrm>
              <a:off x="6298671" y="1568450"/>
              <a:ext cx="2625408" cy="2362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Man with solid fill">
              <a:extLst>
                <a:ext uri="{FF2B5EF4-FFF2-40B4-BE49-F238E27FC236}">
                  <a16:creationId xmlns:a16="http://schemas.microsoft.com/office/drawing/2014/main" id="{88A1B88E-FDE7-000F-7413-03181D06F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45369" y="2359660"/>
              <a:ext cx="457200" cy="457200"/>
            </a:xfrm>
            <a:prstGeom prst="rect">
              <a:avLst/>
            </a:prstGeom>
          </p:spPr>
        </p:pic>
        <p:pic>
          <p:nvPicPr>
            <p:cNvPr id="29" name="Graphic 28" descr="Man with solid fill">
              <a:extLst>
                <a:ext uri="{FF2B5EF4-FFF2-40B4-BE49-F238E27FC236}">
                  <a16:creationId xmlns:a16="http://schemas.microsoft.com/office/drawing/2014/main" id="{6F5ACBC8-193D-96AE-C8E5-D11E07103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99773" y="1720850"/>
              <a:ext cx="457200" cy="457200"/>
            </a:xfrm>
            <a:prstGeom prst="rect">
              <a:avLst/>
            </a:prstGeom>
          </p:spPr>
        </p:pic>
        <p:pic>
          <p:nvPicPr>
            <p:cNvPr id="30" name="Graphic 29" descr="Man with solid fill">
              <a:extLst>
                <a:ext uri="{FF2B5EF4-FFF2-40B4-BE49-F238E27FC236}">
                  <a16:creationId xmlns:a16="http://schemas.microsoft.com/office/drawing/2014/main" id="{90BEFF06-3E16-15DB-677A-5B71B1815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30366" y="2834640"/>
              <a:ext cx="457200" cy="457200"/>
            </a:xfrm>
            <a:prstGeom prst="rect">
              <a:avLst/>
            </a:prstGeom>
          </p:spPr>
        </p:pic>
        <p:pic>
          <p:nvPicPr>
            <p:cNvPr id="31" name="Graphic 30" descr="Man with solid fill">
              <a:extLst>
                <a:ext uri="{FF2B5EF4-FFF2-40B4-BE49-F238E27FC236}">
                  <a16:creationId xmlns:a16="http://schemas.microsoft.com/office/drawing/2014/main" id="{87BBF268-8728-BF28-CBAF-EDE7596D5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37493" y="2940050"/>
              <a:ext cx="457200" cy="457200"/>
            </a:xfrm>
            <a:prstGeom prst="rect">
              <a:avLst/>
            </a:prstGeom>
          </p:spPr>
        </p:pic>
        <p:pic>
          <p:nvPicPr>
            <p:cNvPr id="32" name="Graphic 31" descr="Man with solid fill">
              <a:extLst>
                <a:ext uri="{FF2B5EF4-FFF2-40B4-BE49-F238E27FC236}">
                  <a16:creationId xmlns:a16="http://schemas.microsoft.com/office/drawing/2014/main" id="{49738C88-4636-E677-8291-7532DE18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30366" y="1797050"/>
              <a:ext cx="457200" cy="457200"/>
            </a:xfrm>
            <a:prstGeom prst="rect">
              <a:avLst/>
            </a:prstGeom>
          </p:spPr>
        </p:pic>
        <p:pic>
          <p:nvPicPr>
            <p:cNvPr id="33" name="Graphic 32" descr="Man with solid fill">
              <a:extLst>
                <a:ext uri="{FF2B5EF4-FFF2-40B4-BE49-F238E27FC236}">
                  <a16:creationId xmlns:a16="http://schemas.microsoft.com/office/drawing/2014/main" id="{DE662CEA-20C9-1929-223C-8CEE08ABB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17746" y="3285490"/>
              <a:ext cx="457200" cy="457200"/>
            </a:xfrm>
            <a:prstGeom prst="rect">
              <a:avLst/>
            </a:prstGeom>
          </p:spPr>
        </p:pic>
        <p:pic>
          <p:nvPicPr>
            <p:cNvPr id="34" name="Graphic 33" descr="Man with solid fill">
              <a:extLst>
                <a:ext uri="{FF2B5EF4-FFF2-40B4-BE49-F238E27FC236}">
                  <a16:creationId xmlns:a16="http://schemas.microsoft.com/office/drawing/2014/main" id="{EE29CDFA-E5E0-EDA1-9768-73AD050DD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586066" y="3098165"/>
              <a:ext cx="457200" cy="457200"/>
            </a:xfrm>
            <a:prstGeom prst="rect">
              <a:avLst/>
            </a:prstGeom>
          </p:spPr>
        </p:pic>
        <p:pic>
          <p:nvPicPr>
            <p:cNvPr id="35" name="Graphic 34" descr="Man with solid fill">
              <a:extLst>
                <a:ext uri="{FF2B5EF4-FFF2-40B4-BE49-F238E27FC236}">
                  <a16:creationId xmlns:a16="http://schemas.microsoft.com/office/drawing/2014/main" id="{CFDA2A24-24D0-6DBA-0A4F-D86B41D42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76466" y="2025650"/>
              <a:ext cx="457200" cy="457200"/>
            </a:xfrm>
            <a:prstGeom prst="rect">
              <a:avLst/>
            </a:prstGeom>
          </p:spPr>
        </p:pic>
        <p:pic>
          <p:nvPicPr>
            <p:cNvPr id="36" name="Graphic 35" descr="Man with solid fill">
              <a:extLst>
                <a:ext uri="{FF2B5EF4-FFF2-40B4-BE49-F238E27FC236}">
                  <a16:creationId xmlns:a16="http://schemas.microsoft.com/office/drawing/2014/main" id="{0FF5448C-1950-88E4-7706-5EF56A207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14666" y="2247900"/>
              <a:ext cx="457200" cy="457200"/>
            </a:xfrm>
            <a:prstGeom prst="rect">
              <a:avLst/>
            </a:prstGeom>
          </p:spPr>
        </p:pic>
        <p:pic>
          <p:nvPicPr>
            <p:cNvPr id="37" name="Graphic 36" descr="Man with solid fill">
              <a:extLst>
                <a:ext uri="{FF2B5EF4-FFF2-40B4-BE49-F238E27FC236}">
                  <a16:creationId xmlns:a16="http://schemas.microsoft.com/office/drawing/2014/main" id="{DB298B1F-7E65-D25E-00D5-96FACE2EB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03921" y="1644650"/>
              <a:ext cx="457200" cy="457200"/>
            </a:xfrm>
            <a:prstGeom prst="rect">
              <a:avLst/>
            </a:prstGeom>
          </p:spPr>
        </p:pic>
        <p:pic>
          <p:nvPicPr>
            <p:cNvPr id="38" name="Graphic 37" descr="Man with solid fill">
              <a:extLst>
                <a:ext uri="{FF2B5EF4-FFF2-40B4-BE49-F238E27FC236}">
                  <a16:creationId xmlns:a16="http://schemas.microsoft.com/office/drawing/2014/main" id="{BEABFEB3-D1AB-5E66-DC38-FB6BABEA4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71173" y="2317750"/>
              <a:ext cx="457200" cy="457200"/>
            </a:xfrm>
            <a:prstGeom prst="rect">
              <a:avLst/>
            </a:prstGeom>
          </p:spPr>
        </p:pic>
        <p:pic>
          <p:nvPicPr>
            <p:cNvPr id="39" name="Graphic 38" descr="Man with solid fill">
              <a:extLst>
                <a:ext uri="{FF2B5EF4-FFF2-40B4-BE49-F238E27FC236}">
                  <a16:creationId xmlns:a16="http://schemas.microsoft.com/office/drawing/2014/main" id="{6D554588-0271-42FE-28A3-2E9B702BD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25102" y="2315845"/>
              <a:ext cx="457200" cy="457200"/>
            </a:xfrm>
            <a:prstGeom prst="rect">
              <a:avLst/>
            </a:prstGeom>
          </p:spPr>
        </p:pic>
        <p:pic>
          <p:nvPicPr>
            <p:cNvPr id="40" name="Graphic 39" descr="Man with solid fill">
              <a:extLst>
                <a:ext uri="{FF2B5EF4-FFF2-40B4-BE49-F238E27FC236}">
                  <a16:creationId xmlns:a16="http://schemas.microsoft.com/office/drawing/2014/main" id="{7B37EFE7-9391-CAE4-0367-4160ECCA4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95653" y="2927350"/>
              <a:ext cx="457200" cy="457200"/>
            </a:xfrm>
            <a:prstGeom prst="rect">
              <a:avLst/>
            </a:prstGeom>
          </p:spPr>
        </p:pic>
        <p:pic>
          <p:nvPicPr>
            <p:cNvPr id="41" name="Graphic 40" descr="Man with solid fill">
              <a:extLst>
                <a:ext uri="{FF2B5EF4-FFF2-40B4-BE49-F238E27FC236}">
                  <a16:creationId xmlns:a16="http://schemas.microsoft.com/office/drawing/2014/main" id="{6EB15914-99BB-9288-CED0-F2BF80F6C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93966" y="1776730"/>
              <a:ext cx="457200" cy="457200"/>
            </a:xfrm>
            <a:prstGeom prst="rect">
              <a:avLst/>
            </a:prstGeom>
          </p:spPr>
        </p:pic>
        <p:pic>
          <p:nvPicPr>
            <p:cNvPr id="42" name="Graphic 41" descr="Man with solid fill">
              <a:extLst>
                <a:ext uri="{FF2B5EF4-FFF2-40B4-BE49-F238E27FC236}">
                  <a16:creationId xmlns:a16="http://schemas.microsoft.com/office/drawing/2014/main" id="{37F20D5B-52C8-7581-D639-96E6C4FB7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82933" y="3322320"/>
              <a:ext cx="457200" cy="457200"/>
            </a:xfrm>
            <a:prstGeom prst="rect">
              <a:avLst/>
            </a:prstGeom>
          </p:spPr>
        </p:pic>
        <p:pic>
          <p:nvPicPr>
            <p:cNvPr id="43" name="Graphic 42" descr="Man with solid fill">
              <a:extLst>
                <a:ext uri="{FF2B5EF4-FFF2-40B4-BE49-F238E27FC236}">
                  <a16:creationId xmlns:a16="http://schemas.microsoft.com/office/drawing/2014/main" id="{0AC19042-AD77-4F5E-ACE1-19AB836EA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69539" y="3275648"/>
              <a:ext cx="457200" cy="457200"/>
            </a:xfrm>
            <a:prstGeom prst="rect">
              <a:avLst/>
            </a:prstGeom>
          </p:spPr>
        </p:pic>
        <p:pic>
          <p:nvPicPr>
            <p:cNvPr id="44" name="Graphic 43" descr="Man with solid fill">
              <a:extLst>
                <a:ext uri="{FF2B5EF4-FFF2-40B4-BE49-F238E27FC236}">
                  <a16:creationId xmlns:a16="http://schemas.microsoft.com/office/drawing/2014/main" id="{1219F90B-8D3F-580E-131D-E0AE836A8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60737" y="2588260"/>
              <a:ext cx="457200" cy="457200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25C67B7-B817-1092-ECE3-DA5240E277C9}"/>
                </a:ext>
              </a:extLst>
            </p:cNvPr>
            <p:cNvSpPr/>
            <p:nvPr/>
          </p:nvSpPr>
          <p:spPr>
            <a:xfrm>
              <a:off x="8943129" y="1568450"/>
              <a:ext cx="2625408" cy="2362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Male with solid fill">
              <a:extLst>
                <a:ext uri="{FF2B5EF4-FFF2-40B4-BE49-F238E27FC236}">
                  <a16:creationId xmlns:a16="http://schemas.microsoft.com/office/drawing/2014/main" id="{E0D67839-4842-43D8-2B89-4B8DA3BB9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50548" y="904081"/>
              <a:ext cx="633572" cy="633572"/>
            </a:xfrm>
            <a:prstGeom prst="rect">
              <a:avLst/>
            </a:prstGeom>
          </p:spPr>
        </p:pic>
        <p:pic>
          <p:nvPicPr>
            <p:cNvPr id="48" name="Graphic 47" descr="Man with solid fill">
              <a:extLst>
                <a:ext uri="{FF2B5EF4-FFF2-40B4-BE49-F238E27FC236}">
                  <a16:creationId xmlns:a16="http://schemas.microsoft.com/office/drawing/2014/main" id="{27610754-C30B-8AB9-626E-E4016CB3E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92382" y="3275648"/>
              <a:ext cx="457200" cy="457200"/>
            </a:xfrm>
            <a:prstGeom prst="rect">
              <a:avLst/>
            </a:prstGeom>
          </p:spPr>
        </p:pic>
        <p:pic>
          <p:nvPicPr>
            <p:cNvPr id="49" name="Graphic 48" descr="Man with solid fill">
              <a:extLst>
                <a:ext uri="{FF2B5EF4-FFF2-40B4-BE49-F238E27FC236}">
                  <a16:creationId xmlns:a16="http://schemas.microsoft.com/office/drawing/2014/main" id="{CFB904AF-9D1C-A451-3C58-038DF44F5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716788" y="2717377"/>
              <a:ext cx="457200" cy="457200"/>
            </a:xfrm>
            <a:prstGeom prst="rect">
              <a:avLst/>
            </a:prstGeom>
          </p:spPr>
        </p:pic>
        <p:pic>
          <p:nvPicPr>
            <p:cNvPr id="50" name="Graphic 49" descr="Man with solid fill">
              <a:extLst>
                <a:ext uri="{FF2B5EF4-FFF2-40B4-BE49-F238E27FC236}">
                  <a16:creationId xmlns:a16="http://schemas.microsoft.com/office/drawing/2014/main" id="{3FAD281D-781C-BE4E-5EEC-9E7B67F19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886229" y="1841712"/>
              <a:ext cx="457200" cy="457200"/>
            </a:xfrm>
            <a:prstGeom prst="rect">
              <a:avLst/>
            </a:prstGeom>
          </p:spPr>
        </p:pic>
        <p:pic>
          <p:nvPicPr>
            <p:cNvPr id="52" name="Graphic 51" descr="Man with solid fill">
              <a:extLst>
                <a:ext uri="{FF2B5EF4-FFF2-40B4-BE49-F238E27FC236}">
                  <a16:creationId xmlns:a16="http://schemas.microsoft.com/office/drawing/2014/main" id="{FA6662DA-7813-9D60-1378-4F9E3DDD8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26920" y="2644775"/>
              <a:ext cx="457200" cy="457200"/>
            </a:xfrm>
            <a:prstGeom prst="rect">
              <a:avLst/>
            </a:prstGeom>
          </p:spPr>
        </p:pic>
        <p:pic>
          <p:nvPicPr>
            <p:cNvPr id="53" name="Graphic 52" descr="Man with solid fill">
              <a:extLst>
                <a:ext uri="{FF2B5EF4-FFF2-40B4-BE49-F238E27FC236}">
                  <a16:creationId xmlns:a16="http://schemas.microsoft.com/office/drawing/2014/main" id="{364ED161-830F-B85F-9D4B-DE1984208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18243" y="2520950"/>
              <a:ext cx="457200" cy="457200"/>
            </a:xfrm>
            <a:prstGeom prst="rect">
              <a:avLst/>
            </a:prstGeom>
          </p:spPr>
        </p:pic>
        <p:pic>
          <p:nvPicPr>
            <p:cNvPr id="55" name="Graphic 54" descr="Female with solid fill">
              <a:extLst>
                <a:ext uri="{FF2B5EF4-FFF2-40B4-BE49-F238E27FC236}">
                  <a16:creationId xmlns:a16="http://schemas.microsoft.com/office/drawing/2014/main" id="{2CF86E86-0FAF-7C1A-45DB-45ABB25E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94848" y="898843"/>
              <a:ext cx="638810" cy="638810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70107B-A350-1B22-BCE2-10376FAB7AAB}"/>
              </a:ext>
            </a:extLst>
          </p:cNvPr>
          <p:cNvGrpSpPr/>
          <p:nvPr/>
        </p:nvGrpSpPr>
        <p:grpSpPr>
          <a:xfrm>
            <a:off x="564962" y="572691"/>
            <a:ext cx="4514850" cy="2362200"/>
            <a:chOff x="684024" y="532762"/>
            <a:chExt cx="4514850" cy="2362200"/>
          </a:xfrm>
        </p:grpSpPr>
        <p:pic>
          <p:nvPicPr>
            <p:cNvPr id="61" name="Graphic 60" descr="Man with solid fill">
              <a:extLst>
                <a:ext uri="{FF2B5EF4-FFF2-40B4-BE49-F238E27FC236}">
                  <a16:creationId xmlns:a16="http://schemas.microsoft.com/office/drawing/2014/main" id="{9EE28329-6265-CAD2-1A06-1A42FDFFE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899" y="685162"/>
              <a:ext cx="457200" cy="457200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C40F996-4BD8-FF13-29C0-308430B5B678}"/>
                </a:ext>
              </a:extLst>
            </p:cNvPr>
            <p:cNvSpPr/>
            <p:nvPr/>
          </p:nvSpPr>
          <p:spPr>
            <a:xfrm>
              <a:off x="684024" y="532762"/>
              <a:ext cx="4514850" cy="2362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Graphic 63" descr="Man with solid fill">
              <a:extLst>
                <a:ext uri="{FF2B5EF4-FFF2-40B4-BE49-F238E27FC236}">
                  <a16:creationId xmlns:a16="http://schemas.microsoft.com/office/drawing/2014/main" id="{EB2353D9-11DD-35F8-05BC-9146C0474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57296" y="682941"/>
              <a:ext cx="457200" cy="457200"/>
            </a:xfrm>
            <a:prstGeom prst="rect">
              <a:avLst/>
            </a:prstGeom>
          </p:spPr>
        </p:pic>
        <p:pic>
          <p:nvPicPr>
            <p:cNvPr id="67" name="Graphic 66" descr="Man with solid fill">
              <a:extLst>
                <a:ext uri="{FF2B5EF4-FFF2-40B4-BE49-F238E27FC236}">
                  <a16:creationId xmlns:a16="http://schemas.microsoft.com/office/drawing/2014/main" id="{D3494DB3-2AFD-2E22-63D1-A683535CA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9450" y="682941"/>
              <a:ext cx="457200" cy="457200"/>
            </a:xfrm>
            <a:prstGeom prst="rect">
              <a:avLst/>
            </a:prstGeom>
          </p:spPr>
        </p:pic>
        <p:pic>
          <p:nvPicPr>
            <p:cNvPr id="100" name="Graphic 99" descr="Man with solid fill">
              <a:extLst>
                <a:ext uri="{FF2B5EF4-FFF2-40B4-BE49-F238E27FC236}">
                  <a16:creationId xmlns:a16="http://schemas.microsoft.com/office/drawing/2014/main" id="{0698FA3A-6716-C54A-828A-804934A7D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19478" y="682941"/>
              <a:ext cx="457200" cy="457200"/>
            </a:xfrm>
            <a:prstGeom prst="rect">
              <a:avLst/>
            </a:prstGeom>
          </p:spPr>
        </p:pic>
        <p:pic>
          <p:nvPicPr>
            <p:cNvPr id="101" name="Graphic 100" descr="Man with solid fill">
              <a:extLst>
                <a:ext uri="{FF2B5EF4-FFF2-40B4-BE49-F238E27FC236}">
                  <a16:creationId xmlns:a16="http://schemas.microsoft.com/office/drawing/2014/main" id="{C39BE2D9-B3D6-D251-F42A-E87FCF575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21193" y="682941"/>
              <a:ext cx="457200" cy="457200"/>
            </a:xfrm>
            <a:prstGeom prst="rect">
              <a:avLst/>
            </a:prstGeom>
          </p:spPr>
        </p:pic>
        <p:pic>
          <p:nvPicPr>
            <p:cNvPr id="102" name="Graphic 101" descr="Man with solid fill">
              <a:extLst>
                <a:ext uri="{FF2B5EF4-FFF2-40B4-BE49-F238E27FC236}">
                  <a16:creationId xmlns:a16="http://schemas.microsoft.com/office/drawing/2014/main" id="{55FC59A6-F71E-5494-B74E-828F1215E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56193" y="682941"/>
              <a:ext cx="457200" cy="457200"/>
            </a:xfrm>
            <a:prstGeom prst="rect">
              <a:avLst/>
            </a:prstGeom>
          </p:spPr>
        </p:pic>
        <p:pic>
          <p:nvPicPr>
            <p:cNvPr id="103" name="Graphic 102" descr="Man with solid fill">
              <a:extLst>
                <a:ext uri="{FF2B5EF4-FFF2-40B4-BE49-F238E27FC236}">
                  <a16:creationId xmlns:a16="http://schemas.microsoft.com/office/drawing/2014/main" id="{18C2E6CA-72A6-BE21-3EBA-CDABD69D9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59195" y="682941"/>
              <a:ext cx="457200" cy="457200"/>
            </a:xfrm>
            <a:prstGeom prst="rect">
              <a:avLst/>
            </a:prstGeom>
          </p:spPr>
        </p:pic>
        <p:pic>
          <p:nvPicPr>
            <p:cNvPr id="104" name="Graphic 103" descr="Man with solid fill">
              <a:extLst>
                <a:ext uri="{FF2B5EF4-FFF2-40B4-BE49-F238E27FC236}">
                  <a16:creationId xmlns:a16="http://schemas.microsoft.com/office/drawing/2014/main" id="{A0C84683-1312-244D-66AE-2D544447B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899" y="1447162"/>
              <a:ext cx="457200" cy="457200"/>
            </a:xfrm>
            <a:prstGeom prst="rect">
              <a:avLst/>
            </a:prstGeom>
          </p:spPr>
        </p:pic>
        <p:pic>
          <p:nvPicPr>
            <p:cNvPr id="105" name="Graphic 104" descr="Man with solid fill">
              <a:extLst>
                <a:ext uri="{FF2B5EF4-FFF2-40B4-BE49-F238E27FC236}">
                  <a16:creationId xmlns:a16="http://schemas.microsoft.com/office/drawing/2014/main" id="{CEC4DB4A-0DE8-AFCA-30AC-BAF48B033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57296" y="1444941"/>
              <a:ext cx="457200" cy="457200"/>
            </a:xfrm>
            <a:prstGeom prst="rect">
              <a:avLst/>
            </a:prstGeom>
          </p:spPr>
        </p:pic>
        <p:pic>
          <p:nvPicPr>
            <p:cNvPr id="106" name="Graphic 105" descr="Man with solid fill">
              <a:extLst>
                <a:ext uri="{FF2B5EF4-FFF2-40B4-BE49-F238E27FC236}">
                  <a16:creationId xmlns:a16="http://schemas.microsoft.com/office/drawing/2014/main" id="{E1DD4ABC-0A2C-E308-CC2B-D550E0F72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9450" y="1444941"/>
              <a:ext cx="457200" cy="457200"/>
            </a:xfrm>
            <a:prstGeom prst="rect">
              <a:avLst/>
            </a:prstGeom>
          </p:spPr>
        </p:pic>
        <p:pic>
          <p:nvPicPr>
            <p:cNvPr id="107" name="Graphic 106" descr="Man with solid fill">
              <a:extLst>
                <a:ext uri="{FF2B5EF4-FFF2-40B4-BE49-F238E27FC236}">
                  <a16:creationId xmlns:a16="http://schemas.microsoft.com/office/drawing/2014/main" id="{4CBD7A10-EA19-E13B-3BA5-EEE29E6BF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19478" y="1444941"/>
              <a:ext cx="457200" cy="457200"/>
            </a:xfrm>
            <a:prstGeom prst="rect">
              <a:avLst/>
            </a:prstGeom>
          </p:spPr>
        </p:pic>
        <p:pic>
          <p:nvPicPr>
            <p:cNvPr id="108" name="Graphic 107" descr="Man with solid fill">
              <a:extLst>
                <a:ext uri="{FF2B5EF4-FFF2-40B4-BE49-F238E27FC236}">
                  <a16:creationId xmlns:a16="http://schemas.microsoft.com/office/drawing/2014/main" id="{6B4844D4-B78E-06EA-4134-B619F318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21193" y="1444941"/>
              <a:ext cx="457200" cy="457200"/>
            </a:xfrm>
            <a:prstGeom prst="rect">
              <a:avLst/>
            </a:prstGeom>
          </p:spPr>
        </p:pic>
        <p:pic>
          <p:nvPicPr>
            <p:cNvPr id="109" name="Graphic 108" descr="Man with solid fill">
              <a:extLst>
                <a:ext uri="{FF2B5EF4-FFF2-40B4-BE49-F238E27FC236}">
                  <a16:creationId xmlns:a16="http://schemas.microsoft.com/office/drawing/2014/main" id="{82F178AA-15AC-E2DF-5C2F-455D23571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56193" y="1444941"/>
              <a:ext cx="457200" cy="457200"/>
            </a:xfrm>
            <a:prstGeom prst="rect">
              <a:avLst/>
            </a:prstGeom>
          </p:spPr>
        </p:pic>
        <p:pic>
          <p:nvPicPr>
            <p:cNvPr id="110" name="Graphic 109" descr="Man with solid fill">
              <a:extLst>
                <a:ext uri="{FF2B5EF4-FFF2-40B4-BE49-F238E27FC236}">
                  <a16:creationId xmlns:a16="http://schemas.microsoft.com/office/drawing/2014/main" id="{8AAB0A3F-2A34-23E9-4483-34FC858E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59195" y="1444941"/>
              <a:ext cx="457200" cy="457200"/>
            </a:xfrm>
            <a:prstGeom prst="rect">
              <a:avLst/>
            </a:prstGeom>
          </p:spPr>
        </p:pic>
        <p:pic>
          <p:nvPicPr>
            <p:cNvPr id="111" name="Graphic 110" descr="Man with solid fill">
              <a:extLst>
                <a:ext uri="{FF2B5EF4-FFF2-40B4-BE49-F238E27FC236}">
                  <a16:creationId xmlns:a16="http://schemas.microsoft.com/office/drawing/2014/main" id="{546E19D6-63BF-1AAF-E151-320C97EE8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899" y="2194557"/>
              <a:ext cx="457200" cy="457200"/>
            </a:xfrm>
            <a:prstGeom prst="rect">
              <a:avLst/>
            </a:prstGeom>
          </p:spPr>
        </p:pic>
        <p:pic>
          <p:nvPicPr>
            <p:cNvPr id="112" name="Graphic 111" descr="Man with solid fill">
              <a:extLst>
                <a:ext uri="{FF2B5EF4-FFF2-40B4-BE49-F238E27FC236}">
                  <a16:creationId xmlns:a16="http://schemas.microsoft.com/office/drawing/2014/main" id="{2A343C9C-DE9E-50B0-D779-C8DAC809D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57296" y="2192336"/>
              <a:ext cx="457200" cy="457200"/>
            </a:xfrm>
            <a:prstGeom prst="rect">
              <a:avLst/>
            </a:prstGeom>
          </p:spPr>
        </p:pic>
        <p:pic>
          <p:nvPicPr>
            <p:cNvPr id="113" name="Graphic 112" descr="Man with solid fill">
              <a:extLst>
                <a:ext uri="{FF2B5EF4-FFF2-40B4-BE49-F238E27FC236}">
                  <a16:creationId xmlns:a16="http://schemas.microsoft.com/office/drawing/2014/main" id="{210F3940-506C-6686-F896-FFC052A95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9450" y="2192336"/>
              <a:ext cx="457200" cy="457200"/>
            </a:xfrm>
            <a:prstGeom prst="rect">
              <a:avLst/>
            </a:prstGeom>
          </p:spPr>
        </p:pic>
        <p:pic>
          <p:nvPicPr>
            <p:cNvPr id="114" name="Graphic 113" descr="Man with solid fill">
              <a:extLst>
                <a:ext uri="{FF2B5EF4-FFF2-40B4-BE49-F238E27FC236}">
                  <a16:creationId xmlns:a16="http://schemas.microsoft.com/office/drawing/2014/main" id="{2EFC7FA2-4331-302A-2CBB-973A42B9B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19478" y="2192336"/>
              <a:ext cx="457200" cy="457200"/>
            </a:xfrm>
            <a:prstGeom prst="rect">
              <a:avLst/>
            </a:prstGeom>
          </p:spPr>
        </p:pic>
        <p:pic>
          <p:nvPicPr>
            <p:cNvPr id="115" name="Graphic 114" descr="Man with solid fill">
              <a:extLst>
                <a:ext uri="{FF2B5EF4-FFF2-40B4-BE49-F238E27FC236}">
                  <a16:creationId xmlns:a16="http://schemas.microsoft.com/office/drawing/2014/main" id="{D7C6B8FD-002A-2AE2-3B6A-1AB581593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21193" y="2192336"/>
              <a:ext cx="457200" cy="457200"/>
            </a:xfrm>
            <a:prstGeom prst="rect">
              <a:avLst/>
            </a:prstGeom>
          </p:spPr>
        </p:pic>
        <p:pic>
          <p:nvPicPr>
            <p:cNvPr id="116" name="Graphic 115" descr="Man with solid fill">
              <a:extLst>
                <a:ext uri="{FF2B5EF4-FFF2-40B4-BE49-F238E27FC236}">
                  <a16:creationId xmlns:a16="http://schemas.microsoft.com/office/drawing/2014/main" id="{E37FB85C-617E-BE98-B723-3E3B2C2FF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56193" y="2192336"/>
              <a:ext cx="457200" cy="457200"/>
            </a:xfrm>
            <a:prstGeom prst="rect">
              <a:avLst/>
            </a:prstGeom>
          </p:spPr>
        </p:pic>
        <p:pic>
          <p:nvPicPr>
            <p:cNvPr id="117" name="Graphic 116" descr="Man with solid fill">
              <a:extLst>
                <a:ext uri="{FF2B5EF4-FFF2-40B4-BE49-F238E27FC236}">
                  <a16:creationId xmlns:a16="http://schemas.microsoft.com/office/drawing/2014/main" id="{05E77A2A-CF34-29AE-0565-8D72FB220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59195" y="2192336"/>
              <a:ext cx="457200" cy="457200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CB25BB2-7C09-CC04-6B1A-8208FB439113}"/>
              </a:ext>
            </a:extLst>
          </p:cNvPr>
          <p:cNvGrpSpPr/>
          <p:nvPr/>
        </p:nvGrpSpPr>
        <p:grpSpPr>
          <a:xfrm>
            <a:off x="235527" y="4355146"/>
            <a:ext cx="5808905" cy="2362200"/>
            <a:chOff x="235527" y="4355146"/>
            <a:chExt cx="5808905" cy="23622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44A1145-5B39-624B-84F5-C9E28A6A57F5}"/>
                </a:ext>
              </a:extLst>
            </p:cNvPr>
            <p:cNvSpPr/>
            <p:nvPr/>
          </p:nvSpPr>
          <p:spPr>
            <a:xfrm>
              <a:off x="235527" y="4355146"/>
              <a:ext cx="5808905" cy="2362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7124E7F-FE81-CC7D-1F7A-8691AF12BAA6}"/>
                </a:ext>
              </a:extLst>
            </p:cNvPr>
            <p:cNvSpPr/>
            <p:nvPr/>
          </p:nvSpPr>
          <p:spPr>
            <a:xfrm>
              <a:off x="397423" y="4439360"/>
              <a:ext cx="1406753" cy="97147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3B3E5CD-90F3-FE32-F879-64F9D5A365AE}"/>
                </a:ext>
              </a:extLst>
            </p:cNvPr>
            <p:cNvSpPr/>
            <p:nvPr/>
          </p:nvSpPr>
          <p:spPr>
            <a:xfrm rot="21029917">
              <a:off x="362526" y="5579633"/>
              <a:ext cx="1697917" cy="10587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DAF79BD-4886-D70D-D164-87BA98AE023A}"/>
                </a:ext>
              </a:extLst>
            </p:cNvPr>
            <p:cNvSpPr/>
            <p:nvPr/>
          </p:nvSpPr>
          <p:spPr>
            <a:xfrm rot="912628">
              <a:off x="2141658" y="5364872"/>
              <a:ext cx="1119591" cy="129673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EF0FDE8-1440-2ADE-900D-8B944F4BD58A}"/>
                </a:ext>
              </a:extLst>
            </p:cNvPr>
            <p:cNvSpPr/>
            <p:nvPr/>
          </p:nvSpPr>
          <p:spPr>
            <a:xfrm rot="8691751">
              <a:off x="4398199" y="4450796"/>
              <a:ext cx="1433997" cy="115830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A0A66710-47AB-4535-C3DE-F521F58E92DF}"/>
                </a:ext>
              </a:extLst>
            </p:cNvPr>
            <p:cNvSpPr/>
            <p:nvPr/>
          </p:nvSpPr>
          <p:spPr>
            <a:xfrm>
              <a:off x="3348922" y="5688190"/>
              <a:ext cx="2290330" cy="96611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8CEBBC64-A3CC-92CF-8FBF-EF616DC2CF2A}"/>
                </a:ext>
              </a:extLst>
            </p:cNvPr>
            <p:cNvSpPr/>
            <p:nvPr/>
          </p:nvSpPr>
          <p:spPr>
            <a:xfrm rot="549347">
              <a:off x="1900918" y="4431346"/>
              <a:ext cx="2160675" cy="899795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5" name="Graphic 124" descr="Man with solid fill">
              <a:extLst>
                <a:ext uri="{FF2B5EF4-FFF2-40B4-BE49-F238E27FC236}">
                  <a16:creationId xmlns:a16="http://schemas.microsoft.com/office/drawing/2014/main" id="{2BCA7E9C-E210-5C59-7B9C-A367047E4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5127" y="4525956"/>
              <a:ext cx="457200" cy="457200"/>
            </a:xfrm>
            <a:prstGeom prst="rect">
              <a:avLst/>
            </a:prstGeom>
          </p:spPr>
        </p:pic>
        <p:pic>
          <p:nvPicPr>
            <p:cNvPr id="126" name="Graphic 125" descr="Man with solid fill">
              <a:extLst>
                <a:ext uri="{FF2B5EF4-FFF2-40B4-BE49-F238E27FC236}">
                  <a16:creationId xmlns:a16="http://schemas.microsoft.com/office/drawing/2014/main" id="{85C3E040-AAB0-269C-029E-64E8F377F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27867" y="4748082"/>
              <a:ext cx="457200" cy="457200"/>
            </a:xfrm>
            <a:prstGeom prst="rect">
              <a:avLst/>
            </a:prstGeom>
          </p:spPr>
        </p:pic>
        <p:pic>
          <p:nvPicPr>
            <p:cNvPr id="127" name="Graphic 126" descr="Man with solid fill">
              <a:extLst>
                <a:ext uri="{FF2B5EF4-FFF2-40B4-BE49-F238E27FC236}">
                  <a16:creationId xmlns:a16="http://schemas.microsoft.com/office/drawing/2014/main" id="{A12F2357-974B-1D73-0186-DBF96633C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38527" y="4424043"/>
              <a:ext cx="457200" cy="457200"/>
            </a:xfrm>
            <a:prstGeom prst="rect">
              <a:avLst/>
            </a:prstGeom>
          </p:spPr>
        </p:pic>
        <p:pic>
          <p:nvPicPr>
            <p:cNvPr id="128" name="Graphic 127" descr="Man with solid fill">
              <a:extLst>
                <a:ext uri="{FF2B5EF4-FFF2-40B4-BE49-F238E27FC236}">
                  <a16:creationId xmlns:a16="http://schemas.microsoft.com/office/drawing/2014/main" id="{EEAFC48E-90B9-F7A5-EC20-BD4D58B9B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08416" y="4754556"/>
              <a:ext cx="457200" cy="457200"/>
            </a:xfrm>
            <a:prstGeom prst="rect">
              <a:avLst/>
            </a:prstGeom>
          </p:spPr>
        </p:pic>
        <p:pic>
          <p:nvPicPr>
            <p:cNvPr id="129" name="Graphic 128" descr="Man with solid fill">
              <a:extLst>
                <a:ext uri="{FF2B5EF4-FFF2-40B4-BE49-F238E27FC236}">
                  <a16:creationId xmlns:a16="http://schemas.microsoft.com/office/drawing/2014/main" id="{C4532B19-326F-3819-239F-41EE3D642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511" y="4683721"/>
              <a:ext cx="457200" cy="457200"/>
            </a:xfrm>
            <a:prstGeom prst="rect">
              <a:avLst/>
            </a:prstGeom>
          </p:spPr>
        </p:pic>
        <p:pic>
          <p:nvPicPr>
            <p:cNvPr id="130" name="Graphic 129" descr="Man with solid fill">
              <a:extLst>
                <a:ext uri="{FF2B5EF4-FFF2-40B4-BE49-F238E27FC236}">
                  <a16:creationId xmlns:a16="http://schemas.microsoft.com/office/drawing/2014/main" id="{C0F741AC-FD7B-6E42-FF3D-0E484D418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5530" y="4484272"/>
              <a:ext cx="457200" cy="457200"/>
            </a:xfrm>
            <a:prstGeom prst="rect">
              <a:avLst/>
            </a:prstGeom>
          </p:spPr>
        </p:pic>
        <p:pic>
          <p:nvPicPr>
            <p:cNvPr id="131" name="Graphic 130" descr="Man with solid fill">
              <a:extLst>
                <a:ext uri="{FF2B5EF4-FFF2-40B4-BE49-F238E27FC236}">
                  <a16:creationId xmlns:a16="http://schemas.microsoft.com/office/drawing/2014/main" id="{C3AF7DC5-DC1A-91EB-A34B-B21D1D561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2088" y="4848337"/>
              <a:ext cx="457200" cy="457200"/>
            </a:xfrm>
            <a:prstGeom prst="rect">
              <a:avLst/>
            </a:prstGeom>
          </p:spPr>
        </p:pic>
        <p:pic>
          <p:nvPicPr>
            <p:cNvPr id="132" name="Graphic 131" descr="Man with solid fill">
              <a:extLst>
                <a:ext uri="{FF2B5EF4-FFF2-40B4-BE49-F238E27FC236}">
                  <a16:creationId xmlns:a16="http://schemas.microsoft.com/office/drawing/2014/main" id="{508029DE-327A-64E9-4A24-846D23BFF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59625" y="4645341"/>
              <a:ext cx="457200" cy="457200"/>
            </a:xfrm>
            <a:prstGeom prst="rect">
              <a:avLst/>
            </a:prstGeom>
          </p:spPr>
        </p:pic>
        <p:pic>
          <p:nvPicPr>
            <p:cNvPr id="133" name="Graphic 132" descr="Man with solid fill">
              <a:extLst>
                <a:ext uri="{FF2B5EF4-FFF2-40B4-BE49-F238E27FC236}">
                  <a16:creationId xmlns:a16="http://schemas.microsoft.com/office/drawing/2014/main" id="{0FDA1C70-82B6-D871-68D9-986C5A6EA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5654" y="6013240"/>
              <a:ext cx="457200" cy="457200"/>
            </a:xfrm>
            <a:prstGeom prst="rect">
              <a:avLst/>
            </a:prstGeom>
          </p:spPr>
        </p:pic>
        <p:pic>
          <p:nvPicPr>
            <p:cNvPr id="134" name="Graphic 133" descr="Man with solid fill">
              <a:extLst>
                <a:ext uri="{FF2B5EF4-FFF2-40B4-BE49-F238E27FC236}">
                  <a16:creationId xmlns:a16="http://schemas.microsoft.com/office/drawing/2014/main" id="{70049625-9A61-1121-4368-5235F017F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511" y="5955826"/>
              <a:ext cx="457200" cy="457200"/>
            </a:xfrm>
            <a:prstGeom prst="rect">
              <a:avLst/>
            </a:prstGeom>
          </p:spPr>
        </p:pic>
        <p:pic>
          <p:nvPicPr>
            <p:cNvPr id="135" name="Graphic 134" descr="Man with solid fill">
              <a:extLst>
                <a:ext uri="{FF2B5EF4-FFF2-40B4-BE49-F238E27FC236}">
                  <a16:creationId xmlns:a16="http://schemas.microsoft.com/office/drawing/2014/main" id="{40DFAD75-B782-F2D1-6B9C-6A5D6C9C5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9346" y="5677630"/>
              <a:ext cx="457200" cy="457200"/>
            </a:xfrm>
            <a:prstGeom prst="rect">
              <a:avLst/>
            </a:prstGeom>
          </p:spPr>
        </p:pic>
        <p:pic>
          <p:nvPicPr>
            <p:cNvPr id="136" name="Graphic 135" descr="Man with solid fill">
              <a:extLst>
                <a:ext uri="{FF2B5EF4-FFF2-40B4-BE49-F238E27FC236}">
                  <a16:creationId xmlns:a16="http://schemas.microsoft.com/office/drawing/2014/main" id="{E989C767-2C72-C99D-4543-07C3390D0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90764" y="5677630"/>
              <a:ext cx="457200" cy="457200"/>
            </a:xfrm>
            <a:prstGeom prst="rect">
              <a:avLst/>
            </a:prstGeom>
          </p:spPr>
        </p:pic>
        <p:pic>
          <p:nvPicPr>
            <p:cNvPr id="137" name="Graphic 136" descr="Man with solid fill">
              <a:extLst>
                <a:ext uri="{FF2B5EF4-FFF2-40B4-BE49-F238E27FC236}">
                  <a16:creationId xmlns:a16="http://schemas.microsoft.com/office/drawing/2014/main" id="{79EC3448-ADDF-DEA1-4D08-B24577E43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17169" y="6126930"/>
              <a:ext cx="457200" cy="457200"/>
            </a:xfrm>
            <a:prstGeom prst="rect">
              <a:avLst/>
            </a:prstGeom>
          </p:spPr>
        </p:pic>
        <p:pic>
          <p:nvPicPr>
            <p:cNvPr id="138" name="Graphic 137" descr="Man with solid fill">
              <a:extLst>
                <a:ext uri="{FF2B5EF4-FFF2-40B4-BE49-F238E27FC236}">
                  <a16:creationId xmlns:a16="http://schemas.microsoft.com/office/drawing/2014/main" id="{33FBA615-BCC1-B699-F226-4BC5D2605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09059" y="5765114"/>
              <a:ext cx="457200" cy="457200"/>
            </a:xfrm>
            <a:prstGeom prst="rect">
              <a:avLst/>
            </a:prstGeom>
          </p:spPr>
        </p:pic>
        <p:pic>
          <p:nvPicPr>
            <p:cNvPr id="139" name="Graphic 138" descr="Man with solid fill">
              <a:extLst>
                <a:ext uri="{FF2B5EF4-FFF2-40B4-BE49-F238E27FC236}">
                  <a16:creationId xmlns:a16="http://schemas.microsoft.com/office/drawing/2014/main" id="{3D2EAB26-4CEA-B3A3-58C7-E1A7C4991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8867" y="5728817"/>
              <a:ext cx="457200" cy="457200"/>
            </a:xfrm>
            <a:prstGeom prst="rect">
              <a:avLst/>
            </a:prstGeom>
          </p:spPr>
        </p:pic>
        <p:pic>
          <p:nvPicPr>
            <p:cNvPr id="140" name="Graphic 139" descr="Man with solid fill">
              <a:extLst>
                <a:ext uri="{FF2B5EF4-FFF2-40B4-BE49-F238E27FC236}">
                  <a16:creationId xmlns:a16="http://schemas.microsoft.com/office/drawing/2014/main" id="{986A423D-E223-0628-D5AA-C14096E35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6685" y="5412706"/>
              <a:ext cx="457200" cy="457200"/>
            </a:xfrm>
            <a:prstGeom prst="rect">
              <a:avLst/>
            </a:prstGeom>
          </p:spPr>
        </p:pic>
        <p:pic>
          <p:nvPicPr>
            <p:cNvPr id="141" name="Graphic 140" descr="Man with solid fill">
              <a:extLst>
                <a:ext uri="{FF2B5EF4-FFF2-40B4-BE49-F238E27FC236}">
                  <a16:creationId xmlns:a16="http://schemas.microsoft.com/office/drawing/2014/main" id="{C9A58DB5-0C63-ECCD-2F14-47EB8640F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67033" y="5942646"/>
              <a:ext cx="457200" cy="457200"/>
            </a:xfrm>
            <a:prstGeom prst="rect">
              <a:avLst/>
            </a:prstGeom>
          </p:spPr>
        </p:pic>
        <p:pic>
          <p:nvPicPr>
            <p:cNvPr id="142" name="Graphic 141" descr="Man with solid fill">
              <a:extLst>
                <a:ext uri="{FF2B5EF4-FFF2-40B4-BE49-F238E27FC236}">
                  <a16:creationId xmlns:a16="http://schemas.microsoft.com/office/drawing/2014/main" id="{612BB800-EC7A-4F76-3025-D6110CEA1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98551" y="5840446"/>
              <a:ext cx="457200" cy="457200"/>
            </a:xfrm>
            <a:prstGeom prst="rect">
              <a:avLst/>
            </a:prstGeom>
          </p:spPr>
        </p:pic>
        <p:pic>
          <p:nvPicPr>
            <p:cNvPr id="143" name="Graphic 142" descr="Man with solid fill">
              <a:extLst>
                <a:ext uri="{FF2B5EF4-FFF2-40B4-BE49-F238E27FC236}">
                  <a16:creationId xmlns:a16="http://schemas.microsoft.com/office/drawing/2014/main" id="{26EE2305-EC87-ED9C-AA08-19AEFCE38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46789" y="6121009"/>
              <a:ext cx="457200" cy="457200"/>
            </a:xfrm>
            <a:prstGeom prst="rect">
              <a:avLst/>
            </a:prstGeom>
          </p:spPr>
        </p:pic>
        <p:pic>
          <p:nvPicPr>
            <p:cNvPr id="144" name="Graphic 143" descr="Man with solid fill">
              <a:extLst>
                <a:ext uri="{FF2B5EF4-FFF2-40B4-BE49-F238E27FC236}">
                  <a16:creationId xmlns:a16="http://schemas.microsoft.com/office/drawing/2014/main" id="{4871C708-7F46-E68C-41F3-3C1ADC4A8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49973" y="5970109"/>
              <a:ext cx="457200" cy="457200"/>
            </a:xfrm>
            <a:prstGeom prst="rect">
              <a:avLst/>
            </a:prstGeom>
          </p:spPr>
        </p:pic>
        <p:pic>
          <p:nvPicPr>
            <p:cNvPr id="145" name="Graphic 144" descr="Man with solid fill">
              <a:extLst>
                <a:ext uri="{FF2B5EF4-FFF2-40B4-BE49-F238E27FC236}">
                  <a16:creationId xmlns:a16="http://schemas.microsoft.com/office/drawing/2014/main" id="{C2FAB659-95EE-8B83-3509-2F4B1B5BD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52683" y="4484272"/>
              <a:ext cx="457200" cy="457200"/>
            </a:xfrm>
            <a:prstGeom prst="rect">
              <a:avLst/>
            </a:prstGeom>
          </p:spPr>
        </p:pic>
        <p:pic>
          <p:nvPicPr>
            <p:cNvPr id="146" name="Graphic 145" descr="Man with solid fill">
              <a:extLst>
                <a:ext uri="{FF2B5EF4-FFF2-40B4-BE49-F238E27FC236}">
                  <a16:creationId xmlns:a16="http://schemas.microsoft.com/office/drawing/2014/main" id="{93E089B9-8486-BC6B-EEE8-D765C804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80589" y="5115977"/>
              <a:ext cx="457200" cy="457200"/>
            </a:xfrm>
            <a:prstGeom prst="rect">
              <a:avLst/>
            </a:prstGeom>
          </p:spPr>
        </p:pic>
        <p:pic>
          <p:nvPicPr>
            <p:cNvPr id="147" name="Graphic 146" descr="Man with solid fill">
              <a:extLst>
                <a:ext uri="{FF2B5EF4-FFF2-40B4-BE49-F238E27FC236}">
                  <a16:creationId xmlns:a16="http://schemas.microsoft.com/office/drawing/2014/main" id="{2D6C5D38-5AC4-4B5A-A7C6-B2251A18B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4755" y="4925099"/>
              <a:ext cx="457200" cy="457200"/>
            </a:xfrm>
            <a:prstGeom prst="rect">
              <a:avLst/>
            </a:prstGeom>
          </p:spPr>
        </p:pic>
        <p:pic>
          <p:nvPicPr>
            <p:cNvPr id="148" name="Graphic 147" descr="Man with solid fill">
              <a:extLst>
                <a:ext uri="{FF2B5EF4-FFF2-40B4-BE49-F238E27FC236}">
                  <a16:creationId xmlns:a16="http://schemas.microsoft.com/office/drawing/2014/main" id="{11CAE88A-AC02-BBD8-64F6-A096863B7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0352" y="4770379"/>
              <a:ext cx="457200" cy="457200"/>
            </a:xfrm>
            <a:prstGeom prst="rect">
              <a:avLst/>
            </a:prstGeom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56DB5F7F-3576-AF7D-BDD7-58805C84D69B}"/>
              </a:ext>
            </a:extLst>
          </p:cNvPr>
          <p:cNvSpPr txBox="1"/>
          <p:nvPr/>
        </p:nvSpPr>
        <p:spPr>
          <a:xfrm>
            <a:off x="1641722" y="29499"/>
            <a:ext cx="2195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Systematic Sampling 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496156D-F66F-4C3C-3E0F-AC9C8544171F}"/>
              </a:ext>
            </a:extLst>
          </p:cNvPr>
          <p:cNvSpPr txBox="1"/>
          <p:nvPr/>
        </p:nvSpPr>
        <p:spPr>
          <a:xfrm>
            <a:off x="1877678" y="3723853"/>
            <a:ext cx="188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Cluster Sampling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2674B7F-F833-6497-3B51-DD04654A5328}"/>
              </a:ext>
            </a:extLst>
          </p:cNvPr>
          <p:cNvSpPr txBox="1"/>
          <p:nvPr/>
        </p:nvSpPr>
        <p:spPr>
          <a:xfrm>
            <a:off x="8087289" y="124938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Simple Random Sampling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F2D4DD3-053A-CCE4-C0E6-5A34C1E84525}"/>
              </a:ext>
            </a:extLst>
          </p:cNvPr>
          <p:cNvSpPr txBox="1"/>
          <p:nvPr/>
        </p:nvSpPr>
        <p:spPr>
          <a:xfrm>
            <a:off x="8129811" y="3244649"/>
            <a:ext cx="285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Stratified Random Sampling</a:t>
            </a:r>
          </a:p>
        </p:txBody>
      </p:sp>
      <p:pic>
        <p:nvPicPr>
          <p:cNvPr id="154" name="Graphic 153" descr="Man with solid fill">
            <a:extLst>
              <a:ext uri="{FF2B5EF4-FFF2-40B4-BE49-F238E27FC236}">
                <a16:creationId xmlns:a16="http://schemas.microsoft.com/office/drawing/2014/main" id="{B5E8E122-B18A-3364-15D6-4E30CA46D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38758" y="4909182"/>
            <a:ext cx="457200" cy="457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87F279F-A96B-F439-D679-7A9CD70AAE54}"/>
              </a:ext>
            </a:extLst>
          </p:cNvPr>
          <p:cNvSpPr/>
          <p:nvPr/>
        </p:nvSpPr>
        <p:spPr>
          <a:xfrm>
            <a:off x="4455751" y="3362036"/>
            <a:ext cx="162431" cy="1428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7B98B-997B-B66C-AD34-9A51AE0FA126}"/>
              </a:ext>
            </a:extLst>
          </p:cNvPr>
          <p:cNvSpPr txBox="1"/>
          <p:nvPr/>
        </p:nvSpPr>
        <p:spPr>
          <a:xfrm>
            <a:off x="4780589" y="3244649"/>
            <a:ext cx="251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selected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8368E-BD67-C1CB-D7D2-665096A4D1E6}"/>
              </a:ext>
            </a:extLst>
          </p:cNvPr>
          <p:cNvSpPr/>
          <p:nvPr/>
        </p:nvSpPr>
        <p:spPr>
          <a:xfrm>
            <a:off x="4457142" y="3644207"/>
            <a:ext cx="162431" cy="1428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E2B7A2-1901-23FF-F887-8C45408D8044}"/>
              </a:ext>
            </a:extLst>
          </p:cNvPr>
          <p:cNvSpPr txBox="1"/>
          <p:nvPr/>
        </p:nvSpPr>
        <p:spPr>
          <a:xfrm>
            <a:off x="4789198" y="3516568"/>
            <a:ext cx="251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not selected</a:t>
            </a:r>
          </a:p>
        </p:txBody>
      </p:sp>
    </p:spTree>
    <p:extLst>
      <p:ext uri="{BB962C8B-B14F-4D97-AF65-F5344CB8AC3E}">
        <p14:creationId xmlns:p14="http://schemas.microsoft.com/office/powerpoint/2010/main" val="95544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7A5D-6221-0930-12CE-1ED2CD94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27000"/>
            <a:ext cx="10515600" cy="1325563"/>
          </a:xfrm>
        </p:spPr>
        <p:txBody>
          <a:bodyPr/>
          <a:lstStyle/>
          <a:p>
            <a:r>
              <a:rPr lang="en-US" dirty="0"/>
              <a:t>More complex methods of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B0B33-0A8F-A099-17BE-7CB51D542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5892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Two – Stage cluster Sampling </a:t>
            </a:r>
            <a:r>
              <a:rPr lang="en-US" dirty="0"/>
              <a:t>- A type of sampling method in which the population is divided into a set of clusters and the researcher selects a simple random sample of the clusters. A simple random sample is then applied to each cluster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A44D94-3F5D-9B93-415C-14FBB6918955}"/>
              </a:ext>
            </a:extLst>
          </p:cNvPr>
          <p:cNvSpPr/>
          <p:nvPr/>
        </p:nvSpPr>
        <p:spPr>
          <a:xfrm>
            <a:off x="2254827" y="3695701"/>
            <a:ext cx="7165398" cy="30676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363636-312E-3A55-D7C1-9F955706A62A}"/>
              </a:ext>
            </a:extLst>
          </p:cNvPr>
          <p:cNvSpPr/>
          <p:nvPr/>
        </p:nvSpPr>
        <p:spPr>
          <a:xfrm>
            <a:off x="2454529" y="3805066"/>
            <a:ext cx="1735257" cy="12616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7635CF-88DF-4BCB-55FF-516E03C2E090}"/>
              </a:ext>
            </a:extLst>
          </p:cNvPr>
          <p:cNvSpPr/>
          <p:nvPr/>
        </p:nvSpPr>
        <p:spPr>
          <a:xfrm rot="21029917">
            <a:off x="2411483" y="5285888"/>
            <a:ext cx="2094414" cy="13749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BE19EB-D2EB-33B2-6FF8-9760BF16A85A}"/>
              </a:ext>
            </a:extLst>
          </p:cNvPr>
          <p:cNvSpPr/>
          <p:nvPr/>
        </p:nvSpPr>
        <p:spPr>
          <a:xfrm rot="912628">
            <a:off x="4606077" y="5006987"/>
            <a:ext cx="1381037" cy="168401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5DBCB4-907D-3B4B-036D-6792DF438873}"/>
              </a:ext>
            </a:extLst>
          </p:cNvPr>
          <p:cNvSpPr/>
          <p:nvPr/>
        </p:nvSpPr>
        <p:spPr>
          <a:xfrm rot="8691751">
            <a:off x="7389564" y="3819917"/>
            <a:ext cx="1768863" cy="150424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62FBE2-C6AF-2EA6-5ABE-B553337832DC}"/>
              </a:ext>
            </a:extLst>
          </p:cNvPr>
          <p:cNvSpPr/>
          <p:nvPr/>
        </p:nvSpPr>
        <p:spPr>
          <a:xfrm>
            <a:off x="6095261" y="5426866"/>
            <a:ext cx="2825167" cy="12546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641DC5-20B2-A98E-96BD-063492A0D83C}"/>
              </a:ext>
            </a:extLst>
          </p:cNvPr>
          <p:cNvSpPr/>
          <p:nvPr/>
        </p:nvSpPr>
        <p:spPr>
          <a:xfrm rot="549347">
            <a:off x="4309119" y="3794659"/>
            <a:ext cx="2665235" cy="11685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Man with solid fill">
            <a:extLst>
              <a:ext uri="{FF2B5EF4-FFF2-40B4-BE49-F238E27FC236}">
                <a16:creationId xmlns:a16="http://schemas.microsoft.com/office/drawing/2014/main" id="{1648E7C6-B2D2-35C6-F57E-BB3EAE775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7663" y="4056646"/>
            <a:ext cx="431821" cy="454623"/>
          </a:xfrm>
          <a:prstGeom prst="rect">
            <a:avLst/>
          </a:prstGeom>
        </p:spPr>
      </p:pic>
      <p:pic>
        <p:nvPicPr>
          <p:cNvPr id="13" name="Graphic 12" descr="Man with solid fill">
            <a:extLst>
              <a:ext uri="{FF2B5EF4-FFF2-40B4-BE49-F238E27FC236}">
                <a16:creationId xmlns:a16="http://schemas.microsoft.com/office/drawing/2014/main" id="{ECCA1208-1A9E-1C54-0CE9-ACA2163DE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3609" y="4082615"/>
            <a:ext cx="431821" cy="454623"/>
          </a:xfrm>
          <a:prstGeom prst="rect">
            <a:avLst/>
          </a:prstGeom>
        </p:spPr>
      </p:pic>
      <p:pic>
        <p:nvPicPr>
          <p:cNvPr id="14" name="Graphic 13" descr="Man with solid fill">
            <a:extLst>
              <a:ext uri="{FF2B5EF4-FFF2-40B4-BE49-F238E27FC236}">
                <a16:creationId xmlns:a16="http://schemas.microsoft.com/office/drawing/2014/main" id="{77F7D643-7E8C-608D-1FB6-5C0BFE04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4579" y="3770654"/>
            <a:ext cx="431821" cy="454623"/>
          </a:xfrm>
          <a:prstGeom prst="rect">
            <a:avLst/>
          </a:prstGeom>
        </p:spPr>
      </p:pic>
      <p:pic>
        <p:nvPicPr>
          <p:cNvPr id="15" name="Graphic 14" descr="Man with solid fill">
            <a:extLst>
              <a:ext uri="{FF2B5EF4-FFF2-40B4-BE49-F238E27FC236}">
                <a16:creationId xmlns:a16="http://schemas.microsoft.com/office/drawing/2014/main" id="{BD1D4C8F-263C-8FE6-D593-36140B47C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1938" y="3989387"/>
            <a:ext cx="431821" cy="454623"/>
          </a:xfrm>
          <a:prstGeom prst="rect">
            <a:avLst/>
          </a:prstGeom>
        </p:spPr>
      </p:pic>
      <p:pic>
        <p:nvPicPr>
          <p:cNvPr id="16" name="Graphic 15" descr="Man with solid fill">
            <a:extLst>
              <a:ext uri="{FF2B5EF4-FFF2-40B4-BE49-F238E27FC236}">
                <a16:creationId xmlns:a16="http://schemas.microsoft.com/office/drawing/2014/main" id="{CB7C5260-DBCD-04B9-082A-E64153218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0363" y="4261529"/>
            <a:ext cx="431821" cy="454623"/>
          </a:xfrm>
          <a:prstGeom prst="rect">
            <a:avLst/>
          </a:prstGeom>
        </p:spPr>
      </p:pic>
      <p:pic>
        <p:nvPicPr>
          <p:cNvPr id="17" name="Graphic 16" descr="Man with solid fill">
            <a:extLst>
              <a:ext uri="{FF2B5EF4-FFF2-40B4-BE49-F238E27FC236}">
                <a16:creationId xmlns:a16="http://schemas.microsoft.com/office/drawing/2014/main" id="{FBEC6BDE-59BC-E527-D347-5CD99EA6D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60574" y="4002513"/>
            <a:ext cx="431821" cy="454623"/>
          </a:xfrm>
          <a:prstGeom prst="rect">
            <a:avLst/>
          </a:prstGeom>
        </p:spPr>
      </p:pic>
      <p:pic>
        <p:nvPicPr>
          <p:cNvPr id="18" name="Graphic 17" descr="Man with solid fill">
            <a:extLst>
              <a:ext uri="{FF2B5EF4-FFF2-40B4-BE49-F238E27FC236}">
                <a16:creationId xmlns:a16="http://schemas.microsoft.com/office/drawing/2014/main" id="{AEA7AF7B-C523-D901-901C-94030EEDC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57126" y="4483709"/>
            <a:ext cx="431821" cy="454623"/>
          </a:xfrm>
          <a:prstGeom prst="rect">
            <a:avLst/>
          </a:prstGeom>
        </p:spPr>
      </p:pic>
      <p:pic>
        <p:nvPicPr>
          <p:cNvPr id="19" name="Graphic 18" descr="Man with solid fill">
            <a:extLst>
              <a:ext uri="{FF2B5EF4-FFF2-40B4-BE49-F238E27FC236}">
                <a16:creationId xmlns:a16="http://schemas.microsoft.com/office/drawing/2014/main" id="{97EA0342-97C3-7D09-5A31-D4048F134E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9420" y="4140462"/>
            <a:ext cx="431821" cy="454623"/>
          </a:xfrm>
          <a:prstGeom prst="rect">
            <a:avLst/>
          </a:prstGeom>
        </p:spPr>
      </p:pic>
      <p:pic>
        <p:nvPicPr>
          <p:cNvPr id="20" name="Graphic 19" descr="Man with solid fill">
            <a:extLst>
              <a:ext uri="{FF2B5EF4-FFF2-40B4-BE49-F238E27FC236}">
                <a16:creationId xmlns:a16="http://schemas.microsoft.com/office/drawing/2014/main" id="{C386131D-EE9D-582B-BD67-3301990F9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816" y="5988116"/>
            <a:ext cx="431821" cy="454623"/>
          </a:xfrm>
          <a:prstGeom prst="rect">
            <a:avLst/>
          </a:prstGeom>
        </p:spPr>
      </p:pic>
      <p:pic>
        <p:nvPicPr>
          <p:cNvPr id="21" name="Graphic 20" descr="Man with solid fill">
            <a:extLst>
              <a:ext uri="{FF2B5EF4-FFF2-40B4-BE49-F238E27FC236}">
                <a16:creationId xmlns:a16="http://schemas.microsoft.com/office/drawing/2014/main" id="{1654089D-8B01-0F65-A162-44666A836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0363" y="5913555"/>
            <a:ext cx="431821" cy="454623"/>
          </a:xfrm>
          <a:prstGeom prst="rect">
            <a:avLst/>
          </a:prstGeom>
        </p:spPr>
      </p:pic>
      <p:pic>
        <p:nvPicPr>
          <p:cNvPr id="22" name="Graphic 21" descr="Man with solid fill">
            <a:extLst>
              <a:ext uri="{FF2B5EF4-FFF2-40B4-BE49-F238E27FC236}">
                <a16:creationId xmlns:a16="http://schemas.microsoft.com/office/drawing/2014/main" id="{8FF7AE46-8AD6-B506-8089-B9B2305CC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9292" y="5552274"/>
            <a:ext cx="431821" cy="454623"/>
          </a:xfrm>
          <a:prstGeom prst="rect">
            <a:avLst/>
          </a:prstGeom>
        </p:spPr>
      </p:pic>
      <p:pic>
        <p:nvPicPr>
          <p:cNvPr id="23" name="Graphic 22" descr="Man with solid fill">
            <a:extLst>
              <a:ext uri="{FF2B5EF4-FFF2-40B4-BE49-F238E27FC236}">
                <a16:creationId xmlns:a16="http://schemas.microsoft.com/office/drawing/2014/main" id="{1D14715E-7060-33DE-D21C-294C194FC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9834" y="5552274"/>
            <a:ext cx="431821" cy="454623"/>
          </a:xfrm>
          <a:prstGeom prst="rect">
            <a:avLst/>
          </a:prstGeom>
        </p:spPr>
      </p:pic>
      <p:pic>
        <p:nvPicPr>
          <p:cNvPr id="24" name="Graphic 23" descr="Man with solid fill">
            <a:extLst>
              <a:ext uri="{FF2B5EF4-FFF2-40B4-BE49-F238E27FC236}">
                <a16:creationId xmlns:a16="http://schemas.microsoft.com/office/drawing/2014/main" id="{5112C162-68D4-0BCB-368D-16FA447A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658" y="6100087"/>
            <a:ext cx="431821" cy="454623"/>
          </a:xfrm>
          <a:prstGeom prst="rect">
            <a:avLst/>
          </a:prstGeom>
        </p:spPr>
      </p:pic>
      <p:pic>
        <p:nvPicPr>
          <p:cNvPr id="25" name="Graphic 24" descr="Man with solid fill">
            <a:extLst>
              <a:ext uri="{FF2B5EF4-FFF2-40B4-BE49-F238E27FC236}">
                <a16:creationId xmlns:a16="http://schemas.microsoft.com/office/drawing/2014/main" id="{DDD18B77-DD14-DDE9-2394-FF58BCD3F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3015" y="5639283"/>
            <a:ext cx="431821" cy="454623"/>
          </a:xfrm>
          <a:prstGeom prst="rect">
            <a:avLst/>
          </a:prstGeom>
        </p:spPr>
      </p:pic>
      <p:pic>
        <p:nvPicPr>
          <p:cNvPr id="26" name="Graphic 25" descr="Man with solid fill">
            <a:extLst>
              <a:ext uri="{FF2B5EF4-FFF2-40B4-BE49-F238E27FC236}">
                <a16:creationId xmlns:a16="http://schemas.microsoft.com/office/drawing/2014/main" id="{1A6EAADF-CE6B-D7B4-31D6-04BDB7538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1975" y="5618748"/>
            <a:ext cx="431821" cy="454623"/>
          </a:xfrm>
          <a:prstGeom prst="rect">
            <a:avLst/>
          </a:prstGeom>
        </p:spPr>
      </p:pic>
      <p:pic>
        <p:nvPicPr>
          <p:cNvPr id="27" name="Graphic 26" descr="Man with solid fill">
            <a:extLst>
              <a:ext uri="{FF2B5EF4-FFF2-40B4-BE49-F238E27FC236}">
                <a16:creationId xmlns:a16="http://schemas.microsoft.com/office/drawing/2014/main" id="{7ABC0013-4C4A-F40E-4CD1-00C0B72A6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9908" y="5054084"/>
            <a:ext cx="431821" cy="454623"/>
          </a:xfrm>
          <a:prstGeom prst="rect">
            <a:avLst/>
          </a:prstGeom>
        </p:spPr>
      </p:pic>
      <p:pic>
        <p:nvPicPr>
          <p:cNvPr id="29" name="Graphic 28" descr="Man with solid fill">
            <a:extLst>
              <a:ext uri="{FF2B5EF4-FFF2-40B4-BE49-F238E27FC236}">
                <a16:creationId xmlns:a16="http://schemas.microsoft.com/office/drawing/2014/main" id="{7B6B8266-ECC4-6E44-9CB1-7CB65335E4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96591" y="5763716"/>
            <a:ext cx="431821" cy="454623"/>
          </a:xfrm>
          <a:prstGeom prst="rect">
            <a:avLst/>
          </a:prstGeom>
        </p:spPr>
      </p:pic>
      <p:pic>
        <p:nvPicPr>
          <p:cNvPr id="30" name="Graphic 29" descr="Man with solid fill">
            <a:extLst>
              <a:ext uri="{FF2B5EF4-FFF2-40B4-BE49-F238E27FC236}">
                <a16:creationId xmlns:a16="http://schemas.microsoft.com/office/drawing/2014/main" id="{68D7EF20-4A74-8C64-A144-0D863CB7B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9501" y="6128071"/>
            <a:ext cx="431821" cy="454623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7C3C307F-4D5C-8057-954D-0EC5669BA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6892" y="5932104"/>
            <a:ext cx="431821" cy="454623"/>
          </a:xfrm>
          <a:prstGeom prst="rect">
            <a:avLst/>
          </a:prstGeom>
        </p:spPr>
      </p:pic>
      <p:pic>
        <p:nvPicPr>
          <p:cNvPr id="32" name="Graphic 31" descr="Man with solid fill">
            <a:extLst>
              <a:ext uri="{FF2B5EF4-FFF2-40B4-BE49-F238E27FC236}">
                <a16:creationId xmlns:a16="http://schemas.microsoft.com/office/drawing/2014/main" id="{DDEDF1FE-6343-5C95-0926-35B196C41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3649" y="4332039"/>
            <a:ext cx="431821" cy="454623"/>
          </a:xfrm>
          <a:prstGeom prst="rect">
            <a:avLst/>
          </a:prstGeom>
        </p:spPr>
      </p:pic>
      <p:pic>
        <p:nvPicPr>
          <p:cNvPr id="33" name="Graphic 32" descr="Man with solid fill">
            <a:extLst>
              <a:ext uri="{FF2B5EF4-FFF2-40B4-BE49-F238E27FC236}">
                <a16:creationId xmlns:a16="http://schemas.microsoft.com/office/drawing/2014/main" id="{3629189D-FD66-0D78-A1E9-26CA36B1A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1250" y="4822880"/>
            <a:ext cx="431821" cy="454623"/>
          </a:xfrm>
          <a:prstGeom prst="rect">
            <a:avLst/>
          </a:prstGeom>
        </p:spPr>
      </p:pic>
      <p:pic>
        <p:nvPicPr>
          <p:cNvPr id="34" name="Graphic 33" descr="Man with solid fill">
            <a:extLst>
              <a:ext uri="{FF2B5EF4-FFF2-40B4-BE49-F238E27FC236}">
                <a16:creationId xmlns:a16="http://schemas.microsoft.com/office/drawing/2014/main" id="{F225FC34-947D-5BB7-A3D5-D5DF8C77E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9987" y="4574996"/>
            <a:ext cx="431821" cy="454623"/>
          </a:xfrm>
          <a:prstGeom prst="rect">
            <a:avLst/>
          </a:prstGeom>
        </p:spPr>
      </p:pic>
      <p:pic>
        <p:nvPicPr>
          <p:cNvPr id="35" name="Graphic 34" descr="Man with solid fill">
            <a:extLst>
              <a:ext uri="{FF2B5EF4-FFF2-40B4-BE49-F238E27FC236}">
                <a16:creationId xmlns:a16="http://schemas.microsoft.com/office/drawing/2014/main" id="{B0FECD4C-35B3-AB69-37C5-80948ED1F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2477" y="4151609"/>
            <a:ext cx="431821" cy="45462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C6C5691-1E86-83C8-17DC-63BAC5D17B35}"/>
              </a:ext>
            </a:extLst>
          </p:cNvPr>
          <p:cNvSpPr txBox="1"/>
          <p:nvPr/>
        </p:nvSpPr>
        <p:spPr>
          <a:xfrm>
            <a:off x="4192485" y="3094990"/>
            <a:ext cx="303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 – Stage Cluster Sampling </a:t>
            </a:r>
          </a:p>
        </p:txBody>
      </p:sp>
      <p:pic>
        <p:nvPicPr>
          <p:cNvPr id="37" name="Graphic 36" descr="Man with solid fill">
            <a:extLst>
              <a:ext uri="{FF2B5EF4-FFF2-40B4-BE49-F238E27FC236}">
                <a16:creationId xmlns:a16="http://schemas.microsoft.com/office/drawing/2014/main" id="{6F859EA0-EB6C-CC1E-1C81-4C7EDFD21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1711" y="4289841"/>
            <a:ext cx="431821" cy="454623"/>
          </a:xfrm>
          <a:prstGeom prst="rect">
            <a:avLst/>
          </a:prstGeom>
        </p:spPr>
      </p:pic>
      <p:pic>
        <p:nvPicPr>
          <p:cNvPr id="38" name="Graphic 37" descr="Man with solid fill">
            <a:extLst>
              <a:ext uri="{FF2B5EF4-FFF2-40B4-BE49-F238E27FC236}">
                <a16:creationId xmlns:a16="http://schemas.microsoft.com/office/drawing/2014/main" id="{870F52CE-486E-B9F5-82D3-454C073E5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0728" y="4440350"/>
            <a:ext cx="431821" cy="454623"/>
          </a:xfrm>
          <a:prstGeom prst="rect">
            <a:avLst/>
          </a:prstGeom>
        </p:spPr>
      </p:pic>
      <p:pic>
        <p:nvPicPr>
          <p:cNvPr id="39" name="Graphic 38" descr="Man with solid fill">
            <a:extLst>
              <a:ext uri="{FF2B5EF4-FFF2-40B4-BE49-F238E27FC236}">
                <a16:creationId xmlns:a16="http://schemas.microsoft.com/office/drawing/2014/main" id="{C0E33768-DBE0-622C-3623-8F80E29C0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7568" y="4322342"/>
            <a:ext cx="431821" cy="454623"/>
          </a:xfrm>
          <a:prstGeom prst="rect">
            <a:avLst/>
          </a:prstGeom>
        </p:spPr>
      </p:pic>
      <p:pic>
        <p:nvPicPr>
          <p:cNvPr id="40" name="Graphic 39" descr="Man with solid fill">
            <a:extLst>
              <a:ext uri="{FF2B5EF4-FFF2-40B4-BE49-F238E27FC236}">
                <a16:creationId xmlns:a16="http://schemas.microsoft.com/office/drawing/2014/main" id="{9AEA4517-D32B-A76E-D50A-80FE97AD7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2358" y="5205195"/>
            <a:ext cx="431821" cy="454623"/>
          </a:xfrm>
          <a:prstGeom prst="rect">
            <a:avLst/>
          </a:prstGeom>
        </p:spPr>
      </p:pic>
      <p:pic>
        <p:nvPicPr>
          <p:cNvPr id="41" name="Graphic 40" descr="Man with solid fill">
            <a:extLst>
              <a:ext uri="{FF2B5EF4-FFF2-40B4-BE49-F238E27FC236}">
                <a16:creationId xmlns:a16="http://schemas.microsoft.com/office/drawing/2014/main" id="{E4B97BCA-72A8-8FB1-4075-5038B6E97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3938" y="5488473"/>
            <a:ext cx="431821" cy="454623"/>
          </a:xfrm>
          <a:prstGeom prst="rect">
            <a:avLst/>
          </a:prstGeom>
        </p:spPr>
      </p:pic>
      <p:pic>
        <p:nvPicPr>
          <p:cNvPr id="42" name="Graphic 41" descr="Man with solid fill">
            <a:extLst>
              <a:ext uri="{FF2B5EF4-FFF2-40B4-BE49-F238E27FC236}">
                <a16:creationId xmlns:a16="http://schemas.microsoft.com/office/drawing/2014/main" id="{58FB1F28-BD92-3C29-916F-331A1148C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2255" y="6053437"/>
            <a:ext cx="431821" cy="454623"/>
          </a:xfrm>
          <a:prstGeom prst="rect">
            <a:avLst/>
          </a:prstGeom>
        </p:spPr>
      </p:pic>
      <p:pic>
        <p:nvPicPr>
          <p:cNvPr id="44" name="Graphic 43" descr="Man with solid fill">
            <a:extLst>
              <a:ext uri="{FF2B5EF4-FFF2-40B4-BE49-F238E27FC236}">
                <a16:creationId xmlns:a16="http://schemas.microsoft.com/office/drawing/2014/main" id="{A7C1A71C-7D53-49AE-0212-E8CF654FC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1966" y="3828303"/>
            <a:ext cx="431821" cy="454623"/>
          </a:xfrm>
          <a:prstGeom prst="rect">
            <a:avLst/>
          </a:prstGeom>
        </p:spPr>
      </p:pic>
      <p:pic>
        <p:nvPicPr>
          <p:cNvPr id="45" name="Graphic 44" descr="Man with solid fill">
            <a:extLst>
              <a:ext uri="{FF2B5EF4-FFF2-40B4-BE49-F238E27FC236}">
                <a16:creationId xmlns:a16="http://schemas.microsoft.com/office/drawing/2014/main" id="{1231FBAD-7EA0-A461-2314-5FA3A955D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3716" y="4526314"/>
            <a:ext cx="431821" cy="454623"/>
          </a:xfrm>
          <a:prstGeom prst="rect">
            <a:avLst/>
          </a:prstGeom>
        </p:spPr>
      </p:pic>
      <p:pic>
        <p:nvPicPr>
          <p:cNvPr id="46" name="Graphic 45" descr="Man with solid fill">
            <a:extLst>
              <a:ext uri="{FF2B5EF4-FFF2-40B4-BE49-F238E27FC236}">
                <a16:creationId xmlns:a16="http://schemas.microsoft.com/office/drawing/2014/main" id="{2826849D-68D7-79F6-7FC5-47252F9BE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7093" y="4164813"/>
            <a:ext cx="431821" cy="454623"/>
          </a:xfrm>
          <a:prstGeom prst="rect">
            <a:avLst/>
          </a:prstGeom>
        </p:spPr>
      </p:pic>
      <p:pic>
        <p:nvPicPr>
          <p:cNvPr id="47" name="Graphic 46" descr="Man with solid fill">
            <a:extLst>
              <a:ext uri="{FF2B5EF4-FFF2-40B4-BE49-F238E27FC236}">
                <a16:creationId xmlns:a16="http://schemas.microsoft.com/office/drawing/2014/main" id="{4BB3C992-72DF-4A94-D20F-BDA27E4320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7938" y="4432332"/>
            <a:ext cx="431821" cy="454623"/>
          </a:xfrm>
          <a:prstGeom prst="rect">
            <a:avLst/>
          </a:prstGeom>
        </p:spPr>
      </p:pic>
      <p:pic>
        <p:nvPicPr>
          <p:cNvPr id="48" name="Graphic 47" descr="Man with solid fill">
            <a:extLst>
              <a:ext uri="{FF2B5EF4-FFF2-40B4-BE49-F238E27FC236}">
                <a16:creationId xmlns:a16="http://schemas.microsoft.com/office/drawing/2014/main" id="{480DC945-FC6F-AF37-E245-401E72A19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5014" y="4261528"/>
            <a:ext cx="431821" cy="454623"/>
          </a:xfrm>
          <a:prstGeom prst="rect">
            <a:avLst/>
          </a:prstGeom>
        </p:spPr>
      </p:pic>
      <p:pic>
        <p:nvPicPr>
          <p:cNvPr id="49" name="Graphic 48" descr="Man with solid fill">
            <a:extLst>
              <a:ext uri="{FF2B5EF4-FFF2-40B4-BE49-F238E27FC236}">
                <a16:creationId xmlns:a16="http://schemas.microsoft.com/office/drawing/2014/main" id="{B515DC69-9B20-F33C-23D4-BA52BCD08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42292" y="3863836"/>
            <a:ext cx="431821" cy="454623"/>
          </a:xfrm>
          <a:prstGeom prst="rect">
            <a:avLst/>
          </a:prstGeom>
        </p:spPr>
      </p:pic>
      <p:pic>
        <p:nvPicPr>
          <p:cNvPr id="50" name="Graphic 49" descr="Man with solid fill">
            <a:extLst>
              <a:ext uri="{FF2B5EF4-FFF2-40B4-BE49-F238E27FC236}">
                <a16:creationId xmlns:a16="http://schemas.microsoft.com/office/drawing/2014/main" id="{17A0A756-3531-36C6-4AF9-454EB7FFC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8013" y="5314435"/>
            <a:ext cx="431821" cy="454623"/>
          </a:xfrm>
          <a:prstGeom prst="rect">
            <a:avLst/>
          </a:prstGeom>
        </p:spPr>
      </p:pic>
      <p:pic>
        <p:nvPicPr>
          <p:cNvPr id="51" name="Graphic 50" descr="Man with solid fill">
            <a:extLst>
              <a:ext uri="{FF2B5EF4-FFF2-40B4-BE49-F238E27FC236}">
                <a16:creationId xmlns:a16="http://schemas.microsoft.com/office/drawing/2014/main" id="{38658B4C-8DEA-02F2-AD5A-F6465A913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5732" y="6123750"/>
            <a:ext cx="431821" cy="454623"/>
          </a:xfrm>
          <a:prstGeom prst="rect">
            <a:avLst/>
          </a:prstGeom>
        </p:spPr>
      </p:pic>
      <p:pic>
        <p:nvPicPr>
          <p:cNvPr id="52" name="Graphic 51" descr="Man with solid fill">
            <a:extLst>
              <a:ext uri="{FF2B5EF4-FFF2-40B4-BE49-F238E27FC236}">
                <a16:creationId xmlns:a16="http://schemas.microsoft.com/office/drawing/2014/main" id="{AFE09480-99B9-417A-5FBB-C03C266E1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9905" y="5712166"/>
            <a:ext cx="431821" cy="454623"/>
          </a:xfrm>
          <a:prstGeom prst="rect">
            <a:avLst/>
          </a:prstGeom>
        </p:spPr>
      </p:pic>
      <p:pic>
        <p:nvPicPr>
          <p:cNvPr id="54" name="Graphic 53" descr="Man with solid fill">
            <a:extLst>
              <a:ext uri="{FF2B5EF4-FFF2-40B4-BE49-F238E27FC236}">
                <a16:creationId xmlns:a16="http://schemas.microsoft.com/office/drawing/2014/main" id="{4FDD44CB-BD8A-0A77-A09A-1C15B253E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13632" y="5508462"/>
            <a:ext cx="431821" cy="454623"/>
          </a:xfrm>
          <a:prstGeom prst="rect">
            <a:avLst/>
          </a:prstGeom>
        </p:spPr>
      </p:pic>
      <p:pic>
        <p:nvPicPr>
          <p:cNvPr id="56" name="Graphic 55" descr="Man with solid fill">
            <a:extLst>
              <a:ext uri="{FF2B5EF4-FFF2-40B4-BE49-F238E27FC236}">
                <a16:creationId xmlns:a16="http://schemas.microsoft.com/office/drawing/2014/main" id="{193AA556-9282-5841-CD76-45CBEDEDD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91496" y="5895503"/>
            <a:ext cx="431821" cy="454623"/>
          </a:xfrm>
          <a:prstGeom prst="rect">
            <a:avLst/>
          </a:prstGeom>
        </p:spPr>
      </p:pic>
      <p:pic>
        <p:nvPicPr>
          <p:cNvPr id="57" name="Graphic 56" descr="Man with solid fill">
            <a:extLst>
              <a:ext uri="{FF2B5EF4-FFF2-40B4-BE49-F238E27FC236}">
                <a16:creationId xmlns:a16="http://schemas.microsoft.com/office/drawing/2014/main" id="{C4667742-7776-112E-7014-F56E31AA5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5847" y="5915145"/>
            <a:ext cx="431821" cy="454623"/>
          </a:xfrm>
          <a:prstGeom prst="rect">
            <a:avLst/>
          </a:prstGeom>
        </p:spPr>
      </p:pic>
      <p:pic>
        <p:nvPicPr>
          <p:cNvPr id="58" name="Graphic 57" descr="Man with solid fill">
            <a:extLst>
              <a:ext uri="{FF2B5EF4-FFF2-40B4-BE49-F238E27FC236}">
                <a16:creationId xmlns:a16="http://schemas.microsoft.com/office/drawing/2014/main" id="{8D62445C-D3CF-FFA7-8767-62BAA1132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6469" y="5527797"/>
            <a:ext cx="431821" cy="454623"/>
          </a:xfrm>
          <a:prstGeom prst="rect">
            <a:avLst/>
          </a:prstGeom>
        </p:spPr>
      </p:pic>
      <p:pic>
        <p:nvPicPr>
          <p:cNvPr id="59" name="Graphic 58" descr="Man with solid fill">
            <a:extLst>
              <a:ext uri="{FF2B5EF4-FFF2-40B4-BE49-F238E27FC236}">
                <a16:creationId xmlns:a16="http://schemas.microsoft.com/office/drawing/2014/main" id="{BC857F15-E5EE-D69C-EC0B-A766CB45F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0863" y="5708192"/>
            <a:ext cx="431821" cy="45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0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9EA7-9A12-AF7D-157F-A7192039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984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Advantages and Disadvantages of Sampling Designs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B5393-FD87-593E-A63C-4C526EE456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7175" y="1968500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Simple Random Sampling</a:t>
                </a:r>
              </a:p>
              <a:p>
                <a:r>
                  <a:rPr lang="en-US" dirty="0"/>
                  <a:t>Mathematically simple to compute estimates such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Samples tend to be a good representation of the population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Systematic Sampling:</a:t>
                </a:r>
              </a:p>
              <a:p>
                <a:r>
                  <a:rPr lang="en-US" dirty="0"/>
                  <a:t>Sometimes useful when there is no sampling frame available.</a:t>
                </a:r>
              </a:p>
              <a:p>
                <a:r>
                  <a:rPr lang="en-US" dirty="0"/>
                  <a:t>Lower margin of error than simple random sampling and some cluster sampling designs.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Stratified Random Sampling:</a:t>
                </a:r>
              </a:p>
              <a:p>
                <a:r>
                  <a:rPr lang="en-US" dirty="0"/>
                  <a:t>Administrative convenience </a:t>
                </a:r>
              </a:p>
              <a:p>
                <a:r>
                  <a:rPr lang="en-US" dirty="0"/>
                  <a:t>Interest in individual strata</a:t>
                </a:r>
              </a:p>
              <a:p>
                <a:r>
                  <a:rPr lang="en-US" dirty="0"/>
                  <a:t>Smaller margin of error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B5393-FD87-593E-A63C-4C526EE456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175" y="1968500"/>
                <a:ext cx="10515600" cy="4351338"/>
              </a:xfrm>
              <a:blipFill>
                <a:blip r:embed="rId2"/>
                <a:stretch>
                  <a:fillRect l="-754" t="-294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65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9EA7-9A12-AF7D-157F-A7192039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984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Advantages and Disadvantages of Sampling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B5393-FD87-593E-A63C-4C526EE45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68499"/>
            <a:ext cx="10515600" cy="47910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Cluster Sampling:</a:t>
            </a:r>
          </a:p>
          <a:p>
            <a:r>
              <a:rPr lang="en-US" dirty="0"/>
              <a:t>can be less expensive than simple or stratified random sampling </a:t>
            </a:r>
          </a:p>
          <a:p>
            <a:r>
              <a:rPr lang="en-US" dirty="0"/>
              <a:t>can be used when a sampling frame is unavailable </a:t>
            </a:r>
          </a:p>
          <a:p>
            <a:r>
              <a:rPr lang="en-US" dirty="0"/>
              <a:t>margin of error is often larger than simple random sampling or stratified random sampling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Two-Stage Cluster Sampling:</a:t>
            </a:r>
          </a:p>
          <a:p>
            <a:r>
              <a:rPr lang="en-US" dirty="0"/>
              <a:t>Same advantages as above</a:t>
            </a:r>
          </a:p>
          <a:p>
            <a:r>
              <a:rPr lang="en-US" dirty="0"/>
              <a:t>Usually has a smaller margin of error, because we can control two sample sizes: the number of clusters to sample, and the number of elements to sample from each sampled cluster</a:t>
            </a:r>
          </a:p>
        </p:txBody>
      </p:sp>
    </p:spTree>
    <p:extLst>
      <p:ext uri="{BB962C8B-B14F-4D97-AF65-F5344CB8AC3E}">
        <p14:creationId xmlns:p14="http://schemas.microsoft.com/office/powerpoint/2010/main" val="3643178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449D-5AEE-25A3-AB6A-58A1AF40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identify the sampling design: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83A40-2051-9763-5CBF-40C4695F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researcher wants to gather opinions on a new smartphone model. Instead of randomly selecting participants, the researcher decides to conduct the survey in a shopping mall during a weekday afternoon. The individuals approached for the survey are those who happen to be present at the mall during that specific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an example of what type of sampling design?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sampling frame?</a:t>
            </a:r>
          </a:p>
        </p:txBody>
      </p:sp>
    </p:spTree>
    <p:extLst>
      <p:ext uri="{BB962C8B-B14F-4D97-AF65-F5344CB8AC3E}">
        <p14:creationId xmlns:p14="http://schemas.microsoft.com/office/powerpoint/2010/main" val="177509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3681</TotalTime>
  <Words>814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Office Theme</vt:lpstr>
      <vt:lpstr>Lecture 10  Types of Studies-Continued  </vt:lpstr>
      <vt:lpstr>Review From Friday </vt:lpstr>
      <vt:lpstr>Sources of Bias In Surveys</vt:lpstr>
      <vt:lpstr>More complex methods of sampling</vt:lpstr>
      <vt:lpstr>PowerPoint Presentation</vt:lpstr>
      <vt:lpstr>More complex methods of sampling</vt:lpstr>
      <vt:lpstr>Advantages and Disadvantages of Sampling Designs</vt:lpstr>
      <vt:lpstr>Advantages and Disadvantages of Sampling Designs</vt:lpstr>
      <vt:lpstr>Practice: identify the sampling design:</vt:lpstr>
      <vt:lpstr>Practice: identify the sampling design:</vt:lpstr>
      <vt:lpstr>Practice: identify the sampling design:</vt:lpstr>
      <vt:lpstr>Ethical Considerations In Experiments and Surveys</vt:lpstr>
      <vt:lpstr>Connection to statistical inference…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95</cp:revision>
  <dcterms:created xsi:type="dcterms:W3CDTF">2023-08-21T21:11:45Z</dcterms:created>
  <dcterms:modified xsi:type="dcterms:W3CDTF">2024-02-12T16:51:03Z</dcterms:modified>
</cp:coreProperties>
</file>