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13" r:id="rId4"/>
    <p:sldId id="315" r:id="rId5"/>
    <p:sldId id="316" r:id="rId6"/>
    <p:sldId id="283" r:id="rId7"/>
    <p:sldId id="314" r:id="rId8"/>
    <p:sldId id="317" r:id="rId9"/>
    <p:sldId id="327" r:id="rId10"/>
    <p:sldId id="326" r:id="rId11"/>
    <p:sldId id="342" r:id="rId12"/>
    <p:sldId id="343" r:id="rId13"/>
    <p:sldId id="318" r:id="rId14"/>
    <p:sldId id="319" r:id="rId15"/>
    <p:sldId id="344" r:id="rId16"/>
    <p:sldId id="345" r:id="rId17"/>
    <p:sldId id="330" r:id="rId18"/>
    <p:sldId id="346" r:id="rId19"/>
    <p:sldId id="332" r:id="rId20"/>
    <p:sldId id="33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Variance and standard deviation</a:t>
            </a:r>
            <a:br>
              <a:rPr lang="en-US" dirty="0"/>
            </a:br>
            <a:r>
              <a:rPr lang="en-US" dirty="0"/>
              <a:t>Cumulative distributions</a:t>
            </a:r>
            <a:br>
              <a:rPr lang="en-US" dirty="0"/>
            </a:br>
            <a:r>
              <a:rPr lang="en-US" dirty="0"/>
              <a:t>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76"/>
            <a:ext cx="10515600" cy="777005"/>
          </a:xfrm>
        </p:spPr>
        <p:txBody>
          <a:bodyPr>
            <a:normAutofit/>
          </a:bodyPr>
          <a:lstStyle/>
          <a:p>
            <a:r>
              <a:rPr lang="en-US" sz="4000" dirty="0"/>
              <a:t>Finding Percentiles from Cumulative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34" y="1031434"/>
                <a:ext cx="6233392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 1, 1, 2,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2, 2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2, 2, 2,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2, 3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3, 3, 3,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4, 5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5, 6, 6, 6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Q1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What is the IQR?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IQR = 4.5 – 2 = 2.5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298A97-9EB5-CC8F-1FD3-936DF6749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4" y="1031434"/>
                <a:ext cx="6233392" cy="4795132"/>
              </a:xfrm>
              <a:prstGeom prst="rect">
                <a:avLst/>
              </a:prstGeom>
              <a:blipFill>
                <a:blip r:embed="rId2"/>
                <a:stretch>
                  <a:fillRect l="-1566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3CF666-2DAB-665A-83C6-07D513ED1201}"/>
              </a:ext>
            </a:extLst>
          </p:cNvPr>
          <p:cNvSpPr/>
          <p:nvPr/>
        </p:nvSpPr>
        <p:spPr>
          <a:xfrm>
            <a:off x="1143000" y="1360239"/>
            <a:ext cx="2514889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5B7EF-20C4-77FF-C467-299179474097}"/>
              </a:ext>
            </a:extLst>
          </p:cNvPr>
          <p:cNvSpPr/>
          <p:nvPr/>
        </p:nvSpPr>
        <p:spPr>
          <a:xfrm>
            <a:off x="3657889" y="1360239"/>
            <a:ext cx="2514889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F5098-524D-B67E-6FD2-F84C8DD5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13" y="1990046"/>
            <a:ext cx="9402487" cy="48679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A10BE8-4360-33C8-3EF4-19E6090E10B1}"/>
              </a:ext>
            </a:extLst>
          </p:cNvPr>
          <p:cNvCxnSpPr/>
          <p:nvPr/>
        </p:nvCxnSpPr>
        <p:spPr>
          <a:xfrm flipV="1">
            <a:off x="6372226" y="4607366"/>
            <a:ext cx="0" cy="198581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1EB998-6FBE-2D0C-E87B-2267D7C170DE}"/>
              </a:ext>
            </a:extLst>
          </p:cNvPr>
          <p:cNvCxnSpPr>
            <a:cxnSpLocks/>
          </p:cNvCxnSpPr>
          <p:nvPr/>
        </p:nvCxnSpPr>
        <p:spPr>
          <a:xfrm flipV="1">
            <a:off x="5564045" y="5911273"/>
            <a:ext cx="0" cy="706461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1CC815-DEC9-8AE9-210C-35588551CEB2}"/>
              </a:ext>
            </a:extLst>
          </p:cNvPr>
          <p:cNvCxnSpPr>
            <a:cxnSpLocks/>
          </p:cNvCxnSpPr>
          <p:nvPr/>
        </p:nvCxnSpPr>
        <p:spPr>
          <a:xfrm>
            <a:off x="3556000" y="5898087"/>
            <a:ext cx="2008045" cy="0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8E7A2-AA86-D8D4-6305-CBDE1E2CB6C0}"/>
              </a:ext>
            </a:extLst>
          </p:cNvPr>
          <p:cNvCxnSpPr>
            <a:cxnSpLocks/>
          </p:cNvCxnSpPr>
          <p:nvPr/>
        </p:nvCxnSpPr>
        <p:spPr>
          <a:xfrm>
            <a:off x="3556000" y="4607366"/>
            <a:ext cx="2816226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B36F5C-D7D6-48F9-2F52-DE553B1F75C9}"/>
              </a:ext>
            </a:extLst>
          </p:cNvPr>
          <p:cNvCxnSpPr>
            <a:cxnSpLocks/>
          </p:cNvCxnSpPr>
          <p:nvPr/>
        </p:nvCxnSpPr>
        <p:spPr>
          <a:xfrm flipV="1">
            <a:off x="9526444" y="3429000"/>
            <a:ext cx="0" cy="306416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C7CB36-0046-F32C-EBB4-A793CCCCB1D5}"/>
              </a:ext>
            </a:extLst>
          </p:cNvPr>
          <p:cNvCxnSpPr>
            <a:cxnSpLocks/>
          </p:cNvCxnSpPr>
          <p:nvPr/>
        </p:nvCxnSpPr>
        <p:spPr>
          <a:xfrm>
            <a:off x="3657889" y="3429000"/>
            <a:ext cx="5868555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540BE-C763-F617-5FE2-114A10DA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8" y="1468818"/>
            <a:ext cx="5728536" cy="4413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DB80-1DD5-406D-B19D-41CA7A78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67" y="1149731"/>
            <a:ext cx="5679760" cy="4413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59AB9A-FA18-7AF7-8FA8-F4F0DCED8027}"/>
              </a:ext>
            </a:extLst>
          </p:cNvPr>
          <p:cNvSpPr txBox="1"/>
          <p:nvPr/>
        </p:nvSpPr>
        <p:spPr>
          <a:xfrm>
            <a:off x="332509" y="415636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College Student Heights</a:t>
            </a:r>
          </a:p>
        </p:txBody>
      </p:sp>
    </p:spTree>
    <p:extLst>
      <p:ext uri="{BB962C8B-B14F-4D97-AF65-F5344CB8AC3E}">
        <p14:creationId xmlns:p14="http://schemas.microsoft.com/office/powerpoint/2010/main" val="16272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AF5-177D-060F-D0DB-6A34E250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family of smooth, bell-shaped (symmetric) distributions that arise often in statistics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Shape is determined by two parameters: the mean and the standard deviation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The mean is located where the (relative) frequency is at its peak.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standard deviation is the distance from the mean to the value of the variable where the (relative) frequency is a little less than 3/4 of the way (actually about 68%) to its maximum.</a:t>
                </a:r>
              </a:p>
              <a:p>
                <a:endParaRPr lang="en-US" dirty="0"/>
              </a:p>
              <a:p>
                <a:r>
                  <a:rPr lang="en-US" dirty="0"/>
                  <a:t>We denote the normal distribution for a population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And for a sample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  <a:blipFill>
                <a:blip r:embed="rId2"/>
                <a:stretch>
                  <a:fillRect l="-1030" t="-3022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C5B146-9E5B-6D4E-E4B7-48450B5E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22" y="2599254"/>
            <a:ext cx="3553266" cy="26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A732CA-4851-5A57-86F0-8944B26C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663494"/>
            <a:ext cx="10603345" cy="601523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1E1666C-C149-0250-9880-84AD82DF8585}"/>
              </a:ext>
            </a:extLst>
          </p:cNvPr>
          <p:cNvSpPr/>
          <p:nvPr/>
        </p:nvSpPr>
        <p:spPr>
          <a:xfrm rot="16200000">
            <a:off x="5698082" y="2297659"/>
            <a:ext cx="561975" cy="2410691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E78BBB-1DFC-7E1C-B0D8-203A5F7F753A}"/>
              </a:ext>
            </a:extLst>
          </p:cNvPr>
          <p:cNvSpPr/>
          <p:nvPr/>
        </p:nvSpPr>
        <p:spPr>
          <a:xfrm rot="16200000">
            <a:off x="5698085" y="21167"/>
            <a:ext cx="561975" cy="4922982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F403884-2D96-513D-290D-4F3B97E63D69}"/>
              </a:ext>
            </a:extLst>
          </p:cNvPr>
          <p:cNvSpPr/>
          <p:nvPr/>
        </p:nvSpPr>
        <p:spPr>
          <a:xfrm rot="16200000">
            <a:off x="5698082" y="-2318458"/>
            <a:ext cx="561975" cy="7406090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77323-0AB8-1906-6077-D04E5C759751}"/>
              </a:ext>
            </a:extLst>
          </p:cNvPr>
          <p:cNvSpPr txBox="1"/>
          <p:nvPr/>
        </p:nvSpPr>
        <p:spPr>
          <a:xfrm>
            <a:off x="4694132" y="2821906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68% of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A191-967A-8867-E346-93B7F27D2227}"/>
              </a:ext>
            </a:extLst>
          </p:cNvPr>
          <p:cNvSpPr txBox="1"/>
          <p:nvPr/>
        </p:nvSpPr>
        <p:spPr>
          <a:xfrm>
            <a:off x="4773727" y="1705268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95%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A3C3-DF9E-D69A-2899-973E39E1E58C}"/>
              </a:ext>
            </a:extLst>
          </p:cNvPr>
          <p:cNvSpPr txBox="1"/>
          <p:nvPr/>
        </p:nvSpPr>
        <p:spPr>
          <a:xfrm>
            <a:off x="4773724" y="391863"/>
            <a:ext cx="276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99.7% of the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15FA4-4535-2C63-4847-D173E9EAC5D5}"/>
              </a:ext>
            </a:extLst>
          </p:cNvPr>
          <p:cNvSpPr txBox="1"/>
          <p:nvPr/>
        </p:nvSpPr>
        <p:spPr>
          <a:xfrm>
            <a:off x="5033818" y="46613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8AA1B-79DD-52BF-0545-25245BC324E7}"/>
              </a:ext>
            </a:extLst>
          </p:cNvPr>
          <p:cNvSpPr txBox="1"/>
          <p:nvPr/>
        </p:nvSpPr>
        <p:spPr>
          <a:xfrm>
            <a:off x="6263989" y="46491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4F8D2-E17C-1116-98DF-21564D797659}"/>
              </a:ext>
            </a:extLst>
          </p:cNvPr>
          <p:cNvSpPr txBox="1"/>
          <p:nvPr/>
        </p:nvSpPr>
        <p:spPr>
          <a:xfrm>
            <a:off x="3785174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6753A-8981-8183-3453-CD1A57309EE6}"/>
              </a:ext>
            </a:extLst>
          </p:cNvPr>
          <p:cNvSpPr txBox="1"/>
          <p:nvPr/>
        </p:nvSpPr>
        <p:spPr>
          <a:xfrm>
            <a:off x="7300860" y="46613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A15E-E3A8-BCBD-6CC0-17CBC3F8995A}"/>
              </a:ext>
            </a:extLst>
          </p:cNvPr>
          <p:cNvSpPr txBox="1"/>
          <p:nvPr/>
        </p:nvSpPr>
        <p:spPr>
          <a:xfrm>
            <a:off x="2479188" y="46679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67F35-EECC-F696-CD53-5FC9D49E9912}"/>
              </a:ext>
            </a:extLst>
          </p:cNvPr>
          <p:cNvSpPr txBox="1"/>
          <p:nvPr/>
        </p:nvSpPr>
        <p:spPr>
          <a:xfrm>
            <a:off x="8678813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0E77-157D-BBA3-982C-4520997741F5}"/>
              </a:ext>
            </a:extLst>
          </p:cNvPr>
          <p:cNvSpPr txBox="1"/>
          <p:nvPr/>
        </p:nvSpPr>
        <p:spPr>
          <a:xfrm>
            <a:off x="304800" y="179274"/>
            <a:ext cx="294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Empirical Rule</a:t>
            </a:r>
          </a:p>
        </p:txBody>
      </p:sp>
    </p:spTree>
    <p:extLst>
      <p:ext uri="{BB962C8B-B14F-4D97-AF65-F5344CB8AC3E}">
        <p14:creationId xmlns:p14="http://schemas.microsoft.com/office/powerpoint/2010/main" val="86161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698-F43B-E4A4-123D-A5AC8EB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the distribution to the left represents the heights of a sample of female college students in the U.S. this distribution has mean and standard deviation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b="0" dirty="0"/>
                  <a:t> inches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dirty="0"/>
                  <a:t> inches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shorter than mean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more than 2 standard deviations above the average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About 2.5%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  <a:blipFill>
                <a:blip r:embed="rId2"/>
                <a:stretch>
                  <a:fillRect l="-1438" t="-252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49DB71-0CDE-50D1-2F50-6FDDA36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23" y="365125"/>
            <a:ext cx="6323410" cy="326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7E70-E945-FCAA-9D3E-C9F7B55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98" y="3766244"/>
            <a:ext cx="6323410" cy="2912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B44D3-D794-DC73-EFBC-C8BA0F342E48}"/>
              </a:ext>
            </a:extLst>
          </p:cNvPr>
          <p:cNvSpPr txBox="1"/>
          <p:nvPr/>
        </p:nvSpPr>
        <p:spPr>
          <a:xfrm>
            <a:off x="8296901" y="57486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4215-D973-870D-BD1C-955EC1E57D66}"/>
              </a:ext>
            </a:extLst>
          </p:cNvPr>
          <p:cNvSpPr txBox="1"/>
          <p:nvPr/>
        </p:nvSpPr>
        <p:spPr>
          <a:xfrm>
            <a:off x="7469547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AF94-544E-9863-FC1A-62693864244D}"/>
              </a:ext>
            </a:extLst>
          </p:cNvPr>
          <p:cNvSpPr txBox="1"/>
          <p:nvPr/>
        </p:nvSpPr>
        <p:spPr>
          <a:xfrm>
            <a:off x="6811043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2.35%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F6D6-AB27-C9A9-3814-E64AFF7E346A}"/>
              </a:ext>
            </a:extLst>
          </p:cNvPr>
          <p:cNvSpPr txBox="1"/>
          <p:nvPr/>
        </p:nvSpPr>
        <p:spPr>
          <a:xfrm>
            <a:off x="6048344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0.15%</a:t>
            </a:r>
          </a:p>
        </p:txBody>
      </p:sp>
    </p:spTree>
    <p:extLst>
      <p:ext uri="{BB962C8B-B14F-4D97-AF65-F5344CB8AC3E}">
        <p14:creationId xmlns:p14="http://schemas.microsoft.com/office/powerpoint/2010/main" val="4143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89-5E6A-6C39-6160-FFACE79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Outliers: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empirical rule: It is fairly unlikely to observe a value that is more than 2 standard deviations from the mean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when data are approximately Normally distributed, we can regard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distance from the mean as outliers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score</a:t>
                </a:r>
                <a:r>
                  <a:rPr lang="en-US" dirty="0"/>
                  <a:t>: The number of standard deviations a value falls from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  <a:blipFill>
                <a:blip r:embed="rId2"/>
                <a:stretch>
                  <a:fillRect l="-898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0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EB24A-B183-86BF-3B1D-683E33D7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22" y="0"/>
            <a:ext cx="101921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9C7B1-1FA5-0133-7E34-B9858B3DFC1D}"/>
              </a:ext>
            </a:extLst>
          </p:cNvPr>
          <p:cNvSpPr txBox="1"/>
          <p:nvPr/>
        </p:nvSpPr>
        <p:spPr>
          <a:xfrm>
            <a:off x="86677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E234A-5E4E-87CD-F78C-BEA3EDDA4474}"/>
              </a:ext>
            </a:extLst>
          </p:cNvPr>
          <p:cNvSpPr txBox="1"/>
          <p:nvPr/>
        </p:nvSpPr>
        <p:spPr>
          <a:xfrm>
            <a:off x="28384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20D0-C496-22EE-F007-C4F70DA00736}"/>
              </a:ext>
            </a:extLst>
          </p:cNvPr>
          <p:cNvSpPr txBox="1"/>
          <p:nvPr/>
        </p:nvSpPr>
        <p:spPr>
          <a:xfrm>
            <a:off x="4676775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E68B-B580-384D-DE9C-1D6AA11B5EEF}"/>
              </a:ext>
            </a:extLst>
          </p:cNvPr>
          <p:cNvSpPr txBox="1"/>
          <p:nvPr/>
        </p:nvSpPr>
        <p:spPr>
          <a:xfrm>
            <a:off x="6095999" y="1339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8BF6-310B-57DD-C76B-D07CAFF33E70}"/>
              </a:ext>
            </a:extLst>
          </p:cNvPr>
          <p:cNvSpPr txBox="1"/>
          <p:nvPr/>
        </p:nvSpPr>
        <p:spPr>
          <a:xfrm>
            <a:off x="3609402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04216-FA0C-4C7F-B9DE-94641E3580C0}"/>
              </a:ext>
            </a:extLst>
          </p:cNvPr>
          <p:cNvSpPr txBox="1"/>
          <p:nvPr/>
        </p:nvSpPr>
        <p:spPr>
          <a:xfrm>
            <a:off x="8086725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97.5%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7597-2D81-1B7D-C503-6E7EBC2953CA}"/>
              </a:ext>
            </a:extLst>
          </p:cNvPr>
          <p:cNvSpPr txBox="1"/>
          <p:nvPr/>
        </p:nvSpPr>
        <p:spPr>
          <a:xfrm>
            <a:off x="6827540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E79D9-3806-A8E2-13A9-F4BF631C3A27}"/>
              </a:ext>
            </a:extLst>
          </p:cNvPr>
          <p:cNvSpPr txBox="1"/>
          <p:nvPr/>
        </p:nvSpPr>
        <p:spPr>
          <a:xfrm>
            <a:off x="2003097" y="87766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B4067-593B-DFA6-B22A-33BE54873634}"/>
              </a:ext>
            </a:extLst>
          </p:cNvPr>
          <p:cNvSpPr txBox="1"/>
          <p:nvPr/>
        </p:nvSpPr>
        <p:spPr>
          <a:xfrm>
            <a:off x="8988511" y="877669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487B4-E16F-558C-007A-B5DD0357530A}"/>
              </a:ext>
            </a:extLst>
          </p:cNvPr>
          <p:cNvSpPr txBox="1"/>
          <p:nvPr/>
        </p:nvSpPr>
        <p:spPr>
          <a:xfrm>
            <a:off x="1488501" y="4281487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Upper 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A62E9-887D-CDAC-E881-3A98D1213411}"/>
              </a:ext>
            </a:extLst>
          </p:cNvPr>
          <p:cNvSpPr txBox="1"/>
          <p:nvPr/>
        </p:nvSpPr>
        <p:spPr>
          <a:xfrm>
            <a:off x="9588707" y="428148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tail</a:t>
            </a:r>
          </a:p>
        </p:txBody>
      </p:sp>
    </p:spTree>
    <p:extLst>
      <p:ext uri="{BB962C8B-B14F-4D97-AF65-F5344CB8AC3E}">
        <p14:creationId xmlns:p14="http://schemas.microsoft.com/office/powerpoint/2010/main" val="196535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5F-B38F-DD84-4547-721FB2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88034"/>
            <a:ext cx="10515600" cy="1325563"/>
          </a:xfrm>
        </p:spPr>
        <p:txBody>
          <a:bodyPr/>
          <a:lstStyle/>
          <a:p>
            <a:r>
              <a:rPr lang="en-US" dirty="0"/>
              <a:t>Try it out: Female College Student Heights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1DA3-F8C4-6859-A173-32B321B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" y="1241980"/>
            <a:ext cx="4051166" cy="552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/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=65.4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=3.38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blipFill>
                <a:blip r:embed="rId3"/>
                <a:stretch>
                  <a:fillRect l="-971" r="-4369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/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70 inches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 the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-score for a female with a height of 92 inches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blipFill>
                <a:blip r:embed="rId4"/>
                <a:stretch>
                  <a:fillRect l="-81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1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F3E-AA2F-7D35-68FA-59EF070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Note About Transformations of Variables…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often need to change the units of measurement of a variable such as from Fahrenheit to Celsius, Feet to meters, dollars to euros etc.</a:t>
                </a:r>
              </a:p>
              <a:p>
                <a:endParaRPr lang="en-US" dirty="0"/>
              </a:p>
              <a:p>
                <a:r>
                  <a:rPr lang="en-US" dirty="0"/>
                  <a:t>Linear transformations: adding, subtracting, multiplying, dividing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take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(scaling + shift)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scaling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shifting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original variable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 transformed variable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score is a linear transformation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preserve the shape of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Nonlinear transformations: squaring, taking roots, logarithm, exponentiation,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- </a:t>
                </a:r>
                <a:r>
                  <a:rPr lang="en-US" b="1" u="sng" dirty="0"/>
                  <a:t>Do not</a:t>
                </a:r>
                <a:r>
                  <a:rPr lang="en-US" dirty="0"/>
                  <a:t> preserved the shape of the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  <a:blipFill>
                <a:blip r:embed="rId2"/>
                <a:stretch>
                  <a:fillRect l="-1043" t="-186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3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8C2C7E-C258-9B1D-AAC4-D5DE91CE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424"/>
            <a:ext cx="5861148" cy="4046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70BB4-08C0-9031-E6A2-572CCCAB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Student Heights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88594-71D4-DEEC-BBB7-10416F8C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2" y="2638424"/>
            <a:ext cx="5861148" cy="402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7CB18-D2AE-27B8-A7C7-47620ED0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91" y="2152581"/>
            <a:ext cx="101931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Percentiles</a:t>
            </a:r>
          </a:p>
          <a:p>
            <a:endParaRPr lang="en-US" dirty="0"/>
          </a:p>
          <a:p>
            <a:r>
              <a:rPr lang="en-US" dirty="0"/>
              <a:t>Range and IQR</a:t>
            </a:r>
          </a:p>
          <a:p>
            <a:endParaRPr lang="en-US" dirty="0"/>
          </a:p>
          <a:p>
            <a:r>
              <a:rPr lang="en-US" dirty="0"/>
              <a:t>The five number summary and boxplot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820-1522-2602-84D3-FFCDA58D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properties of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linear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 (the standard deviation is not affected by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en-US" dirty="0"/>
                  <a:t> is not affected by shift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838199" y="2686323"/>
            <a:ext cx="4783697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61,62,62,68,75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= 3.8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49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Rasin</a:t>
            </a:r>
            <a:r>
              <a:rPr lang="en-US" sz="2000" b="1" dirty="0">
                <a:solidFill>
                  <a:srgbClr val="0070C0"/>
                </a:solidFill>
              </a:rPr>
              <a:t> Bran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517-CC06-643E-5C5A-7BD00A48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91C1-482A-2945-3C26-F497370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101600"/>
            <a:ext cx="6106742" cy="279144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cumulative distribution </a:t>
            </a:r>
            <a:r>
              <a:rPr lang="en-US" sz="1800" dirty="0"/>
              <a:t>shows the relationship between the value of a variable and the </a:t>
            </a:r>
            <a:r>
              <a:rPr lang="en-US" sz="1800" b="1" dirty="0"/>
              <a:t>cumulative relative frequency</a:t>
            </a:r>
          </a:p>
          <a:p>
            <a:endParaRPr lang="en-US" sz="1800" b="1" dirty="0"/>
          </a:p>
          <a:p>
            <a:r>
              <a:rPr lang="en-US" sz="1800" dirty="0"/>
              <a:t>We represent the cumulative distribution using a step function </a:t>
            </a:r>
          </a:p>
          <a:p>
            <a:endParaRPr lang="en-US" sz="1800" b="1" dirty="0"/>
          </a:p>
          <a:p>
            <a:r>
              <a:rPr lang="en-US" sz="1800" dirty="0"/>
              <a:t>Data = 1,2,3,3,4,4,4,5,6,6</a:t>
            </a:r>
          </a:p>
          <a:p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692C8-DAF1-F831-5BAA-C349D5AF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67" y="2893042"/>
            <a:ext cx="6830633" cy="3599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2CD45-2EA8-9859-D7F1-D0108519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7" y="3962057"/>
            <a:ext cx="4932451" cy="2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1030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Lecture 6  Variance and standard deviation Cumulative distributions The normal distribution</vt:lpstr>
      <vt:lpstr>Review</vt:lpstr>
      <vt:lpstr>Measures of Spread: Deviation </vt:lpstr>
      <vt:lpstr>Measures of Spread: Variance</vt:lpstr>
      <vt:lpstr>Measures of Spread: Standard Deviation</vt:lpstr>
      <vt:lpstr>Try it out: Computing s and s^2 </vt:lpstr>
      <vt:lpstr>PowerPoint Presentation</vt:lpstr>
      <vt:lpstr>Why divide by n-1 ?</vt:lpstr>
      <vt:lpstr>Cumulative Distributions</vt:lpstr>
      <vt:lpstr>Finding Percentiles from Cumulative Distributions</vt:lpstr>
      <vt:lpstr>PowerPoint Presentation</vt:lpstr>
      <vt:lpstr>The Normal Distribution</vt:lpstr>
      <vt:lpstr>PowerPoint Presentation</vt:lpstr>
      <vt:lpstr>Practice</vt:lpstr>
      <vt:lpstr>Identifying Outliers: Normal Distributions</vt:lpstr>
      <vt:lpstr>PowerPoint Presentation</vt:lpstr>
      <vt:lpstr>Try it out: Female College Student Heights</vt:lpstr>
      <vt:lpstr>A Note About Transformations of Variables…</vt:lpstr>
      <vt:lpstr>College Student Heights</vt:lpstr>
      <vt:lpstr>More properties of Linear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139</cp:revision>
  <dcterms:created xsi:type="dcterms:W3CDTF">2023-08-05T23:57:41Z</dcterms:created>
  <dcterms:modified xsi:type="dcterms:W3CDTF">2024-01-26T16:29:22Z</dcterms:modified>
</cp:coreProperties>
</file>