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7" r:id="rId11"/>
    <p:sldId id="269" r:id="rId12"/>
    <p:sldId id="272" r:id="rId13"/>
    <p:sldId id="273" r:id="rId14"/>
    <p:sldId id="270" r:id="rId15"/>
    <p:sldId id="274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034C4-6B25-C375-38B3-5C1F8F0C70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79033-8997-99B3-E88E-D3CEE73C0F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73206-0A96-403A-61D4-B91153CBE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8986C-779E-ED1A-76F2-FD378A092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AF8ED-1894-02E7-0FA0-E7DE9B303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182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D1F52-CD67-64AE-2D46-44B01663A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1069A3-A000-C17C-6609-DE6666C5C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E9DC3-D121-AB86-A9A7-711F899CA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812D3-D92E-143B-0CA7-F7283E514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A977E-DFD5-043D-917F-3AA022F96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54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3F395D-17B0-4996-5246-0996D0F0A4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3CBE2B-1DE2-77BA-E832-383CB1366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2C1AA-7BFE-C87C-A085-D7338094A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769BE-7256-BBD2-431C-B3DCA0441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755BF-0C82-EBF6-60B3-60542105C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35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9F525-6516-D493-9347-1C2655A11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002E0-4ADF-62A8-A569-79FAF8363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A57B6-13BB-FAE1-888E-C823BD422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B5B76-EC1F-2463-8B63-1A74809A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A578A-BDD2-F334-E4AB-104976BEC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37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28245-1B12-3680-6277-FC9EC6D65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9E0E2-D527-167B-50D7-547E3F861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1B6E3-AD54-0508-1F18-464FFDB64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1F2A6-D7FA-7CAD-DF6C-106AB1256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83CEA-A301-C69D-E813-EC9B10C77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4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4E9A5-0A0A-6AC6-441D-D2043D167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CFBEA-EAAC-0349-B3F9-3BF060E36B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15B37-1C84-F317-9457-287D24236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7A156D-D680-549B-EA40-56E9D64D6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2619E-0288-C9E3-BD1E-CD67D3263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D4B070-D297-20AD-DB30-5C8560D22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05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600C0-F8A9-7F4A-0874-F821C4430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F809D-B29A-7D5E-AF87-2EE4FC6D5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E41AE-8C39-683A-3414-ECDE25E54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007DBF-3A82-D2F7-9C22-61CC570F6F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AE2A2E-D9C3-42E4-4270-553AAE21CE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805755-016A-D3ED-30E2-AA0021452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64671A-CE64-10D9-FFE4-71279307B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C2AEB7-177D-78D4-378E-E88834D72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62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BC70B-5246-F92F-E9D0-AC7CBCF14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B44CF7-A569-AE55-00DF-B3B259C81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476D27-72B1-18B4-5273-72B61BD7C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DD730-97FB-15CE-0466-73D4AC043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17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52AC97-6CBB-B8C6-618D-D2DD3D40F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F5CD89-14C1-5893-B8A1-EF15DA887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EDCC2E-1FCA-A275-58AC-7CA078C28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95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E961A-252B-F60C-FD57-80D29908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E5581-D791-8ACE-889B-A91555C8A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76234D-EC2F-7C1F-D2EA-A939EB155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DD210-CCAF-AAB2-03F2-12F90AD5C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52BD2-DA5D-078A-5088-825B34BFC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033DCB-E22E-CDA1-EB92-8C078C44B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24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54A99-2421-DCB8-49E4-A0AD2C69C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D92BD5-E795-6BA8-20FC-72E2891774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A731F1-61B6-9C25-1084-ED1ED7CFF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751C3-0562-6122-51E7-BCFC3021F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063FB-5E1B-A73B-7E18-D25B55052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2C885-D7DA-138A-565A-E3B3149F7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25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3DD8F3-6D3E-5FB9-5161-BC23C5E52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7B0CF6-36A8-29A0-721E-D9869FF07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4123B-E885-F873-BBC4-465D7F8EB0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42ECF-4EC5-4F6F-92F2-C9C58BEB3FE8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53C03-559F-90AC-0C25-141B074F70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A4977-5DA9-A57B-119B-F3280CF88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39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ED9DA-382E-3F49-9A16-F5642CACF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659601"/>
          </a:xfrm>
        </p:spPr>
        <p:txBody>
          <a:bodyPr>
            <a:normAutofit/>
          </a:bodyPr>
          <a:lstStyle/>
          <a:p>
            <a:r>
              <a:rPr lang="en-US" dirty="0"/>
              <a:t>Lecture 20</a:t>
            </a:r>
            <a:br>
              <a:rPr lang="en-US" dirty="0"/>
            </a:br>
            <a:r>
              <a:rPr lang="en-US" dirty="0"/>
              <a:t>Introduction to Confidence Intervals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331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F204EC3-FE90-599C-3BE1-6DB11A8C118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Converting the sampling distribution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dirty="0"/>
                  <a:t> to the standard normal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F204EC3-FE90-599C-3BE1-6DB11A8C11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8DC078-61F0-DD19-5A20-80CA79A4BA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We convert the sampling distribution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dirty="0"/>
                  <a:t> to a standard normal distribution via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𝑜𝑏𝑠𝑒𝑟𝑣𝑎𝑡𝑖𝑜𝑛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𝑚𝑒𝑎𝑛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𝑆𝐸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But we don’t know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!</a:t>
                </a:r>
              </a:p>
              <a:p>
                <a:endParaRPr lang="en-US" dirty="0"/>
              </a:p>
              <a:p>
                <a:r>
                  <a:rPr lang="en-US" dirty="0"/>
                  <a:t>We set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according to what we think it might or should be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8DC078-61F0-DD19-5A20-80CA79A4BA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101" r="-1681" b="-3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c 4" descr="Sad face outline with solid fill">
            <a:extLst>
              <a:ext uri="{FF2B5EF4-FFF2-40B4-BE49-F238E27FC236}">
                <a16:creationId xmlns:a16="http://schemas.microsoft.com/office/drawing/2014/main" id="{321E9CAA-5A33-FD6A-8B41-E16D474DD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88545" y="468976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024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CD9C4-4F60-A50A-E92A-33F5141FE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Steps of a hypothesis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AF2F0D-C8E9-FCFF-42E7-BAF57A5895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2509" y="1325564"/>
                <a:ext cx="11582400" cy="543545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A hypothesis test has five steps: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Assumptions: A hypothesis test makes certain assumptions or has specific conditions under which it applies. </a:t>
                </a:r>
              </a:p>
              <a:p>
                <a:pPr lvl="2"/>
                <a:r>
                  <a:rPr lang="en-US" dirty="0"/>
                  <a:t>Firstly, all hypothesis tests assumes the data is produced under randomization. </a:t>
                </a:r>
              </a:p>
              <a:p>
                <a:pPr lvl="2"/>
                <a:r>
                  <a:rPr lang="en-US" dirty="0"/>
                  <a:t>Other assumptions may be about sample size or the shape of the distribution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Hypotheses: Each significance test has two hypotheses about a population parameter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𝑛𝑢𝑙𝑙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h𝑦𝑝𝑜𝑡h𝑒𝑠𝑖𝑠</m:t>
                    </m:r>
                  </m:oMath>
                </a14:m>
                <a:r>
                  <a:rPr lang="en-US" dirty="0"/>
                  <a:t> and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𝑎𝑙𝑡𝑒𝑟𝑛𝑎𝑡𝑖𝑣𝑒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h𝑦𝑝𝑜𝑡h𝑒𝑠𝑖𝑠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  <a:p>
                <a:pPr marL="914400" lvl="2" indent="0">
                  <a:buNone/>
                </a:pPr>
                <a:r>
                  <a:rPr lang="en-US" dirty="0"/>
                  <a:t>The </a:t>
                </a:r>
                <a:r>
                  <a:rPr lang="en-US" b="1" dirty="0"/>
                  <a:t>null hypothesis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dirty="0"/>
                  <a:t> is usually the hypothesis of “no effect” or that “nothing interesting is happening”. The null hypothesis is usually that the population parameter equals some value</a:t>
                </a: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for some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  <a:p>
                <a:pPr marL="914400" lvl="2" indent="0">
                  <a:buNone/>
                </a:pPr>
                <a:endParaRPr lang="en-US" dirty="0"/>
              </a:p>
              <a:p>
                <a:pPr marL="914400" lvl="2" indent="0">
                  <a:buNone/>
                </a:pPr>
                <a:r>
                  <a:rPr lang="en-US" dirty="0"/>
                  <a:t>The </a:t>
                </a:r>
                <a:r>
                  <a:rPr lang="en-US" b="1" dirty="0"/>
                  <a:t>alternative hypothesis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en-US" dirty="0"/>
                  <a:t> is the hypothesis of “effect” or that “something interesting has happened”. The alternative hypothesis is usually that the population parameter falls in some range of values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b="0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b="0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AF2F0D-C8E9-FCFF-42E7-BAF57A5895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2509" y="1325564"/>
                <a:ext cx="11582400" cy="5435454"/>
              </a:xfrm>
              <a:blipFill>
                <a:blip r:embed="rId2"/>
                <a:stretch>
                  <a:fillRect l="-842" t="-2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1068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838A2-DB9D-41A0-3810-3BC1856C5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444AAE-4DB9-2135-C3CE-F4DA5B8D3F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A coin is flipped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times. We can consider the observation of each flip to be a random variable with the following distribution.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US" dirty="0"/>
                  <a:t> the coin is fair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≠0.5</m:t>
                    </m:r>
                  </m:oMath>
                </a14:m>
                <a:r>
                  <a:rPr lang="en-US" dirty="0"/>
                  <a:t> the coin is not fair</a:t>
                </a:r>
              </a:p>
              <a:p>
                <a:pPr marL="0" indent="0">
                  <a:buNone/>
                </a:pPr>
                <a:r>
                  <a:rPr lang="en-US" dirty="0"/>
                  <a:t>What assumptions do we have for a hypothesis test for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the null hypothesis?</a:t>
                </a:r>
              </a:p>
              <a:p>
                <a:pPr marL="0" indent="0">
                  <a:buNone/>
                </a:pPr>
                <a:r>
                  <a:rPr lang="en-US" dirty="0"/>
                  <a:t>What is a possible  alternative hypothesis?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444AAE-4DB9-2135-C3CE-F4DA5B8D3F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1391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B826E91-5230-E08E-8762-24AFFCD03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434" y="2824492"/>
            <a:ext cx="1810003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804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963D4-E5C1-237F-70D4-39C249A1A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of a hypothesis test continued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F15E19-9F5C-3750-2872-B21B32352C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Step 3. The </a:t>
                </a:r>
                <a:r>
                  <a:rPr lang="en-US" b="1" dirty="0"/>
                  <a:t>test statistic </a:t>
                </a:r>
                <a:r>
                  <a:rPr lang="en-US" dirty="0"/>
                  <a:t>measures the discrepancy (distance) between the point estimate of the parameter and the hypothesized value of the parameter. </a:t>
                </a:r>
              </a:p>
              <a:p>
                <a:pPr lvl="1"/>
                <a:r>
                  <a:rPr lang="en-US" dirty="0"/>
                  <a:t>The discrepancy is typically measured in number of standard errors between the point estimate and the value of the parameter</a:t>
                </a:r>
              </a:p>
              <a:p>
                <a:pPr marL="457200" lvl="1" indent="0">
                  <a:buNone/>
                </a:pPr>
                <a:endParaRPr lang="en-US" u="sng" dirty="0"/>
              </a:p>
              <a:p>
                <a:pPr lvl="1"/>
                <a:r>
                  <a:rPr lang="en-US" u="sng" dirty="0"/>
                  <a:t>A test statistic is computed under the assumption that the null hypothesis is true.</a:t>
                </a:r>
              </a:p>
              <a:p>
                <a:pPr marL="0" indent="0">
                  <a:buNone/>
                </a:pPr>
                <a:endParaRPr lang="en-US" u="sng" dirty="0"/>
              </a:p>
              <a:p>
                <a:pPr marL="0" indent="0">
                  <a:buNone/>
                </a:pPr>
                <a:r>
                  <a:rPr lang="en-US" dirty="0"/>
                  <a:t>The statistic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test statistic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u="sng" dirty="0"/>
              </a:p>
              <a:p>
                <a:pPr marL="0" indent="0">
                  <a:buNone/>
                </a:pPr>
                <a:endParaRPr lang="en-US" u="sn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F15E19-9F5C-3750-2872-B21B32352C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229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C6158-4548-419F-563C-6F59746F0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9772FC-89F9-EAF4-F7F1-273FA8F8C1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𝑜𝑏𝑠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den>
                    </m:f>
                  </m:oMath>
                </a14:m>
                <a:r>
                  <a:rPr lang="en-US" dirty="0"/>
                  <a:t> is a test statistic</a:t>
                </a:r>
              </a:p>
              <a:p>
                <a:endParaRPr lang="en-US" dirty="0"/>
              </a:p>
              <a:p>
                <a:r>
                  <a:rPr lang="en-US" dirty="0"/>
                  <a:t>What is the value of the test statistic for our example about the fair coin?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=20/30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9772FC-89F9-EAF4-F7F1-273FA8F8C1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8418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D0BEF-B25B-EABC-B112-D6BDDB3C0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of a hypothesis test continued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8F4D0E-7F2D-80ED-C437-2B58E1D4E5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Step 4. The </a:t>
                </a:r>
                <a:r>
                  <a:rPr lang="en-US" b="1" dirty="0"/>
                  <a:t>P-value</a:t>
                </a:r>
                <a:r>
                  <a:rPr lang="en-US" dirty="0"/>
                  <a:t>: We look for “evidence against the null” by computing a quantity called the p-value. We do this using probability in the following way</a:t>
                </a:r>
              </a:p>
              <a:p>
                <a:pPr lvl="1"/>
                <a:r>
                  <a:rPr lang="en-US" dirty="0"/>
                  <a:t>We assume that null hypothesis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true, since the burden of proof is on the alternative hypothesis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We consider the sorts of values we might get for the test statistic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true by considering its sampling distribution under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If the test statistic we compute falls well out of the margin of error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true, we take this as evidence against the null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</a:t>
                </a:r>
                <a:r>
                  <a:rPr lang="en-US" b="1" dirty="0"/>
                  <a:t>P-value</a:t>
                </a:r>
                <a:r>
                  <a:rPr lang="en-US" dirty="0"/>
                  <a:t> is the probability of observing a value of a value of the test statistic that is as extreme or more extreme than the observed value given that the null hypothesis is true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𝑜𝑏𝑠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true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8F4D0E-7F2D-80ED-C437-2B58E1D4E5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043" t="-2421" r="-232" b="-3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9947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C6158-4548-419F-563C-6F59746F0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9772FC-89F9-EAF4-F7F1-273FA8F8C1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8921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𝑜𝑏𝑠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den>
                    </m:f>
                  </m:oMath>
                </a14:m>
                <a:r>
                  <a:rPr lang="en-US" dirty="0"/>
                  <a:t> is a test statistic</a:t>
                </a:r>
              </a:p>
              <a:p>
                <a:endParaRPr lang="en-US" dirty="0"/>
              </a:p>
              <a:p>
                <a:r>
                  <a:rPr lang="en-US" dirty="0"/>
                  <a:t>What is the value of the test statistic for our example about the fair coin?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=20/30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&gt;0.5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9772FC-89F9-EAF4-F7F1-273FA8F8C1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89211"/>
              </a:xfrm>
              <a:blipFill>
                <a:blip r:embed="rId2"/>
                <a:stretch>
                  <a:fillRect l="-1043" t="-2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933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44CF8-FBDF-F584-7F5C-F0BBB962F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24980"/>
            <a:ext cx="10515600" cy="1325563"/>
          </a:xfrm>
        </p:spPr>
        <p:txBody>
          <a:bodyPr/>
          <a:lstStyle/>
          <a:p>
            <a:r>
              <a:rPr lang="en-US" dirty="0"/>
              <a:t>Review: 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F46E721-DB47-9CE1-D251-1950565EF0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3586263"/>
                  </p:ext>
                </p:extLst>
              </p:nvPr>
            </p:nvGraphicFramePr>
            <p:xfrm>
              <a:off x="457199" y="1228869"/>
              <a:ext cx="10848110" cy="3110992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1422099">
                      <a:extLst>
                        <a:ext uri="{9D8B030D-6E8A-4147-A177-3AD203B41FA5}">
                          <a16:colId xmlns:a16="http://schemas.microsoft.com/office/drawing/2014/main" val="2064852324"/>
                        </a:ext>
                      </a:extLst>
                    </a:gridCol>
                    <a:gridCol w="1351119">
                      <a:extLst>
                        <a:ext uri="{9D8B030D-6E8A-4147-A177-3AD203B41FA5}">
                          <a16:colId xmlns:a16="http://schemas.microsoft.com/office/drawing/2014/main" val="430287845"/>
                        </a:ext>
                      </a:extLst>
                    </a:gridCol>
                    <a:gridCol w="2419927">
                      <a:extLst>
                        <a:ext uri="{9D8B030D-6E8A-4147-A177-3AD203B41FA5}">
                          <a16:colId xmlns:a16="http://schemas.microsoft.com/office/drawing/2014/main" val="2402792572"/>
                        </a:ext>
                      </a:extLst>
                    </a:gridCol>
                    <a:gridCol w="1450110">
                      <a:extLst>
                        <a:ext uri="{9D8B030D-6E8A-4147-A177-3AD203B41FA5}">
                          <a16:colId xmlns:a16="http://schemas.microsoft.com/office/drawing/2014/main" val="103147343"/>
                        </a:ext>
                      </a:extLst>
                    </a:gridCol>
                    <a:gridCol w="1895764">
                      <a:extLst>
                        <a:ext uri="{9D8B030D-6E8A-4147-A177-3AD203B41FA5}">
                          <a16:colId xmlns:a16="http://schemas.microsoft.com/office/drawing/2014/main" val="2772100696"/>
                        </a:ext>
                      </a:extLst>
                    </a:gridCol>
                    <a:gridCol w="2309091">
                      <a:extLst>
                        <a:ext uri="{9D8B030D-6E8A-4147-A177-3AD203B41FA5}">
                          <a16:colId xmlns:a16="http://schemas.microsoft.com/office/drawing/2014/main" val="425125095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Point Estimate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Standard 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Standard Score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Confidence Interval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Sample size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07139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Population Proportion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Sample Proportion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oMath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𝑆𝐸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</m:acc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(1−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</m:acc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∼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(0,1)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𝑆𝐸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 (1−</m:t>
                                    </m:r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  <m:t>)×</m:t>
                                    </m:r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39253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Population Mean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Sample Mean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oMath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𝑆𝐸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type m:val="lin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rad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∼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(0,1)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𝑆𝐸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88288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Population Mean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Sample Mean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oMath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𝑆𝐸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type m:val="lin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rad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∼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𝑆𝐸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78819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F46E721-DB47-9CE1-D251-1950565EF0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3586263"/>
                  </p:ext>
                </p:extLst>
              </p:nvPr>
            </p:nvGraphicFramePr>
            <p:xfrm>
              <a:off x="457199" y="1228869"/>
              <a:ext cx="10848110" cy="3110992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1422099">
                      <a:extLst>
                        <a:ext uri="{9D8B030D-6E8A-4147-A177-3AD203B41FA5}">
                          <a16:colId xmlns:a16="http://schemas.microsoft.com/office/drawing/2014/main" val="2064852324"/>
                        </a:ext>
                      </a:extLst>
                    </a:gridCol>
                    <a:gridCol w="1351119">
                      <a:extLst>
                        <a:ext uri="{9D8B030D-6E8A-4147-A177-3AD203B41FA5}">
                          <a16:colId xmlns:a16="http://schemas.microsoft.com/office/drawing/2014/main" val="430287845"/>
                        </a:ext>
                      </a:extLst>
                    </a:gridCol>
                    <a:gridCol w="2419927">
                      <a:extLst>
                        <a:ext uri="{9D8B030D-6E8A-4147-A177-3AD203B41FA5}">
                          <a16:colId xmlns:a16="http://schemas.microsoft.com/office/drawing/2014/main" val="2402792572"/>
                        </a:ext>
                      </a:extLst>
                    </a:gridCol>
                    <a:gridCol w="1450110">
                      <a:extLst>
                        <a:ext uri="{9D8B030D-6E8A-4147-A177-3AD203B41FA5}">
                          <a16:colId xmlns:a16="http://schemas.microsoft.com/office/drawing/2014/main" val="103147343"/>
                        </a:ext>
                      </a:extLst>
                    </a:gridCol>
                    <a:gridCol w="1895764">
                      <a:extLst>
                        <a:ext uri="{9D8B030D-6E8A-4147-A177-3AD203B41FA5}">
                          <a16:colId xmlns:a16="http://schemas.microsoft.com/office/drawing/2014/main" val="2772100696"/>
                        </a:ext>
                      </a:extLst>
                    </a:gridCol>
                    <a:gridCol w="2309091">
                      <a:extLst>
                        <a:ext uri="{9D8B030D-6E8A-4147-A177-3AD203B41FA5}">
                          <a16:colId xmlns:a16="http://schemas.microsoft.com/office/drawing/2014/main" val="4251250953"/>
                        </a:ext>
                      </a:extLst>
                    </a:gridCol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Point Estimate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Standard 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Standard Score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Confidence Interval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Sample size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0713936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29" t="-72727" r="-666094" b="-18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5405" t="-72727" r="-599099" b="-18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4573" t="-72727" r="-234171" b="-18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58824" t="-72727" r="-291597" b="-18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51125" t="-72727" r="-123151" b="-18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70185" t="-72727" r="-1055" b="-18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3925374"/>
                      </a:ext>
                    </a:extLst>
                  </a:tr>
                  <a:tr h="7030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29" t="-245690" r="-666094" b="-1586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5405" t="-245690" r="-599099" b="-1586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4573" t="-245690" r="-234171" b="-1586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58824" t="-245690" r="-291597" b="-1586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51125" t="-245690" r="-123151" b="-1586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70185" t="-245690" r="-1055" b="-1586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8828884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29" t="-348696" r="-666094" b="-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5405" t="-348696" r="-599099" b="-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4573" t="-348696" r="-234171" b="-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58824" t="-348696" r="-291597" b="-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51125" t="-348696" r="-123151" b="-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78819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A17FD09-9D34-B675-AB22-8661666E23CB}"/>
                  </a:ext>
                </a:extLst>
              </p:cNvPr>
              <p:cNvSpPr txBox="1"/>
              <p:nvPr/>
            </p:nvSpPr>
            <p:spPr>
              <a:xfrm>
                <a:off x="768927" y="4474254"/>
                <a:ext cx="1022465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Assumptions of estimators: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CI for a population proportion is only valid under large sample sizes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CI using the z-score for the population mean is valid only for very large sample sizes (greater than 100)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CI using the t-score for the population mean is valid for all sample sizes, but requires the population distribution of the variable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to be normal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Simple random sampling with replacement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A17FD09-9D34-B675-AB22-8661666E2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927" y="4474254"/>
                <a:ext cx="10224654" cy="2246769"/>
              </a:xfrm>
              <a:prstGeom prst="rect">
                <a:avLst/>
              </a:prstGeom>
              <a:blipFill>
                <a:blip r:embed="rId3"/>
                <a:stretch>
                  <a:fillRect l="-596" t="-1626" b="-3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6786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A6B15-FC62-2E76-3221-D77BA5776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AA58F-3585-6BDB-4C2A-492042556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Paying Higher Prices To Protect the Environment</a:t>
            </a:r>
            <a:r>
              <a:rPr lang="en-US" dirty="0"/>
              <a:t> – As part of a larger study about environmental sentiment in the U.S, the General Social Survey (GSS) surveyed 1,361 Americans to ask whether they would be willing to pay fuel higher prices ($7 or more dollars a gallon) to protect the environment. Of the adult Americans who responded, 637 reported that they were willing to do so. </a:t>
            </a:r>
          </a:p>
          <a:p>
            <a:r>
              <a:rPr lang="en-US" dirty="0"/>
              <a:t>Find and 95% confidence interval for the proportion of adult Americans willing to pay more at the pump for the environment</a:t>
            </a:r>
          </a:p>
          <a:p>
            <a:endParaRPr lang="en-US" b="1" dirty="0"/>
          </a:p>
          <a:p>
            <a:r>
              <a:rPr lang="en-US" dirty="0"/>
              <a:t>Suppose the researchers conduct a new study at the same confidence level. What sample size would be needed to estimate the proportion of Americans willing to pay more at the pump with a margin of error of 0.02%</a:t>
            </a:r>
          </a:p>
        </p:txBody>
      </p:sp>
    </p:spTree>
    <p:extLst>
      <p:ext uri="{BB962C8B-B14F-4D97-AF65-F5344CB8AC3E}">
        <p14:creationId xmlns:p14="http://schemas.microsoft.com/office/powerpoint/2010/main" val="778260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448E5-A550-EF6E-8031-88CB8A192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populations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1CF9D-ED97-61AD-6C53-272CE0874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many situations, we want to compare two population parameters</a:t>
            </a:r>
          </a:p>
          <a:p>
            <a:endParaRPr lang="en-US" dirty="0"/>
          </a:p>
          <a:p>
            <a:r>
              <a:rPr lang="en-US" dirty="0"/>
              <a:t>Do the statistical results in our data support certain statements of conclusions?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Ex.) An experiment to see if a certain medication can reduce risk of heart attack in elderly patients</a:t>
            </a:r>
          </a:p>
          <a:p>
            <a:pPr lvl="1"/>
            <a:r>
              <a:rPr lang="en-US" dirty="0"/>
              <a:t>Patients are randomized to either a placebo pill or the medication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We are interested inferring whether the proportion of elderly patients who suffered a heart attack is “</a:t>
            </a:r>
            <a:r>
              <a:rPr lang="en-US" b="1" dirty="0"/>
              <a:t>statistically</a:t>
            </a:r>
            <a:r>
              <a:rPr lang="en-US" dirty="0"/>
              <a:t>” higher in the population taking the placebo</a:t>
            </a:r>
          </a:p>
        </p:txBody>
      </p:sp>
    </p:spTree>
    <p:extLst>
      <p:ext uri="{BB962C8B-B14F-4D97-AF65-F5344CB8AC3E}">
        <p14:creationId xmlns:p14="http://schemas.microsoft.com/office/powerpoint/2010/main" val="759150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448E5-A550-EF6E-8031-88CB8A192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1CF9D-ED97-61AD-6C53-272CE0874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Ex.) We may be interested in comparing the mean amount of campaign donations of between voters who register as Democrat vs those who register as Republicans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We would sample individuals from both parties and compute their respective sample averages for charitable donations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If there is strong evidence that amount of charitable donations between the two political affiliations differs, we say that the two groups </a:t>
            </a:r>
            <a:r>
              <a:rPr lang="en-US" b="1" dirty="0"/>
              <a:t>differ significantly with respect to the population 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653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0E6C5-E4ED-E17A-E3C8-CD9C92EC3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Significance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30588-331C-D965-A0C3-E732BEE14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given statistical study, </a:t>
            </a:r>
            <a:r>
              <a:rPr lang="en-US" b="1" dirty="0"/>
              <a:t>statistical significance </a:t>
            </a:r>
            <a:r>
              <a:rPr lang="en-US" dirty="0"/>
              <a:t>means the result is one that is decidedly not due to “ordinary variation” in the data (i.e., not due to chance or not a coincidence). </a:t>
            </a:r>
          </a:p>
          <a:p>
            <a:endParaRPr lang="en-US" dirty="0"/>
          </a:p>
          <a:p>
            <a:r>
              <a:rPr lang="en-US" b="1" dirty="0"/>
              <a:t>Statistical tests </a:t>
            </a:r>
            <a:r>
              <a:rPr lang="en-US" dirty="0"/>
              <a:t>(aka significance tests (also called hypothesis tests) are how we decide whether an observed result is statistically significant</a:t>
            </a:r>
          </a:p>
        </p:txBody>
      </p:sp>
    </p:spTree>
    <p:extLst>
      <p:ext uri="{BB962C8B-B14F-4D97-AF65-F5344CB8AC3E}">
        <p14:creationId xmlns:p14="http://schemas.microsoft.com/office/powerpoint/2010/main" val="3512392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838A2-DB9D-41A0-3810-3BC1856C5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444AAE-4DB9-2135-C3CE-F4DA5B8D3F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outcome of a coin flip has the following population distribution.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 coin is flipped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times. The value of the population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implies something about the coin: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=0.5,</m:t>
                    </m:r>
                  </m:oMath>
                </a14:m>
                <a:r>
                  <a:rPr lang="en-US" dirty="0"/>
                  <a:t> the coin is fair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≠0.5</m:t>
                    </m:r>
                  </m:oMath>
                </a14:m>
                <a:r>
                  <a:rPr lang="en-US" dirty="0"/>
                  <a:t> the coin is not fair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444AAE-4DB9-2135-C3CE-F4DA5B8D3F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B826E91-5230-E08E-8762-24AFFCD03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434" y="2316492"/>
            <a:ext cx="1810003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274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DDB7E-7B40-15F6-0DB2-AEE9A8A1F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Continued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59467D-2BA1-C424-84BB-C96233766E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Assume we do not know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.  We flip the coin 30 times to produce a sample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=30</m:t>
                    </m:r>
                  </m:oMath>
                </a14:m>
                <a:r>
                  <a:rPr lang="en-US" dirty="0"/>
                  <a:t> observations. It comes up heads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20</m:t>
                    </m:r>
                  </m:oMath>
                </a14:m>
                <a:r>
                  <a:rPr lang="en-US" dirty="0"/>
                  <a:t> times, so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=20/30≈0.67</m:t>
                    </m:r>
                  </m:oMath>
                </a14:m>
                <a:r>
                  <a:rPr lang="en-US" dirty="0"/>
                  <a:t>. What might we decide about p?</a:t>
                </a:r>
              </a:p>
              <a:p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Conclude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=0.5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The result that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=2/3</m:t>
                    </m:r>
                  </m:oMath>
                </a14:m>
                <a:r>
                  <a:rPr lang="en-US" dirty="0"/>
                  <a:t> is not statistically significant.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Conclude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≠0.5</m:t>
                    </m:r>
                  </m:oMath>
                </a14:m>
                <a:r>
                  <a:rPr lang="en-US" dirty="0"/>
                  <a:t>: The result that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=2/3</m:t>
                    </m:r>
                  </m:oMath>
                </a14:m>
                <a:r>
                  <a:rPr lang="en-US" dirty="0"/>
                  <a:t> is statistically significant.</a:t>
                </a:r>
              </a:p>
              <a:p>
                <a:endParaRPr lang="en-US" dirty="0"/>
              </a:p>
              <a:p>
                <a:r>
                  <a:rPr lang="en-US" dirty="0"/>
                  <a:t>How do we decide? (more on this in a minute)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59467D-2BA1-C424-84BB-C96233766E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1299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1AFCE9-5F00-8F4B-3332-23B607E73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731704"/>
            <a:ext cx="8820149" cy="40344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5BE0C35-5F29-DF87-8200-8E5AFF62607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The sampling distribution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5BE0C35-5F29-DF87-8200-8E5AFF6260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10515600" cy="1325563"/>
              </a:xfrm>
              <a:blipFill>
                <a:blip r:embed="rId3"/>
                <a:stretch>
                  <a:fillRect l="-2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863120-6B5A-8E71-EA49-4351E6162C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7651" y="1196975"/>
                <a:ext cx="5276850" cy="3372227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What do we know about the sampling distribution of a proportion?</a:t>
                </a:r>
              </a:p>
              <a:p>
                <a:pPr marL="914400" lvl="1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000" dirty="0"/>
                  <a:t>The mean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000" b="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000" dirty="0"/>
                  <a:t>The standard deviation (</a:t>
                </a:r>
                <a:r>
                  <a:rPr lang="en-US" sz="2000" dirty="0" err="1"/>
                  <a:t>i.e</a:t>
                </a:r>
                <a:r>
                  <a:rPr lang="en-US" sz="2000" dirty="0"/>
                  <a:t> standard error)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SE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)=</m:t>
                    </m:r>
                    <m:rad>
                      <m:radPr>
                        <m:degHide m:val="on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endParaRPr lang="en-US" sz="200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000" dirty="0"/>
                  <a:t>It’s shape is approximately normal when the sample size is “large enough”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863120-6B5A-8E71-EA49-4351E6162C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7651" y="1196975"/>
                <a:ext cx="5276850" cy="3372227"/>
              </a:xfrm>
              <a:blipFill>
                <a:blip r:embed="rId4"/>
                <a:stretch>
                  <a:fillRect l="-1618" t="-2527" r="-1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>
            <a:extLst>
              <a:ext uri="{FF2B5EF4-FFF2-40B4-BE49-F238E27FC236}">
                <a16:creationId xmlns:a16="http://schemas.microsoft.com/office/drawing/2014/main" id="{BCE80607-CC8D-BEF2-25E7-3D1057754A2E}"/>
              </a:ext>
            </a:extLst>
          </p:cNvPr>
          <p:cNvSpPr/>
          <p:nvPr/>
        </p:nvSpPr>
        <p:spPr>
          <a:xfrm rot="5400000">
            <a:off x="7415573" y="3411178"/>
            <a:ext cx="371475" cy="5172796"/>
          </a:xfrm>
          <a:prstGeom prst="rightBrace">
            <a:avLst>
              <a:gd name="adj1" fmla="val 10940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49ED25-467E-4EA9-67B3-D099DEF71A3C}"/>
              </a:ext>
            </a:extLst>
          </p:cNvPr>
          <p:cNvSpPr txBox="1"/>
          <p:nvPr/>
        </p:nvSpPr>
        <p:spPr>
          <a:xfrm>
            <a:off x="6721615" y="6183314"/>
            <a:ext cx="1625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Margin of error</a:t>
            </a:r>
          </a:p>
        </p:txBody>
      </p:sp>
    </p:spTree>
    <p:extLst>
      <p:ext uri="{BB962C8B-B14F-4D97-AF65-F5344CB8AC3E}">
        <p14:creationId xmlns:p14="http://schemas.microsoft.com/office/powerpoint/2010/main" val="3613888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4889</TotalTime>
  <Words>1341</Words>
  <Application>Microsoft Office PowerPoint</Application>
  <PresentationFormat>Widescreen</PresentationFormat>
  <Paragraphs>142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Lecture 20 Introduction to Confidence Intervals  </vt:lpstr>
      <vt:lpstr>Review: Estimation</vt:lpstr>
      <vt:lpstr>Warm Up</vt:lpstr>
      <vt:lpstr>Comparing populations</vt:lpstr>
      <vt:lpstr>Another example</vt:lpstr>
      <vt:lpstr>Statistical Significance</vt:lpstr>
      <vt:lpstr>Example:</vt:lpstr>
      <vt:lpstr>Example Continued</vt:lpstr>
      <vt:lpstr>The sampling distribution of p ̂</vt:lpstr>
      <vt:lpstr>Converting the sampling distribution of p ̂ to the standard normal</vt:lpstr>
      <vt:lpstr>Steps of a hypothesis test</vt:lpstr>
      <vt:lpstr>Example:</vt:lpstr>
      <vt:lpstr>Steps of a hypothesis test continued</vt:lpstr>
      <vt:lpstr>Example</vt:lpstr>
      <vt:lpstr>Steps of a hypothesis test continued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Jarred Kvamme</dc:creator>
  <cp:lastModifiedBy>Jarred Kvamme</cp:lastModifiedBy>
  <cp:revision>177</cp:revision>
  <dcterms:created xsi:type="dcterms:W3CDTF">2023-08-21T21:11:45Z</dcterms:created>
  <dcterms:modified xsi:type="dcterms:W3CDTF">2024-03-20T16:18:23Z</dcterms:modified>
</cp:coreProperties>
</file>