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31" r:id="rId3"/>
    <p:sldId id="321" r:id="rId4"/>
    <p:sldId id="320" r:id="rId5"/>
    <p:sldId id="322" r:id="rId6"/>
    <p:sldId id="324" r:id="rId7"/>
    <p:sldId id="303" r:id="rId8"/>
    <p:sldId id="259" r:id="rId9"/>
    <p:sldId id="325" r:id="rId10"/>
    <p:sldId id="346" r:id="rId11"/>
    <p:sldId id="339" r:id="rId12"/>
    <p:sldId id="341" r:id="rId13"/>
    <p:sldId id="340" r:id="rId14"/>
    <p:sldId id="345" r:id="rId15"/>
    <p:sldId id="313" r:id="rId16"/>
    <p:sldId id="347" r:id="rId17"/>
    <p:sldId id="314" r:id="rId18"/>
    <p:sldId id="315" r:id="rId19"/>
    <p:sldId id="316" r:id="rId20"/>
    <p:sldId id="317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21C1-92D8-0827-CE2B-80FEA840C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EA748-2C8E-5D78-5734-D9BCC16EC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15553-DE39-3C41-4AFF-70F29A86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2837C-8079-1B7F-0DCF-61C39ED3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5E205-162F-206E-F4C6-EB23D9DC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7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05C2-17EC-1173-1FC9-8A7FC101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BBB4A-325C-1F27-06A3-6F4F1A8F5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A6F55-A1EF-6AEC-99F0-DBF50F5E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FD1D-86F4-EDE3-1CCE-ADED2161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0593-ABE9-0E50-7A75-9252A5A1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7FF77-0DAD-7CA9-B02D-208C02048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298FA-F111-2C9C-551D-A1F30B239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1B556-1ED0-55E4-9235-352E1A16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4A71E-8AC3-EA68-1DCB-99E68A46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1CF60-74F8-B2C5-26C3-77536C36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6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3490-30A7-12A6-2775-77578A34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B95F-B119-D057-5670-8EC21A84E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001D-CEFB-FD30-FB40-0BEA5B52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3377D-E7F3-D264-FB03-A4AF3E33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48992-A907-9503-F005-BAA8A33C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6B320-EDC1-EDD2-5F4C-2A675BD0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8A940-1637-AC6F-0247-A5E578765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2A479-CAFF-245E-F61F-3D6F3E5C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4E38-70F9-0CAE-F19E-6DDE6005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74C88-12BC-0657-008B-8419B1E1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9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2A09-336F-FDC8-F0C1-F84E0972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F6849-08AF-456F-8C3C-E6DE37B3B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E5562-6B4C-F11F-DF48-D254599EA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69C05-114E-11FE-5C76-D6F19175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1C5D0-A8D9-EEF2-15E4-CE74A390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944C5-75A0-666E-C3DD-6839AB17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C19E-080C-F794-EB45-FB4903CD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5744A-FDBE-87AE-7AF1-3AC154DB2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970E4-B2B1-0370-3C26-0D1A5A002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4F036-B8A8-878F-A1CB-05DAE5801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B7F82-EBC0-322A-130D-972F39800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1A5BB-D71E-872F-6F0E-2279BE48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56747-8CBE-BF00-C39A-F442E724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E2C14A-6287-B5B6-C760-7F506FD8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3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9713-B0F2-9D1D-23FC-F5900F77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FC7EC-16C8-C311-316C-6D99B4F9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E4DA7-A4C5-460E-592C-CEF23DF3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F3F89-7820-6BF8-A747-E433ED21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4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AD0FD-7A61-970C-10A9-76E2B39D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95651-C89A-3C9B-3D47-F7E5CAF6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09228-92F1-54DE-D9B2-4AC018D5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0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F474-02F7-A264-4B8D-717F5EB0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8C9F-750F-7D81-0E80-7FBCDEBEB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A1C0B-C510-B118-D8FA-12722456A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4604E-EC60-44AD-4B70-12B2B49A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2C4B9-91B9-9E0E-9278-1C043376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1E60F-F796-8B15-08E9-61BA30F0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0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564D-22A0-8A8D-C6FE-D6299843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13DEA-5246-B946-AFE4-3B305BCDB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208CC-31DD-00AF-BFC4-37F7B4BF3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7E30D-B05F-B2CA-9A3C-E01E2B6B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08FCE-463A-D1B2-8A60-3B674420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38537-A621-46D4-781D-4E36BF83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8B48B-0371-7ADD-E5C3-345B4D6C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B5A92-73C5-8CE0-7C84-BE7902E60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212B-F67A-E417-B1FE-C389458DF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82561-BD16-4A95-ACA1-5204E478F2F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799A-D006-E28E-8EED-4BE2AFCB8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69CB4-3B3A-FD13-F7E0-B4A0F3476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9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anshen.com/article/9350375543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8A41-E8F8-453C-0B21-D69C51C3C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5</a:t>
            </a:r>
            <a:br>
              <a:rPr lang="en-US" dirty="0"/>
            </a:br>
            <a:r>
              <a:rPr lang="en-US" dirty="0"/>
              <a:t>Measures of location and spread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6A09E-BC4D-7AB6-B5F8-C03B2A0117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53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510B-84BA-0986-946A-7635FB29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Finding quartiles and IQR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3D4BA-5F56-129C-FF6C-FCDB24448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 Scores {61,61,65,65,66,68,69,73,74,75,76,78,79,90,94}</a:t>
            </a:r>
          </a:p>
          <a:p>
            <a:pPr marL="0" indent="0">
              <a:buNone/>
            </a:pPr>
            <a:r>
              <a:rPr lang="en-US" dirty="0"/>
              <a:t>n=15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Compute the IQR</a:t>
            </a:r>
          </a:p>
        </p:txBody>
      </p:sp>
    </p:spTree>
    <p:extLst>
      <p:ext uri="{BB962C8B-B14F-4D97-AF65-F5344CB8AC3E}">
        <p14:creationId xmlns:p14="http://schemas.microsoft.com/office/powerpoint/2010/main" val="4293557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AA028-A7CA-27E1-ACC7-31804B9B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The Boxplot (Box and Whisker Plot): A five number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0CDBC-1066-FD3E-EAC4-1CD68D780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763"/>
            <a:ext cx="4448175" cy="4662199"/>
          </a:xfrm>
        </p:spPr>
        <p:txBody>
          <a:bodyPr>
            <a:normAutofit fontScale="92500"/>
          </a:bodyPr>
          <a:lstStyle/>
          <a:p>
            <a:r>
              <a:rPr lang="en-US" dirty="0"/>
              <a:t> Pros: </a:t>
            </a:r>
          </a:p>
          <a:p>
            <a:pPr lvl="1"/>
            <a:r>
              <a:rPr lang="en-US" dirty="0"/>
              <a:t>good for describing shape and location</a:t>
            </a:r>
          </a:p>
          <a:p>
            <a:pPr lvl="1"/>
            <a:r>
              <a:rPr lang="en-US" dirty="0"/>
              <a:t>Can be used to identify outliers</a:t>
            </a:r>
          </a:p>
          <a:p>
            <a:pPr lvl="1"/>
            <a:r>
              <a:rPr lang="en-US" dirty="0"/>
              <a:t>Length of whiskers indicates skew</a:t>
            </a:r>
          </a:p>
          <a:p>
            <a:pPr lvl="1"/>
            <a:r>
              <a:rPr lang="en-US" dirty="0"/>
              <a:t>Good for comparing two distributions or across categories</a:t>
            </a:r>
          </a:p>
          <a:p>
            <a:r>
              <a:rPr lang="en-US" dirty="0"/>
              <a:t>Cons: </a:t>
            </a:r>
          </a:p>
          <a:p>
            <a:pPr lvl="1"/>
            <a:r>
              <a:rPr lang="en-US" dirty="0"/>
              <a:t>does not show certain features like mounds, or gaps as well as a histogram</a:t>
            </a:r>
          </a:p>
        </p:txBody>
      </p:sp>
      <p:pic>
        <p:nvPicPr>
          <p:cNvPr id="5" name="Picture 4" descr="A diagram of a box plot&#10;&#10;Description automatically generated">
            <a:extLst>
              <a:ext uri="{FF2B5EF4-FFF2-40B4-BE49-F238E27FC236}">
                <a16:creationId xmlns:a16="http://schemas.microsoft.com/office/drawing/2014/main" id="{018FD8B2-9B43-319A-0198-F033315EA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1619" y="2368404"/>
            <a:ext cx="66579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2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56E2CDD-0BF2-1E07-E65C-54C10EEB8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454" y="0"/>
            <a:ext cx="9149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43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33D906-CF81-5AD4-2902-D9DD0E0EF8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411704"/>
                <a:ext cx="10393219" cy="47951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Consider the following data which come from 20 rolls of a six-sided die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               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lower half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middle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upper half</a:t>
                </a: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 =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1, 1, 1, 2, </a:t>
                </a:r>
                <a:r>
                  <a:rPr kumimoji="0" 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2, 2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2, 2, 2, </a:t>
                </a:r>
                <a:r>
                  <a:rPr kumimoji="0" 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2, 3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3, 3, 3, </a:t>
                </a:r>
                <a:r>
                  <a:rPr kumimoji="0" 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4, 5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5, 6, 6, 6</a:t>
                </a: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lang="en-US" sz="2400" dirty="0">
                    <a:solidFill>
                      <a:srgbClr val="00B050"/>
                    </a:solidFill>
                    <a:latin typeface="Calibri" panose="020F0502020204030204"/>
                  </a:rPr>
                  <a:t>Q2 = median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2+3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</a:rPr>
                  <a:t>Q1 = median lower half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2+2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Q3 = median upper half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4+5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=4.5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33D906-CF81-5AD4-2902-D9DD0E0EF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411704"/>
                <a:ext cx="10393219" cy="4795132"/>
              </a:xfrm>
              <a:prstGeom prst="rect">
                <a:avLst/>
              </a:prstGeom>
              <a:blipFill>
                <a:blip r:embed="rId2"/>
                <a:stretch>
                  <a:fillRect l="-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EA75132-6122-451D-8580-53616DB7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61818"/>
            <a:ext cx="4783697" cy="10675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Ex. </a:t>
            </a:r>
            <a:r>
              <a:rPr lang="en-US" sz="4000" dirty="0"/>
              <a:t>Construct a Boxplot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A83090-59E8-EFFB-3135-1672E48B6474}"/>
              </a:ext>
            </a:extLst>
          </p:cNvPr>
          <p:cNvSpPr/>
          <p:nvPr/>
        </p:nvSpPr>
        <p:spPr>
          <a:xfrm>
            <a:off x="1939636" y="3066473"/>
            <a:ext cx="3519055" cy="48029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A39C5B-257E-372D-3412-85E2D621D863}"/>
              </a:ext>
            </a:extLst>
          </p:cNvPr>
          <p:cNvSpPr/>
          <p:nvPr/>
        </p:nvSpPr>
        <p:spPr>
          <a:xfrm>
            <a:off x="5458691" y="3066473"/>
            <a:ext cx="3519055" cy="4802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71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69AC-9E45-9EA9-B899-B3797D5B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Ex2. </a:t>
            </a:r>
            <a:r>
              <a:rPr lang="en-US" sz="4400" dirty="0"/>
              <a:t>Construct a Boxplot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9D6F1-D1E4-EA2F-1694-74768E613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= -5.7, -2.6, -1.5, -1.3, -0.4, 0.2, 1.5, 2.2, 2.3, 2.6, 2.9, 10.4</a:t>
            </a:r>
          </a:p>
        </p:txBody>
      </p:sp>
    </p:spTree>
    <p:extLst>
      <p:ext uri="{BB962C8B-B14F-4D97-AF65-F5344CB8AC3E}">
        <p14:creationId xmlns:p14="http://schemas.microsoft.com/office/powerpoint/2010/main" val="2161629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CF04-6A9A-C024-DDD4-4EA11F99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Spread: Deviation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7291A-45D9-8440-5889-A0D10595C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679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better measure of variability that uses </a:t>
                </a:r>
                <a:r>
                  <a:rPr lang="en-US" i="1" dirty="0"/>
                  <a:t>all</a:t>
                </a:r>
                <a:r>
                  <a:rPr lang="en-US" dirty="0"/>
                  <a:t> the data is based on </a:t>
                </a:r>
                <a:r>
                  <a:rPr lang="en-US" b="1" dirty="0"/>
                  <a:t>deviations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deviations</a:t>
                </a:r>
                <a:r>
                  <a:rPr lang="en-US" dirty="0"/>
                  <a:t> are the </a:t>
                </a:r>
                <a:r>
                  <a:rPr lang="en-US" u="sng" dirty="0"/>
                  <a:t>distances</a:t>
                </a:r>
                <a:r>
                  <a:rPr lang="en-US" dirty="0"/>
                  <a:t> of each value from the mean of the data:</a:t>
                </a:r>
              </a:p>
              <a:p>
                <a:pPr marL="914400" lvl="2" indent="0">
                  <a:buNone/>
                </a:pPr>
                <a:r>
                  <a:rPr lang="en-US" sz="2400" b="0" dirty="0"/>
                  <a:t>Deviation of an observation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r>
                  <a:rPr lang="en-US" dirty="0"/>
                  <a:t>Every observation will have a deviation from the mean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7291A-45D9-8440-5889-A0D10595C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67950" cy="4351338"/>
              </a:xfrm>
              <a:blipFill>
                <a:blip r:embed="rId2"/>
                <a:stretch>
                  <a:fillRect l="-106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885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E4B2-9C4F-379D-4AD5-5675B992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73EAC-ECD9-9E28-E373-91D36E48A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96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D4BAC8-DF07-082E-EBA7-3A6128B34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48882"/>
            <a:ext cx="10306050" cy="57439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56D99A-7249-27F8-2F8D-EA0FC4B870BA}"/>
              </a:ext>
            </a:extLst>
          </p:cNvPr>
          <p:cNvSpPr txBox="1"/>
          <p:nvPr/>
        </p:nvSpPr>
        <p:spPr>
          <a:xfrm>
            <a:off x="8899976" y="538404"/>
            <a:ext cx="263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Rice </a:t>
            </a:r>
            <a:r>
              <a:rPr lang="en-US" sz="2000" b="1" dirty="0" err="1">
                <a:solidFill>
                  <a:srgbClr val="0070C0"/>
                </a:solidFill>
              </a:rPr>
              <a:t>Krispes</a:t>
            </a:r>
            <a:r>
              <a:rPr lang="en-US" sz="2000" b="1" dirty="0">
                <a:solidFill>
                  <a:srgbClr val="0070C0"/>
                </a:solidFill>
              </a:rPr>
              <a:t> = 340 (mg)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8554AD-23CC-6BD4-2F40-8A6ED06437AB}"/>
              </a:ext>
            </a:extLst>
          </p:cNvPr>
          <p:cNvSpPr txBox="1"/>
          <p:nvPr/>
        </p:nvSpPr>
        <p:spPr>
          <a:xfrm>
            <a:off x="4998805" y="443992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Mean = 167 (mg)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A4E7E84C-0911-1392-D0D5-DA31D45F4D32}"/>
              </a:ext>
            </a:extLst>
          </p:cNvPr>
          <p:cNvSpPr/>
          <p:nvPr/>
        </p:nvSpPr>
        <p:spPr>
          <a:xfrm rot="16200000">
            <a:off x="8100087" y="738701"/>
            <a:ext cx="249796" cy="425796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2141-56E1-D65C-762A-8EB6762F1B7E}"/>
              </a:ext>
            </a:extLst>
          </p:cNvPr>
          <p:cNvCxnSpPr>
            <a:cxnSpLocks/>
          </p:cNvCxnSpPr>
          <p:nvPr/>
        </p:nvCxnSpPr>
        <p:spPr>
          <a:xfrm>
            <a:off x="10420350" y="844102"/>
            <a:ext cx="0" cy="4503175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182893-F575-370F-93FD-AABD46DB5B34}"/>
                  </a:ext>
                </a:extLst>
              </p:cNvPr>
              <p:cNvSpPr txBox="1"/>
              <p:nvPr/>
            </p:nvSpPr>
            <p:spPr>
              <a:xfrm>
                <a:off x="7328629" y="2282563"/>
                <a:ext cx="20726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340 −167=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𝟏𝟕𝟑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182893-F575-370F-93FD-AABD46DB5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629" y="2282563"/>
                <a:ext cx="2072682" cy="307777"/>
              </a:xfrm>
              <a:prstGeom prst="rect">
                <a:avLst/>
              </a:prstGeom>
              <a:blipFill>
                <a:blip r:embed="rId3"/>
                <a:stretch>
                  <a:fillRect l="-2353" r="-2647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A10761-3E76-A720-4A01-BCEED23A554E}"/>
              </a:ext>
            </a:extLst>
          </p:cNvPr>
          <p:cNvCxnSpPr>
            <a:cxnSpLocks/>
          </p:cNvCxnSpPr>
          <p:nvPr/>
        </p:nvCxnSpPr>
        <p:spPr>
          <a:xfrm>
            <a:off x="1816678" y="844102"/>
            <a:ext cx="0" cy="450317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28DDED-55BC-DD33-5745-B9634F33AA7B}"/>
              </a:ext>
            </a:extLst>
          </p:cNvPr>
          <p:cNvSpPr txBox="1"/>
          <p:nvPr/>
        </p:nvSpPr>
        <p:spPr>
          <a:xfrm>
            <a:off x="378598" y="338349"/>
            <a:ext cx="3319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Frosted Mini Wheats = 0 (mg)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F14E752A-1AFD-2EE1-5241-D58BCCB24693}"/>
              </a:ext>
            </a:extLst>
          </p:cNvPr>
          <p:cNvSpPr/>
          <p:nvPr/>
        </p:nvSpPr>
        <p:spPr>
          <a:xfrm rot="16200000">
            <a:off x="3787077" y="-99858"/>
            <a:ext cx="239373" cy="416892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312EA1-A247-DCFB-9E28-98A481EE5EBD}"/>
                  </a:ext>
                </a:extLst>
              </p:cNvPr>
              <p:cNvSpPr txBox="1"/>
              <p:nvPr/>
            </p:nvSpPr>
            <p:spPr>
              <a:xfrm>
                <a:off x="3084520" y="1485666"/>
                <a:ext cx="19797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0 −167=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𝟏𝟔𝟕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312EA1-A247-DCFB-9E28-98A481EE5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520" y="1485666"/>
                <a:ext cx="1979709" cy="307777"/>
              </a:xfrm>
              <a:prstGeom prst="rect">
                <a:avLst/>
              </a:prstGeom>
              <a:blipFill>
                <a:blip r:embed="rId4"/>
                <a:stretch>
                  <a:fillRect l="-2769" r="-215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269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1D9B-D3D0-4DD3-432B-B05376CC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Spread: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4D4B1-FB15-A405-14E1-A713E04E39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sum of all deviations is zero.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typically use either the </a:t>
                </a:r>
                <a:r>
                  <a:rPr lang="en-US" b="1" dirty="0"/>
                  <a:t>squared deviations</a:t>
                </a:r>
                <a:r>
                  <a:rPr lang="en-US" dirty="0"/>
                  <a:t> or their </a:t>
                </a:r>
                <a:r>
                  <a:rPr lang="en-US" b="1" dirty="0"/>
                  <a:t>absolute value</a:t>
                </a:r>
              </a:p>
              <a:p>
                <a:pPr marL="914400" lvl="2" indent="0">
                  <a:buNone/>
                </a:pPr>
                <a:r>
                  <a:rPr lang="en-US" sz="2400" dirty="0"/>
                  <a:t>Squared deviation of an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Variance </a:t>
                </a:r>
                <a:r>
                  <a:rPr lang="en-US" dirty="0"/>
                  <a:t>of a distribution is the </a:t>
                </a:r>
                <a:r>
                  <a:rPr lang="en-US" u="sng" dirty="0"/>
                  <a:t>average</a:t>
                </a:r>
                <a:r>
                  <a:rPr lang="en-US" dirty="0"/>
                  <a:t> squared deviation from the mean</a:t>
                </a:r>
              </a:p>
              <a:p>
                <a:pPr marL="182880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600" dirty="0"/>
              </a:p>
              <a:p>
                <a:r>
                  <a:rPr lang="en-US" sz="2600" dirty="0"/>
                  <a:t>The sum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6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6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6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600" dirty="0"/>
                  <a:t> is called the sum of squares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4D4B1-FB15-A405-14E1-A713E04E3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910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9E61-7A67-5D11-4320-1B5FFC922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Measures of Spread: 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1D609-D493-78C3-4B57-D24A155F0A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8533"/>
                <a:ext cx="10515600" cy="493539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Since the variance uses the squared deviation, we usually take its square root called the </a:t>
                </a:r>
                <a:r>
                  <a:rPr lang="en-US" b="1" dirty="0"/>
                  <a:t>standard deviation</a:t>
                </a:r>
              </a:p>
              <a:p>
                <a:endParaRPr lang="en-US" b="1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  <a:p>
                <a:r>
                  <a:rPr lang="en-US" dirty="0"/>
                  <a:t>The standard deviation represents (roughly) the average distance of an observation from the mean </a:t>
                </a:r>
              </a:p>
              <a:p>
                <a:endParaRPr lang="en-US" dirty="0"/>
              </a:p>
              <a:p>
                <a:r>
                  <a:rPr lang="en-US" dirty="0"/>
                  <a:t>The greater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greater the variability in the data is</a:t>
                </a:r>
              </a:p>
              <a:p>
                <a:endParaRPr lang="en-US" dirty="0"/>
              </a:p>
              <a:p>
                <a:r>
                  <a:rPr lang="en-US" dirty="0"/>
                  <a:t>We denote the population parameter for the variance and standard deviation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1D609-D493-78C3-4B57-D24A155F0A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8533"/>
                <a:ext cx="10515600" cy="4935393"/>
              </a:xfrm>
              <a:blipFill>
                <a:blip r:embed="rId2"/>
                <a:stretch>
                  <a:fillRect l="-812" t="-2840" b="-1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63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14C7-501D-6E5F-A6A6-DB317C7D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8ED3-1C8A-EEFD-DA97-C58941FA5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Describing the shape of distribution</a:t>
            </a:r>
          </a:p>
          <a:p>
            <a:pPr lvl="2"/>
            <a:r>
              <a:rPr lang="en-US" dirty="0"/>
              <a:t>How many peaks? Unimodal, bimodal, multimodal</a:t>
            </a:r>
          </a:p>
          <a:p>
            <a:pPr lvl="2"/>
            <a:r>
              <a:rPr lang="en-US" dirty="0"/>
              <a:t>Is the distribution symmetric or is it skewed?</a:t>
            </a:r>
          </a:p>
          <a:p>
            <a:pPr lvl="2"/>
            <a:r>
              <a:rPr lang="en-US" dirty="0"/>
              <a:t>Are there outliers in the data?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numbers to describe the center of distribution:</a:t>
            </a:r>
          </a:p>
          <a:p>
            <a:pPr lvl="2"/>
            <a:r>
              <a:rPr lang="en-US" b="1" dirty="0"/>
              <a:t>Mean</a:t>
            </a:r>
            <a:r>
              <a:rPr lang="en-US" dirty="0"/>
              <a:t> the average value of a distribution – it is NOT resistant to outliers</a:t>
            </a:r>
            <a:endParaRPr lang="en-US" b="1" dirty="0"/>
          </a:p>
          <a:p>
            <a:pPr lvl="2"/>
            <a:r>
              <a:rPr lang="en-US" b="1" dirty="0"/>
              <a:t>Median </a:t>
            </a:r>
            <a:r>
              <a:rPr lang="en-US" dirty="0"/>
              <a:t>the middle value of a distribution – it is resistant to outliers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mode </a:t>
            </a:r>
            <a:r>
              <a:rPr lang="en-US" dirty="0"/>
              <a:t>is a measure of location</a:t>
            </a:r>
          </a:p>
          <a:p>
            <a:pPr lvl="2"/>
            <a:r>
              <a:rPr lang="en-US" dirty="0"/>
              <a:t>It describes the position of commonly occurring values (</a:t>
            </a:r>
            <a:r>
              <a:rPr lang="en-US" dirty="0" err="1"/>
              <a:t>i.e</a:t>
            </a:r>
            <a:r>
              <a:rPr lang="en-US" dirty="0"/>
              <a:t> the position of peaks in the distribution)</a:t>
            </a:r>
          </a:p>
        </p:txBody>
      </p:sp>
    </p:spTree>
    <p:extLst>
      <p:ext uri="{BB962C8B-B14F-4D97-AF65-F5344CB8AC3E}">
        <p14:creationId xmlns:p14="http://schemas.microsoft.com/office/powerpoint/2010/main" val="3747072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D5E1B0-DD07-8EDA-1858-2D2EA2B4B3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Why divide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D5E1B0-DD07-8EDA-1858-2D2EA2B4B3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4BF34-A2FA-6993-0CE4-3573B865F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divide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because we have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dirty="0"/>
                  <a:t>pieces of independent information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Since the sum of the deviations must add to zero, then if we know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deviations we can always figure out the last one</a:t>
                </a:r>
              </a:p>
              <a:p>
                <a:endParaRPr lang="en-US" dirty="0"/>
              </a:p>
              <a:p>
                <a:r>
                  <a:rPr lang="en-US" dirty="0"/>
                  <a:t>Ex.) suppose we have two data points and deviation of the first data point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=−5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Then the deviation of the second data point </a:t>
                </a:r>
                <a:r>
                  <a:rPr lang="en-US" u="sng" dirty="0"/>
                  <a:t>has</a:t>
                </a:r>
                <a:r>
                  <a:rPr lang="en-US" dirty="0"/>
                  <a:t> to be 5 for the sum of deviations to be zero.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4BF34-A2FA-6993-0CE4-3573B865F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655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75132-6122-451D-8580-53616DB7E95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537883"/>
                <a:ext cx="4783697" cy="1942810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40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Try it out: Computing </a:t>
                </a:r>
                <a14:m>
                  <m:oMath xmlns:m="http://schemas.openxmlformats.org/officeDocument/2006/math">
                    <m:r>
                      <a:rPr lang="en-US" sz="4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𝑠</m:t>
                    </m:r>
                  </m:oMath>
                </a14:m>
                <a:r>
                  <a:rPr lang="en-US" sz="40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4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𝑠</m:t>
                        </m:r>
                      </m:e>
                      <m:sup>
                        <m:r>
                          <a:rPr lang="en-US" sz="4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75132-6122-451D-8580-53616DB7E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537883"/>
                <a:ext cx="4783697" cy="1942810"/>
              </a:xfrm>
              <a:blipFill>
                <a:blip r:embed="rId2"/>
                <a:stretch>
                  <a:fillRect l="-4459" r="-892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33D906-CF81-5AD4-2902-D9DD0E0EF8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2686323"/>
                <a:ext cx="4783697" cy="34335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Roll a six-sided die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=10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times and record the number rolled each time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 = 1,2,3,3,4,4,4,5,6,6</a:t>
                </a: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Mean = 3.8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33D906-CF81-5AD4-2902-D9DD0E0EF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686323"/>
                <a:ext cx="4783697" cy="3433583"/>
              </a:xfrm>
              <a:prstGeom prst="rect">
                <a:avLst/>
              </a:prstGeom>
              <a:blipFill>
                <a:blip r:embed="rId3"/>
                <a:stretch>
                  <a:fillRect l="-1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Beer die - EUSwiki">
            <a:extLst>
              <a:ext uri="{FF2B5EF4-FFF2-40B4-BE49-F238E27FC236}">
                <a16:creationId xmlns:a16="http://schemas.microsoft.com/office/drawing/2014/main" id="{98F16938-2ED7-9FB6-1FC2-1BF322196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6159" y="2927927"/>
            <a:ext cx="3077639" cy="312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77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2D53-5E66-79ED-A761-B6AB23AD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Location: Quartiles and Percentiles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A1330-E97A-617B-C302-3E96576735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b="1" dirty="0"/>
                  <a:t> percentile </a:t>
                </a:r>
                <a:r>
                  <a:rPr lang="en-US" dirty="0"/>
                  <a:t>is a value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percent of the observations in a sample or population fall </a:t>
                </a:r>
                <a:r>
                  <a:rPr lang="en-US" u="sng" dirty="0"/>
                  <a:t>at or below </a:t>
                </a:r>
                <a:r>
                  <a:rPr lang="en-US" dirty="0"/>
                  <a:t>that value</a:t>
                </a:r>
              </a:p>
              <a:p>
                <a:endParaRPr lang="en-US" dirty="0"/>
              </a:p>
              <a:p>
                <a:r>
                  <a:rPr lang="en-US" dirty="0"/>
                  <a:t>Ex. The 50</a:t>
                </a:r>
                <a:r>
                  <a:rPr lang="en-US" baseline="30000" dirty="0"/>
                  <a:t>th</a:t>
                </a:r>
                <a:r>
                  <a:rPr lang="en-US" dirty="0"/>
                  <a:t> percentile is of any dataset is the median </a:t>
                </a:r>
              </a:p>
              <a:p>
                <a:endParaRPr lang="en-US" dirty="0"/>
              </a:p>
              <a:p>
                <a:r>
                  <a:rPr lang="en-US" dirty="0"/>
                  <a:t>Three useful percentiles of a distribution are the </a:t>
                </a:r>
                <a:r>
                  <a:rPr lang="en-US" b="1" dirty="0"/>
                  <a:t>quartiles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The first </a:t>
                </a:r>
                <a:r>
                  <a:rPr lang="en-US" b="1" dirty="0"/>
                  <a:t>quartile Q1</a:t>
                </a:r>
                <a:r>
                  <a:rPr lang="en-US" dirty="0"/>
                  <a:t> is the 25</a:t>
                </a:r>
                <a:r>
                  <a:rPr lang="en-US" baseline="30000" dirty="0"/>
                  <a:t>th</a:t>
                </a:r>
                <a:r>
                  <a:rPr lang="en-US" dirty="0"/>
                  <a:t> percentile of the data.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The second </a:t>
                </a:r>
                <a:r>
                  <a:rPr lang="en-US" b="1" dirty="0"/>
                  <a:t>quartile Q2</a:t>
                </a:r>
                <a:r>
                  <a:rPr lang="en-US" dirty="0"/>
                  <a:t> is the 50</a:t>
                </a:r>
                <a:r>
                  <a:rPr lang="en-US" baseline="30000" dirty="0"/>
                  <a:t>th</a:t>
                </a:r>
                <a:r>
                  <a:rPr lang="en-US" dirty="0"/>
                  <a:t> percentile or median of the data.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The third </a:t>
                </a:r>
                <a:r>
                  <a:rPr lang="en-US" b="1" dirty="0"/>
                  <a:t>quartile Q3</a:t>
                </a:r>
                <a:r>
                  <a:rPr lang="en-US" dirty="0"/>
                  <a:t> is the 75</a:t>
                </a:r>
                <a:r>
                  <a:rPr lang="en-US" baseline="30000" dirty="0"/>
                  <a:t>th</a:t>
                </a:r>
                <a:r>
                  <a:rPr lang="en-US" dirty="0"/>
                  <a:t> percentile of the data.</a:t>
                </a:r>
                <a:r>
                  <a:rPr lang="en-US" b="1" dirty="0"/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b="1" dirty="0"/>
              </a:p>
              <a:p>
                <a:r>
                  <a:rPr lang="en-US" dirty="0"/>
                  <a:t>The quartiles split a distribution in four equal parts each containing 25% of the observations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A1330-E97A-617B-C302-3E9657673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36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53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2D53-5E66-79ED-A761-B6AB23ADD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Measures of Position: Quartiles and Percentiles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5FE47C-18E2-0DCE-12A0-928F930B5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34" y="1732917"/>
            <a:ext cx="10974332" cy="45345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9FA9F0-7125-2ED8-956F-615EE6E8610C}"/>
              </a:ext>
            </a:extLst>
          </p:cNvPr>
          <p:cNvSpPr txBox="1"/>
          <p:nvPr/>
        </p:nvSpPr>
        <p:spPr>
          <a:xfrm>
            <a:off x="3867150" y="4486275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CD8DD7-4F83-EF03-FCC3-5F401F96D765}"/>
              </a:ext>
            </a:extLst>
          </p:cNvPr>
          <p:cNvSpPr txBox="1"/>
          <p:nvPr/>
        </p:nvSpPr>
        <p:spPr>
          <a:xfrm>
            <a:off x="5191125" y="4486275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25BD45-E96F-BA6B-FF4F-BA5BCB352326}"/>
              </a:ext>
            </a:extLst>
          </p:cNvPr>
          <p:cNvSpPr txBox="1"/>
          <p:nvPr/>
        </p:nvSpPr>
        <p:spPr>
          <a:xfrm>
            <a:off x="6436075" y="4486275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039AF1-32EB-CF28-66BC-B3F83BAB9A0E}"/>
              </a:ext>
            </a:extLst>
          </p:cNvPr>
          <p:cNvSpPr txBox="1"/>
          <p:nvPr/>
        </p:nvSpPr>
        <p:spPr>
          <a:xfrm>
            <a:off x="7681025" y="4486275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4A4B9C-0B38-BC45-00E4-EDED0FFBFB44}"/>
              </a:ext>
            </a:extLst>
          </p:cNvPr>
          <p:cNvSpPr txBox="1"/>
          <p:nvPr/>
        </p:nvSpPr>
        <p:spPr>
          <a:xfrm>
            <a:off x="4567380" y="1415930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21B3ED-6831-A631-657F-5DD8040E33E4}"/>
              </a:ext>
            </a:extLst>
          </p:cNvPr>
          <p:cNvSpPr txBox="1"/>
          <p:nvPr/>
        </p:nvSpPr>
        <p:spPr>
          <a:xfrm>
            <a:off x="5782452" y="1415930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F380B1-34E1-E77D-6F4D-B006308A41D2}"/>
              </a:ext>
            </a:extLst>
          </p:cNvPr>
          <p:cNvSpPr txBox="1"/>
          <p:nvPr/>
        </p:nvSpPr>
        <p:spPr>
          <a:xfrm>
            <a:off x="6924675" y="1415930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75%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EBD2C6-0E7D-E81F-6787-780ACE6CD50C}"/>
              </a:ext>
            </a:extLst>
          </p:cNvPr>
          <p:cNvSpPr txBox="1"/>
          <p:nvPr/>
        </p:nvSpPr>
        <p:spPr>
          <a:xfrm>
            <a:off x="5643791" y="115990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Median</a:t>
            </a:r>
          </a:p>
        </p:txBody>
      </p:sp>
    </p:spTree>
    <p:extLst>
      <p:ext uri="{BB962C8B-B14F-4D97-AF65-F5344CB8AC3E}">
        <p14:creationId xmlns:p14="http://schemas.microsoft.com/office/powerpoint/2010/main" val="52177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2D53-5E66-79ED-A761-B6AB23AD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Position: Quartiles and Percentiles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A1330-E97A-617B-C302-3E96576735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How to compute the quartiles: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Arrange the data in increasing order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Find the median and label as </a:t>
                </a:r>
                <a:r>
                  <a:rPr lang="en-US" b="1" dirty="0"/>
                  <a:t>Q2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Consider the </a:t>
                </a:r>
                <a:r>
                  <a:rPr lang="en-US" u="sng" dirty="0"/>
                  <a:t>lower half </a:t>
                </a:r>
                <a:r>
                  <a:rPr lang="en-US" dirty="0"/>
                  <a:t>of the observations (excluding the median itself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an odd number).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Mark the median for the </a:t>
                </a:r>
                <a:r>
                  <a:rPr lang="en-US" u="sng" dirty="0"/>
                  <a:t>lower half</a:t>
                </a:r>
                <a:r>
                  <a:rPr lang="en-US" dirty="0"/>
                  <a:t> of the observations and label as </a:t>
                </a:r>
                <a:r>
                  <a:rPr lang="en-US" b="1" dirty="0"/>
                  <a:t>Q1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Consider the </a:t>
                </a:r>
                <a:r>
                  <a:rPr lang="en-US" u="sng" dirty="0"/>
                  <a:t>upper half</a:t>
                </a:r>
                <a:r>
                  <a:rPr lang="en-US" b="1" u="sng" dirty="0"/>
                  <a:t> </a:t>
                </a:r>
                <a:r>
                  <a:rPr lang="en-US" dirty="0"/>
                  <a:t>of the observations (again excluding the median itself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odd)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Mark the median for the </a:t>
                </a:r>
                <a:r>
                  <a:rPr lang="en-US" u="sng" dirty="0"/>
                  <a:t>upper half</a:t>
                </a:r>
                <a:r>
                  <a:rPr lang="en-US" dirty="0"/>
                  <a:t> of the observations and label as </a:t>
                </a:r>
                <a:r>
                  <a:rPr lang="en-US" b="1" dirty="0"/>
                  <a:t>Q3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A1330-E97A-617B-C302-3E9657673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25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33D906-CF81-5AD4-2902-D9DD0E0EF8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411704"/>
                <a:ext cx="10393219" cy="47951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Consider the following data which come from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20 rolls of a six-sided die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               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lower half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middle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upper half</a:t>
                </a: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 =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1, 1, 1, 2, 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2, 2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2, 2, 2, 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2, 3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3, 3, 3, 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4, 5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5, 6, 6, 6</a:t>
                </a: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Q2 = median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2+3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=2.5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Q1 = median lower half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2+2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=2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Q3 = median upper half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4+5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=4.5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33D906-CF81-5AD4-2902-D9DD0E0EF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411704"/>
                <a:ext cx="10393219" cy="4795132"/>
              </a:xfrm>
              <a:prstGeom prst="rect">
                <a:avLst/>
              </a:prstGeom>
              <a:blipFill>
                <a:blip r:embed="rId2"/>
                <a:stretch>
                  <a:fillRect l="-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EA75132-6122-451D-8580-53616DB7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61818"/>
            <a:ext cx="4783697" cy="1067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Ex. </a:t>
            </a:r>
            <a:r>
              <a:rPr lang="en-US" sz="4000" dirty="0"/>
              <a:t>Quartiles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A83090-59E8-EFFB-3135-1672E48B6474}"/>
              </a:ext>
            </a:extLst>
          </p:cNvPr>
          <p:cNvSpPr/>
          <p:nvPr/>
        </p:nvSpPr>
        <p:spPr>
          <a:xfrm>
            <a:off x="1939636" y="3066473"/>
            <a:ext cx="3519055" cy="48029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A39C5B-257E-372D-3412-85E2D621D863}"/>
              </a:ext>
            </a:extLst>
          </p:cNvPr>
          <p:cNvSpPr/>
          <p:nvPr/>
        </p:nvSpPr>
        <p:spPr>
          <a:xfrm>
            <a:off x="5458691" y="3066473"/>
            <a:ext cx="3519055" cy="4802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5861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764E-1650-762B-5308-1049092E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of A Distribution: Measures of Spread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F4481B-DAA2-3B91-063C-978376309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689" y="1771748"/>
            <a:ext cx="8783276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8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D83D08-E688-A516-345A-2BA8AFF85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323" y="3687010"/>
            <a:ext cx="5685913" cy="3170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3EFD-680B-07F4-94B1-411EFE5D3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834" y="1825625"/>
            <a:ext cx="5257800" cy="46672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range</a:t>
            </a:r>
            <a:r>
              <a:rPr lang="en-US" dirty="0"/>
              <a:t> is a measure of the distance between the smallest and largest values in the data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The range can be computed with only two data points the minimum value and maximum value</a:t>
            </a:r>
          </a:p>
          <a:p>
            <a:endParaRPr lang="en-US" dirty="0"/>
          </a:p>
          <a:p>
            <a:r>
              <a:rPr lang="en-US" dirty="0"/>
              <a:t>If the range of a set of data is large, then usually this indicates greater dispersion of values</a:t>
            </a:r>
          </a:p>
          <a:p>
            <a:endParaRPr lang="en-US" dirty="0"/>
          </a:p>
          <a:p>
            <a:r>
              <a:rPr lang="en-US" dirty="0"/>
              <a:t>The range is </a:t>
            </a:r>
            <a:r>
              <a:rPr lang="en-US" u="sng" dirty="0"/>
              <a:t>severely</a:t>
            </a:r>
            <a:r>
              <a:rPr lang="en-US" dirty="0"/>
              <a:t> affected by the presence of outliers</a:t>
            </a:r>
          </a:p>
          <a:p>
            <a:endParaRPr lang="en-US" dirty="0"/>
          </a:p>
          <a:p>
            <a:r>
              <a:rPr lang="en-US" dirty="0"/>
              <a:t>We typically </a:t>
            </a:r>
            <a:r>
              <a:rPr lang="en-US" u="sng" dirty="0"/>
              <a:t>do not</a:t>
            </a:r>
            <a:r>
              <a:rPr lang="en-US" dirty="0"/>
              <a:t> use the range to measure variability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44C54-000D-E381-2205-131B79AD8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324" y="942974"/>
            <a:ext cx="5466842" cy="31388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084E88-7278-810D-D713-71E32243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Spread: Range</a:t>
            </a:r>
          </a:p>
        </p:txBody>
      </p:sp>
    </p:spTree>
    <p:extLst>
      <p:ext uri="{BB962C8B-B14F-4D97-AF65-F5344CB8AC3E}">
        <p14:creationId xmlns:p14="http://schemas.microsoft.com/office/powerpoint/2010/main" val="372986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6BCC-CAB3-F735-AC9E-6A794031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Measures of Spread: Interquartile Range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8E8586-DD23-94D2-D323-FAF1EE2B0E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interquartile range (IQR)</a:t>
                </a:r>
                <a:r>
                  <a:rPr lang="en-US" dirty="0"/>
                  <a:t> measures the spread of the middle 50% of the observations </a:t>
                </a:r>
              </a:p>
              <a:p>
                <a:endParaRPr lang="en-US" dirty="0"/>
              </a:p>
              <a:p>
                <a:r>
                  <a:rPr lang="en-US" dirty="0"/>
                  <a:t>It is resistant to outliers</a:t>
                </a:r>
              </a:p>
              <a:p>
                <a:pPr marL="0" indent="0" algn="ctr">
                  <a:buNone/>
                </a:pPr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𝑰𝑸𝑹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/>
              </a:p>
              <a:p>
                <a:pPr marL="0" indent="0" algn="ctr">
                  <a:buNone/>
                </a:pPr>
                <a:endParaRPr lang="en-US" sz="2400" b="1" dirty="0"/>
              </a:p>
              <a:p>
                <a:r>
                  <a:rPr lang="en-US" sz="2400" dirty="0"/>
                  <a:t>The more variability the larger the value of the </a:t>
                </a:r>
                <a:r>
                  <a:rPr lang="en-US" sz="2400" b="1" dirty="0"/>
                  <a:t>IQR</a:t>
                </a:r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IQR </a:t>
                </a:r>
                <a:r>
                  <a:rPr lang="en-US" sz="2400" dirty="0"/>
                  <a:t>is a good choice for distributions that are highly skewed!</a:t>
                </a:r>
                <a:endParaRPr lang="en-US" sz="2400" b="1" dirty="0"/>
              </a:p>
              <a:p>
                <a:pPr marL="0" indent="0" algn="ctr">
                  <a:buNone/>
                </a:pPr>
                <a:endParaRPr lang="en-US" sz="2400" b="1" dirty="0"/>
              </a:p>
              <a:p>
                <a:endParaRPr lang="en-US" sz="24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8E8586-DD23-94D2-D323-FAF1EE2B0E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798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1096</Words>
  <Application>Microsoft Office PowerPoint</Application>
  <PresentationFormat>Widescreen</PresentationFormat>
  <Paragraphs>146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Lecture 5 Measures of location and spread</vt:lpstr>
      <vt:lpstr>Review</vt:lpstr>
      <vt:lpstr>Measures of Location: Quartiles and Percentiles</vt:lpstr>
      <vt:lpstr>Measures of Position: Quartiles and Percentiles</vt:lpstr>
      <vt:lpstr>Measures of Position: Quartiles and Percentiles</vt:lpstr>
      <vt:lpstr>Ex. Quartiles</vt:lpstr>
      <vt:lpstr>Variability of A Distribution: Measures of Spread</vt:lpstr>
      <vt:lpstr>Measures of Spread: Range</vt:lpstr>
      <vt:lpstr>Measures of Spread: Interquartile Range</vt:lpstr>
      <vt:lpstr>Practice: Finding quartiles and IQR</vt:lpstr>
      <vt:lpstr>The Boxplot (Box and Whisker Plot): A five number summary</vt:lpstr>
      <vt:lpstr>PowerPoint Presentation</vt:lpstr>
      <vt:lpstr>Ex. Construct a Boxplot</vt:lpstr>
      <vt:lpstr>Ex2. Construct a Boxplot</vt:lpstr>
      <vt:lpstr>Measures of Spread: Deviation </vt:lpstr>
      <vt:lpstr>PowerPoint Presentation</vt:lpstr>
      <vt:lpstr>PowerPoint Presentation</vt:lpstr>
      <vt:lpstr>Measures of Spread: Variance</vt:lpstr>
      <vt:lpstr>Measures of Spread: Standard Deviation</vt:lpstr>
      <vt:lpstr>Why divide by n-1 ?</vt:lpstr>
      <vt:lpstr>Try it out: Computing s and s^2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152</cp:revision>
  <dcterms:created xsi:type="dcterms:W3CDTF">2023-08-05T23:57:41Z</dcterms:created>
  <dcterms:modified xsi:type="dcterms:W3CDTF">2024-01-24T10:00:05Z</dcterms:modified>
</cp:coreProperties>
</file>