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3" r:id="rId3"/>
    <p:sldId id="332" r:id="rId4"/>
    <p:sldId id="296" r:id="rId5"/>
    <p:sldId id="297" r:id="rId6"/>
    <p:sldId id="334" r:id="rId7"/>
    <p:sldId id="335" r:id="rId8"/>
    <p:sldId id="304" r:id="rId9"/>
    <p:sldId id="330" r:id="rId10"/>
    <p:sldId id="307" r:id="rId11"/>
    <p:sldId id="336" r:id="rId12"/>
    <p:sldId id="305" r:id="rId13"/>
    <p:sldId id="337" r:id="rId14"/>
    <p:sldId id="340" r:id="rId15"/>
    <p:sldId id="338" r:id="rId16"/>
    <p:sldId id="339" r:id="rId17"/>
    <p:sldId id="309" r:id="rId18"/>
    <p:sldId id="308" r:id="rId19"/>
    <p:sldId id="310" r:id="rId20"/>
    <p:sldId id="312" r:id="rId21"/>
    <p:sldId id="303" r:id="rId22"/>
    <p:sldId id="259" r:id="rId23"/>
    <p:sldId id="313" r:id="rId24"/>
    <p:sldId id="314" r:id="rId25"/>
    <p:sldId id="315" r:id="rId26"/>
    <p:sldId id="316" r:id="rId27"/>
    <p:sldId id="31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Shape of distribution and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  <a:blipFill>
                <a:blip r:embed="rId2"/>
                <a:stretch>
                  <a:fillRect l="-12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970-D5B1-13BB-C01E-5224E1F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6, 7, 7, 8}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DE6C-08A1-E5FC-FBD2-2A6CFB1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median treat outliers differently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8, 32}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3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45CB9-38D1-C6A4-DC41-174772C7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2" y="0"/>
            <a:ext cx="1005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637-759B-CDC6-A079-01615378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formulas for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281-A2B3-E169-D64B-55C4B2F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mean from a frequency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/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={1, 3, 5, 5,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6, 7, 7, 8}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D149D-C46B-66BE-11B4-97A112E7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33545"/>
              </p:ext>
            </p:extLst>
          </p:nvPr>
        </p:nvGraphicFramePr>
        <p:xfrm>
          <a:off x="7389092" y="1421340"/>
          <a:ext cx="43410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30">
                  <a:extLst>
                    <a:ext uri="{9D8B030D-6E8A-4147-A177-3AD203B41FA5}">
                      <a16:colId xmlns:a16="http://schemas.microsoft.com/office/drawing/2014/main" val="2635967006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3005329175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1816929551"/>
                    </a:ext>
                  </a:extLst>
                </a:gridCol>
              </a:tblGrid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Rel. 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918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066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16178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629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24317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8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1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D8B3-3028-A2A1-9950-0C369506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8BB-5438-D869-3455-4CD21AC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shape of a distribution influences whether the mean is larger or smaller. </a:t>
            </a:r>
          </a:p>
          <a:p>
            <a:endParaRPr lang="en-US" dirty="0"/>
          </a:p>
          <a:p>
            <a:r>
              <a:rPr lang="en-US" dirty="0"/>
              <a:t>Skew left = mean &lt; median</a:t>
            </a:r>
          </a:p>
          <a:p>
            <a:endParaRPr lang="en-US" dirty="0"/>
          </a:p>
          <a:p>
            <a:r>
              <a:rPr lang="en-US" dirty="0"/>
              <a:t>Skew right = mean &gt; median</a:t>
            </a:r>
          </a:p>
          <a:p>
            <a:endParaRPr lang="en-US" dirty="0"/>
          </a:p>
          <a:p>
            <a:r>
              <a:rPr lang="en-US" dirty="0"/>
              <a:t>When a distribution is symmetric the mean will equal the median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5C50-4673-2688-A40C-ADA64C95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5" y="2076450"/>
            <a:ext cx="564179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0C-9B03-67D3-F317-2F49A71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B93-7A80-825D-FB8E-3B13226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features of a distribution that we are interested in: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Spread or variability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Graphs of data are a good way summarize patterns in data </a:t>
            </a:r>
          </a:p>
          <a:p>
            <a:pPr marL="0" indent="0">
              <a:buNone/>
            </a:pPr>
            <a:r>
              <a:rPr lang="en-US" dirty="0"/>
              <a:t>	Graphs for qualitative data are </a:t>
            </a:r>
          </a:p>
          <a:p>
            <a:pPr lvl="2"/>
            <a:r>
              <a:rPr lang="en-US" dirty="0"/>
              <a:t>Bar graphs, pie charts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Graphs for quantitative data are:</a:t>
            </a:r>
          </a:p>
          <a:p>
            <a:pPr lvl="2"/>
            <a:r>
              <a:rPr lang="en-US" dirty="0"/>
              <a:t>Stem plot, dot plot, histogram</a:t>
            </a:r>
          </a:p>
        </p:txBody>
      </p:sp>
    </p:spTree>
    <p:extLst>
      <p:ext uri="{BB962C8B-B14F-4D97-AF65-F5344CB8AC3E}">
        <p14:creationId xmlns:p14="http://schemas.microsoft.com/office/powerpoint/2010/main" val="13278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CE7-73BF-B4B6-6BC0-41487BAE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D612-C64B-714F-17BB-6F2BBBBA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836564" cy="1403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median is a robust estimate of the mean</a:t>
            </a:r>
          </a:p>
          <a:p>
            <a:r>
              <a:rPr lang="en-US" dirty="0"/>
              <a:t>The median is not usually affected by the presence of outliers</a:t>
            </a:r>
          </a:p>
          <a:p>
            <a:r>
              <a:rPr lang="en-US" dirty="0"/>
              <a:t>The median is usually preferred for highly skewed distributions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401B8D-4690-8846-FE0B-0F201B883C6D}"/>
              </a:ext>
            </a:extLst>
          </p:cNvPr>
          <p:cNvSpPr txBox="1">
            <a:spLocks/>
          </p:cNvSpPr>
          <p:nvPr/>
        </p:nvSpPr>
        <p:spPr>
          <a:xfrm>
            <a:off x="838200" y="3099809"/>
            <a:ext cx="10836564" cy="3541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Ex.) take using the following 9 data points: 0.3, 0.4, 0.8, 1.4, 1.8, 2.1, 5.9, 11.6, 16.9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is about 4.58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median</a:t>
            </a:r>
            <a:r>
              <a:rPr lang="en-US" dirty="0"/>
              <a:t> is 1.8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one of the data points to be an outlier, for example, we change </a:t>
            </a:r>
            <a:r>
              <a:rPr lang="en-US" b="1" dirty="0"/>
              <a:t>16.9 </a:t>
            </a:r>
            <a:r>
              <a:rPr lang="en-US" dirty="0"/>
              <a:t>to </a:t>
            </a:r>
            <a:r>
              <a:rPr lang="en-US" b="1" dirty="0"/>
              <a:t>90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becomes 12.7</a:t>
            </a:r>
          </a:p>
          <a:p>
            <a:pPr marL="0" indent="0">
              <a:buNone/>
            </a:pPr>
            <a:r>
              <a:rPr lang="en-US" dirty="0"/>
              <a:t>	While the </a:t>
            </a:r>
            <a:r>
              <a:rPr lang="en-US" b="1" dirty="0"/>
              <a:t>median</a:t>
            </a:r>
            <a:r>
              <a:rPr lang="en-US" dirty="0"/>
              <a:t> is still 1.8</a:t>
            </a:r>
          </a:p>
        </p:txBody>
      </p:sp>
    </p:spTree>
    <p:extLst>
      <p:ext uri="{BB962C8B-B14F-4D97-AF65-F5344CB8AC3E}">
        <p14:creationId xmlns:p14="http://schemas.microsoft.com/office/powerpoint/2010/main" val="3624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the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F3E-DA82-74BE-2D3E-BCBDFF7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={−1.49, −0.6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5, −0.6,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0.54,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0.45, 0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.01,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.17,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.27,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.51,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histogram using K = 4 bins/intervals: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D1D06-5BFC-4B7C-AD07-C5D60E31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5" y="951676"/>
            <a:ext cx="7268589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sub-populations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558472"/>
            <a:ext cx="3657599" cy="360218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600" dirty="0"/>
              <a:t>Skewed distributions occur when there is a strict boundary on the possible values of a variable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6D1BEB-4A86-0316-5745-530910D9607A}"/>
              </a:ext>
            </a:extLst>
          </p:cNvPr>
          <p:cNvSpPr txBox="1">
            <a:spLocks/>
          </p:cNvSpPr>
          <p:nvPr/>
        </p:nvSpPr>
        <p:spPr>
          <a:xfrm>
            <a:off x="4946074" y="244729"/>
            <a:ext cx="6839526" cy="150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Consider the following histogram of median housing prices in California from the 1990 national census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1FF5F-F267-BB55-B783-8286181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1237673"/>
            <a:ext cx="7841491" cy="56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85454"/>
            <a:ext cx="3990109" cy="36021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600" b="1" dirty="0"/>
              <a:t>Outliers</a:t>
            </a:r>
            <a:r>
              <a:rPr lang="en-US" sz="2600" dirty="0"/>
              <a:t> are extreme values that fall far away from the midpoint of the data</a:t>
            </a:r>
          </a:p>
          <a:p>
            <a:endParaRPr lang="en-US" sz="2600" dirty="0"/>
          </a:p>
          <a:p>
            <a:endParaRPr lang="en-US" sz="3200" b="1" dirty="0"/>
          </a:p>
          <a:p>
            <a:r>
              <a:rPr lang="en-US" sz="2800" dirty="0"/>
              <a:t>Consider the following histogram of the fuel efficiency of cars from 1990 - 2008</a:t>
            </a:r>
            <a:endParaRPr lang="en-US" sz="2800" b="1" dirty="0"/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623FF-7929-5BFA-C7E7-60E352C4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20" y="1671782"/>
            <a:ext cx="7437704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value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856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8A1-D925-CD0E-C91F-BDCFF9B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Mean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5, 5, 6, 7, 7, 8}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1347</Words>
  <Application>Microsoft Office PowerPoint</Application>
  <PresentationFormat>Widescreen</PresentationFormat>
  <Paragraphs>192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Lecture 4 Shape of distribution and Measures of Central Tendency</vt:lpstr>
      <vt:lpstr>Review From Friday 1/19</vt:lpstr>
      <vt:lpstr>Practice: Histogram</vt:lpstr>
      <vt:lpstr>Shape of a distribution</vt:lpstr>
      <vt:lpstr>PowerPoint Presentation</vt:lpstr>
      <vt:lpstr>PowerPoint Presentation</vt:lpstr>
      <vt:lpstr>PowerPoint Presentation</vt:lpstr>
      <vt:lpstr>Measures of Central Tendency  </vt:lpstr>
      <vt:lpstr>Practice: Calculate The Mean </vt:lpstr>
      <vt:lpstr>Measures of Central Tendency </vt:lpstr>
      <vt:lpstr>Practice: Calculate the Median</vt:lpstr>
      <vt:lpstr>PowerPoint Presentation</vt:lpstr>
      <vt:lpstr>Mean and median treat outliers differently</vt:lpstr>
      <vt:lpstr>PowerPoint Presentation</vt:lpstr>
      <vt:lpstr>Alternative formulas for the mean</vt:lpstr>
      <vt:lpstr>Example: Computing the mean from a frequency table</vt:lpstr>
      <vt:lpstr>The mode</vt:lpstr>
      <vt:lpstr>Practice:</vt:lpstr>
      <vt:lpstr>Comparing the Mean, Median, and Mode</vt:lpstr>
      <vt:lpstr>Comparing the Mean, Median, and Mode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164</cp:revision>
  <dcterms:created xsi:type="dcterms:W3CDTF">2023-08-05T23:57:41Z</dcterms:created>
  <dcterms:modified xsi:type="dcterms:W3CDTF">2024-01-22T07:49:20Z</dcterms:modified>
</cp:coreProperties>
</file>