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5" r:id="rId3"/>
    <p:sldId id="257" r:id="rId4"/>
    <p:sldId id="261" r:id="rId5"/>
    <p:sldId id="259" r:id="rId6"/>
    <p:sldId id="262" r:id="rId7"/>
    <p:sldId id="265" r:id="rId8"/>
    <p:sldId id="270" r:id="rId9"/>
    <p:sldId id="268" r:id="rId10"/>
    <p:sldId id="280" r:id="rId11"/>
    <p:sldId id="283"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5097" autoAdjust="0"/>
  </p:normalViewPr>
  <p:slideViewPr>
    <p:cSldViewPr snapToGrid="0">
      <p:cViewPr varScale="1">
        <p:scale>
          <a:sx n="83" d="100"/>
          <a:sy n="83" d="100"/>
        </p:scale>
        <p:origin x="418"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7EA2F-9E63-4866-8ADB-4C7590AC98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9FDC2B-D125-4B51-8A0B-6775C08BC1E3}">
      <dgm:prSet/>
      <dgm:spPr/>
      <dgm:t>
        <a:bodyPr/>
        <a:lstStyle/>
        <a:p>
          <a:pPr>
            <a:lnSpc>
              <a:spcPct val="100000"/>
            </a:lnSpc>
          </a:pPr>
          <a:r>
            <a:rPr lang="en-US" b="1"/>
            <a:t>Data - </a:t>
          </a:r>
          <a:r>
            <a:rPr lang="en-US"/>
            <a:t> a collection of observations/measurements on a set of variables - typically represented as  a table.</a:t>
          </a:r>
        </a:p>
      </dgm:t>
    </dgm:pt>
    <dgm:pt modelId="{5D9B9187-6812-4442-BDD3-37084806E916}" type="parTrans" cxnId="{E0133A49-356E-49AD-AB37-6B6D40B56D2E}">
      <dgm:prSet/>
      <dgm:spPr/>
      <dgm:t>
        <a:bodyPr/>
        <a:lstStyle/>
        <a:p>
          <a:endParaRPr lang="en-US"/>
        </a:p>
      </dgm:t>
    </dgm:pt>
    <dgm:pt modelId="{35F858CF-D367-4A71-8196-59099AA49C88}" type="sibTrans" cxnId="{E0133A49-356E-49AD-AB37-6B6D40B56D2E}">
      <dgm:prSet/>
      <dgm:spPr/>
      <dgm:t>
        <a:bodyPr/>
        <a:lstStyle/>
        <a:p>
          <a:endParaRPr lang="en-US"/>
        </a:p>
      </dgm:t>
    </dgm:pt>
    <dgm:pt modelId="{5B6C2204-A1BD-495C-8582-0BA85FFC7E10}">
      <dgm:prSet/>
      <dgm:spPr/>
      <dgm:t>
        <a:bodyPr/>
        <a:lstStyle/>
        <a:p>
          <a:pPr>
            <a:lnSpc>
              <a:spcPct val="100000"/>
            </a:lnSpc>
          </a:pPr>
          <a:r>
            <a:rPr lang="en-US" b="1"/>
            <a:t>Observation </a:t>
          </a:r>
          <a:r>
            <a:rPr lang="en-US"/>
            <a:t>– the fundamental unit of data – typically observations are rows of a data table</a:t>
          </a:r>
        </a:p>
      </dgm:t>
    </dgm:pt>
    <dgm:pt modelId="{0F6AF99E-A241-4277-A7E3-2EA6D8450A86}" type="parTrans" cxnId="{DF141A6D-76FC-40B9-AAF6-ABB776ADA8BF}">
      <dgm:prSet/>
      <dgm:spPr/>
      <dgm:t>
        <a:bodyPr/>
        <a:lstStyle/>
        <a:p>
          <a:endParaRPr lang="en-US"/>
        </a:p>
      </dgm:t>
    </dgm:pt>
    <dgm:pt modelId="{06933D79-E48C-40DE-9B56-F5CDF07D140D}" type="sibTrans" cxnId="{DF141A6D-76FC-40B9-AAF6-ABB776ADA8BF}">
      <dgm:prSet/>
      <dgm:spPr/>
      <dgm:t>
        <a:bodyPr/>
        <a:lstStyle/>
        <a:p>
          <a:endParaRPr lang="en-US"/>
        </a:p>
      </dgm:t>
    </dgm:pt>
    <dgm:pt modelId="{38F06077-7F5D-497A-94A5-BA46444552D6}">
      <dgm:prSet/>
      <dgm:spPr/>
      <dgm:t>
        <a:bodyPr/>
        <a:lstStyle/>
        <a:p>
          <a:pPr>
            <a:lnSpc>
              <a:spcPct val="100000"/>
            </a:lnSpc>
          </a:pPr>
          <a:r>
            <a:rPr lang="en-US" b="1"/>
            <a:t>Variables </a:t>
          </a:r>
          <a:r>
            <a:rPr lang="en-US"/>
            <a:t>– characteristics of an observation – typically variables are the columns of a data table </a:t>
          </a:r>
        </a:p>
      </dgm:t>
    </dgm:pt>
    <dgm:pt modelId="{97B693BE-5499-4F26-A4DE-56EB1A8B61B8}" type="parTrans" cxnId="{8BD547BD-D283-4ADB-9112-C0127E4E5A5F}">
      <dgm:prSet/>
      <dgm:spPr/>
      <dgm:t>
        <a:bodyPr/>
        <a:lstStyle/>
        <a:p>
          <a:endParaRPr lang="en-US"/>
        </a:p>
      </dgm:t>
    </dgm:pt>
    <dgm:pt modelId="{C9043F50-51CF-482F-ABAC-42C061933690}" type="sibTrans" cxnId="{8BD547BD-D283-4ADB-9112-C0127E4E5A5F}">
      <dgm:prSet/>
      <dgm:spPr/>
      <dgm:t>
        <a:bodyPr/>
        <a:lstStyle/>
        <a:p>
          <a:endParaRPr lang="en-US"/>
        </a:p>
      </dgm:t>
    </dgm:pt>
    <dgm:pt modelId="{11E3FD73-11CC-43B1-B3A0-0211145C5B9E}" type="pres">
      <dgm:prSet presAssocID="{28C7EA2F-9E63-4866-8ADB-4C7590AC9890}" presName="root" presStyleCnt="0">
        <dgm:presLayoutVars>
          <dgm:dir/>
          <dgm:resizeHandles val="exact"/>
        </dgm:presLayoutVars>
      </dgm:prSet>
      <dgm:spPr/>
    </dgm:pt>
    <dgm:pt modelId="{B3EA5C4D-E1FD-4538-B15B-DB6C056726F1}" type="pres">
      <dgm:prSet presAssocID="{899FDC2B-D125-4B51-8A0B-6775C08BC1E3}" presName="compNode" presStyleCnt="0"/>
      <dgm:spPr/>
    </dgm:pt>
    <dgm:pt modelId="{CDD0BCED-D09F-428F-9E8F-DC59C1787CD7}" type="pres">
      <dgm:prSet presAssocID="{899FDC2B-D125-4B51-8A0B-6775C08BC1E3}" presName="bgRect" presStyleLbl="bgShp" presStyleIdx="0" presStyleCnt="3"/>
      <dgm:spPr/>
    </dgm:pt>
    <dgm:pt modelId="{50EFC73B-54E6-4841-A181-4EBB2CBD550F}" type="pres">
      <dgm:prSet presAssocID="{899FDC2B-D125-4B51-8A0B-6775C08BC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ler"/>
        </a:ext>
      </dgm:extLst>
    </dgm:pt>
    <dgm:pt modelId="{575B0759-1519-4A2E-A100-374C7E01BCD5}" type="pres">
      <dgm:prSet presAssocID="{899FDC2B-D125-4B51-8A0B-6775C08BC1E3}" presName="spaceRect" presStyleCnt="0"/>
      <dgm:spPr/>
    </dgm:pt>
    <dgm:pt modelId="{A1367057-27B6-4A12-868A-6290586330D7}" type="pres">
      <dgm:prSet presAssocID="{899FDC2B-D125-4B51-8A0B-6775C08BC1E3}" presName="parTx" presStyleLbl="revTx" presStyleIdx="0" presStyleCnt="3">
        <dgm:presLayoutVars>
          <dgm:chMax val="0"/>
          <dgm:chPref val="0"/>
        </dgm:presLayoutVars>
      </dgm:prSet>
      <dgm:spPr/>
    </dgm:pt>
    <dgm:pt modelId="{EB046503-D3A2-4469-BA1E-739DC317BFDF}" type="pres">
      <dgm:prSet presAssocID="{35F858CF-D367-4A71-8196-59099AA49C88}" presName="sibTrans" presStyleCnt="0"/>
      <dgm:spPr/>
    </dgm:pt>
    <dgm:pt modelId="{76F638DE-674F-40F1-B32D-FF7AC1AD40F7}" type="pres">
      <dgm:prSet presAssocID="{5B6C2204-A1BD-495C-8582-0BA85FFC7E10}" presName="compNode" presStyleCnt="0"/>
      <dgm:spPr/>
    </dgm:pt>
    <dgm:pt modelId="{911B545B-8700-4D8C-A4E8-C122F76531FA}" type="pres">
      <dgm:prSet presAssocID="{5B6C2204-A1BD-495C-8582-0BA85FFC7E10}" presName="bgRect" presStyleLbl="bgShp" presStyleIdx="1" presStyleCnt="3"/>
      <dgm:spPr/>
    </dgm:pt>
    <dgm:pt modelId="{C495C3A7-F6BB-40B2-92C0-401310511BD3}" type="pres">
      <dgm:prSet presAssocID="{5B6C2204-A1BD-495C-8582-0BA85FFC7E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65DA4B91-7F16-41EA-816D-B18765ED122E}" type="pres">
      <dgm:prSet presAssocID="{5B6C2204-A1BD-495C-8582-0BA85FFC7E10}" presName="spaceRect" presStyleCnt="0"/>
      <dgm:spPr/>
    </dgm:pt>
    <dgm:pt modelId="{689BF73F-F0F5-48BD-98DA-A2D9322E961B}" type="pres">
      <dgm:prSet presAssocID="{5B6C2204-A1BD-495C-8582-0BA85FFC7E10}" presName="parTx" presStyleLbl="revTx" presStyleIdx="1" presStyleCnt="3">
        <dgm:presLayoutVars>
          <dgm:chMax val="0"/>
          <dgm:chPref val="0"/>
        </dgm:presLayoutVars>
      </dgm:prSet>
      <dgm:spPr/>
    </dgm:pt>
    <dgm:pt modelId="{D49D9CBC-3BC7-4412-BA8A-5A1CC5CB427E}" type="pres">
      <dgm:prSet presAssocID="{06933D79-E48C-40DE-9B56-F5CDF07D140D}" presName="sibTrans" presStyleCnt="0"/>
      <dgm:spPr/>
    </dgm:pt>
    <dgm:pt modelId="{87B4AE54-D64E-44D7-A9F5-2A6B45D8824A}" type="pres">
      <dgm:prSet presAssocID="{38F06077-7F5D-497A-94A5-BA46444552D6}" presName="compNode" presStyleCnt="0"/>
      <dgm:spPr/>
    </dgm:pt>
    <dgm:pt modelId="{C24907FE-2E5C-4B7C-91FE-DAD10386C4D1}" type="pres">
      <dgm:prSet presAssocID="{38F06077-7F5D-497A-94A5-BA46444552D6}" presName="bgRect" presStyleLbl="bgShp" presStyleIdx="2" presStyleCnt="3"/>
      <dgm:spPr/>
    </dgm:pt>
    <dgm:pt modelId="{911C3ABD-F815-4BD6-B5D2-590B6259B183}" type="pres">
      <dgm:prSet presAssocID="{38F06077-7F5D-497A-94A5-BA46444552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724D60D6-6221-4A02-AA08-FCEB22954AB8}" type="pres">
      <dgm:prSet presAssocID="{38F06077-7F5D-497A-94A5-BA46444552D6}" presName="spaceRect" presStyleCnt="0"/>
      <dgm:spPr/>
    </dgm:pt>
    <dgm:pt modelId="{72FAA7D3-E837-432C-87DB-F5B80E7E0DD1}" type="pres">
      <dgm:prSet presAssocID="{38F06077-7F5D-497A-94A5-BA46444552D6}" presName="parTx" presStyleLbl="revTx" presStyleIdx="2" presStyleCnt="3">
        <dgm:presLayoutVars>
          <dgm:chMax val="0"/>
          <dgm:chPref val="0"/>
        </dgm:presLayoutVars>
      </dgm:prSet>
      <dgm:spPr/>
    </dgm:pt>
  </dgm:ptLst>
  <dgm:cxnLst>
    <dgm:cxn modelId="{D1949A1D-A638-4AF7-A441-1AD78F2CE78E}" type="presOf" srcId="{5B6C2204-A1BD-495C-8582-0BA85FFC7E10}" destId="{689BF73F-F0F5-48BD-98DA-A2D9322E961B}" srcOrd="0" destOrd="0" presId="urn:microsoft.com/office/officeart/2018/2/layout/IconVerticalSolidList"/>
    <dgm:cxn modelId="{E0133A49-356E-49AD-AB37-6B6D40B56D2E}" srcId="{28C7EA2F-9E63-4866-8ADB-4C7590AC9890}" destId="{899FDC2B-D125-4B51-8A0B-6775C08BC1E3}" srcOrd="0" destOrd="0" parTransId="{5D9B9187-6812-4442-BDD3-37084806E916}" sibTransId="{35F858CF-D367-4A71-8196-59099AA49C88}"/>
    <dgm:cxn modelId="{DF141A6D-76FC-40B9-AAF6-ABB776ADA8BF}" srcId="{28C7EA2F-9E63-4866-8ADB-4C7590AC9890}" destId="{5B6C2204-A1BD-495C-8582-0BA85FFC7E10}" srcOrd="1" destOrd="0" parTransId="{0F6AF99E-A241-4277-A7E3-2EA6D8450A86}" sibTransId="{06933D79-E48C-40DE-9B56-F5CDF07D140D}"/>
    <dgm:cxn modelId="{252DD799-2BAA-4C9D-BBD0-2B88436277D4}" type="presOf" srcId="{28C7EA2F-9E63-4866-8ADB-4C7590AC9890}" destId="{11E3FD73-11CC-43B1-B3A0-0211145C5B9E}" srcOrd="0" destOrd="0" presId="urn:microsoft.com/office/officeart/2018/2/layout/IconVerticalSolidList"/>
    <dgm:cxn modelId="{8BD547BD-D283-4ADB-9112-C0127E4E5A5F}" srcId="{28C7EA2F-9E63-4866-8ADB-4C7590AC9890}" destId="{38F06077-7F5D-497A-94A5-BA46444552D6}" srcOrd="2" destOrd="0" parTransId="{97B693BE-5499-4F26-A4DE-56EB1A8B61B8}" sibTransId="{C9043F50-51CF-482F-ABAC-42C061933690}"/>
    <dgm:cxn modelId="{6EF646D4-67B7-4782-818A-4B4930C8B6C1}" type="presOf" srcId="{38F06077-7F5D-497A-94A5-BA46444552D6}" destId="{72FAA7D3-E837-432C-87DB-F5B80E7E0DD1}" srcOrd="0" destOrd="0" presId="urn:microsoft.com/office/officeart/2018/2/layout/IconVerticalSolidList"/>
    <dgm:cxn modelId="{1757EBF6-821F-436D-916B-CCD0338AFF9B}" type="presOf" srcId="{899FDC2B-D125-4B51-8A0B-6775C08BC1E3}" destId="{A1367057-27B6-4A12-868A-6290586330D7}" srcOrd="0" destOrd="0" presId="urn:microsoft.com/office/officeart/2018/2/layout/IconVerticalSolidList"/>
    <dgm:cxn modelId="{E30626C0-B212-4BFC-90BE-CD0D4B78FDA4}" type="presParOf" srcId="{11E3FD73-11CC-43B1-B3A0-0211145C5B9E}" destId="{B3EA5C4D-E1FD-4538-B15B-DB6C056726F1}" srcOrd="0" destOrd="0" presId="urn:microsoft.com/office/officeart/2018/2/layout/IconVerticalSolidList"/>
    <dgm:cxn modelId="{034A65F7-C06E-4AB9-8140-7DC389D8637E}" type="presParOf" srcId="{B3EA5C4D-E1FD-4538-B15B-DB6C056726F1}" destId="{CDD0BCED-D09F-428F-9E8F-DC59C1787CD7}" srcOrd="0" destOrd="0" presId="urn:microsoft.com/office/officeart/2018/2/layout/IconVerticalSolidList"/>
    <dgm:cxn modelId="{5B999CE8-E5F9-4C0D-BE2D-772EB005163E}" type="presParOf" srcId="{B3EA5C4D-E1FD-4538-B15B-DB6C056726F1}" destId="{50EFC73B-54E6-4841-A181-4EBB2CBD550F}" srcOrd="1" destOrd="0" presId="urn:microsoft.com/office/officeart/2018/2/layout/IconVerticalSolidList"/>
    <dgm:cxn modelId="{E7E4B640-C344-4138-82BD-9E24A93836EC}" type="presParOf" srcId="{B3EA5C4D-E1FD-4538-B15B-DB6C056726F1}" destId="{575B0759-1519-4A2E-A100-374C7E01BCD5}" srcOrd="2" destOrd="0" presId="urn:microsoft.com/office/officeart/2018/2/layout/IconVerticalSolidList"/>
    <dgm:cxn modelId="{C2E288E0-3C4B-4007-9C80-B349FAA20B3E}" type="presParOf" srcId="{B3EA5C4D-E1FD-4538-B15B-DB6C056726F1}" destId="{A1367057-27B6-4A12-868A-6290586330D7}" srcOrd="3" destOrd="0" presId="urn:microsoft.com/office/officeart/2018/2/layout/IconVerticalSolidList"/>
    <dgm:cxn modelId="{18E2C43A-DFFB-442E-B9B7-F35F32E16EFF}" type="presParOf" srcId="{11E3FD73-11CC-43B1-B3A0-0211145C5B9E}" destId="{EB046503-D3A2-4469-BA1E-739DC317BFDF}" srcOrd="1" destOrd="0" presId="urn:microsoft.com/office/officeart/2018/2/layout/IconVerticalSolidList"/>
    <dgm:cxn modelId="{EA4BDEA3-FF14-4EF0-A71D-945FC263A001}" type="presParOf" srcId="{11E3FD73-11CC-43B1-B3A0-0211145C5B9E}" destId="{76F638DE-674F-40F1-B32D-FF7AC1AD40F7}" srcOrd="2" destOrd="0" presId="urn:microsoft.com/office/officeart/2018/2/layout/IconVerticalSolidList"/>
    <dgm:cxn modelId="{79A44BFD-480B-4728-8615-E9EB25176D98}" type="presParOf" srcId="{76F638DE-674F-40F1-B32D-FF7AC1AD40F7}" destId="{911B545B-8700-4D8C-A4E8-C122F76531FA}" srcOrd="0" destOrd="0" presId="urn:microsoft.com/office/officeart/2018/2/layout/IconVerticalSolidList"/>
    <dgm:cxn modelId="{078D7E8E-25BD-4475-905A-DAFB5315078E}" type="presParOf" srcId="{76F638DE-674F-40F1-B32D-FF7AC1AD40F7}" destId="{C495C3A7-F6BB-40B2-92C0-401310511BD3}" srcOrd="1" destOrd="0" presId="urn:microsoft.com/office/officeart/2018/2/layout/IconVerticalSolidList"/>
    <dgm:cxn modelId="{F4365F3B-12C5-4486-8741-1724DF9AFC69}" type="presParOf" srcId="{76F638DE-674F-40F1-B32D-FF7AC1AD40F7}" destId="{65DA4B91-7F16-41EA-816D-B18765ED122E}" srcOrd="2" destOrd="0" presId="urn:microsoft.com/office/officeart/2018/2/layout/IconVerticalSolidList"/>
    <dgm:cxn modelId="{632D1CF3-46D3-4B98-A7F4-B19B66F11F1F}" type="presParOf" srcId="{76F638DE-674F-40F1-B32D-FF7AC1AD40F7}" destId="{689BF73F-F0F5-48BD-98DA-A2D9322E961B}" srcOrd="3" destOrd="0" presId="urn:microsoft.com/office/officeart/2018/2/layout/IconVerticalSolidList"/>
    <dgm:cxn modelId="{2BA06EE3-AE96-4A81-90F5-E5BB65199BB0}" type="presParOf" srcId="{11E3FD73-11CC-43B1-B3A0-0211145C5B9E}" destId="{D49D9CBC-3BC7-4412-BA8A-5A1CC5CB427E}" srcOrd="3" destOrd="0" presId="urn:microsoft.com/office/officeart/2018/2/layout/IconVerticalSolidList"/>
    <dgm:cxn modelId="{6854EC05-9B9E-4ABB-A1F7-2E39E66308F1}" type="presParOf" srcId="{11E3FD73-11CC-43B1-B3A0-0211145C5B9E}" destId="{87B4AE54-D64E-44D7-A9F5-2A6B45D8824A}" srcOrd="4" destOrd="0" presId="urn:microsoft.com/office/officeart/2018/2/layout/IconVerticalSolidList"/>
    <dgm:cxn modelId="{EA63BEBC-652D-4B25-BD3B-D9D92C501488}" type="presParOf" srcId="{87B4AE54-D64E-44D7-A9F5-2A6B45D8824A}" destId="{C24907FE-2E5C-4B7C-91FE-DAD10386C4D1}" srcOrd="0" destOrd="0" presId="urn:microsoft.com/office/officeart/2018/2/layout/IconVerticalSolidList"/>
    <dgm:cxn modelId="{CDD664B3-2A25-4691-AEE6-5F607EB4AAB5}" type="presParOf" srcId="{87B4AE54-D64E-44D7-A9F5-2A6B45D8824A}" destId="{911C3ABD-F815-4BD6-B5D2-590B6259B183}" srcOrd="1" destOrd="0" presId="urn:microsoft.com/office/officeart/2018/2/layout/IconVerticalSolidList"/>
    <dgm:cxn modelId="{715B8EEF-8C75-4331-A174-678A54ED7B84}" type="presParOf" srcId="{87B4AE54-D64E-44D7-A9F5-2A6B45D8824A}" destId="{724D60D6-6221-4A02-AA08-FCEB22954AB8}" srcOrd="2" destOrd="0" presId="urn:microsoft.com/office/officeart/2018/2/layout/IconVerticalSolidList"/>
    <dgm:cxn modelId="{FFACEF86-705A-4477-9308-ED733BBCFE8A}" type="presParOf" srcId="{87B4AE54-D64E-44D7-A9F5-2A6B45D8824A}" destId="{72FAA7D3-E837-432C-87DB-F5B80E7E0D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0BCED-D09F-428F-9E8F-DC59C1787CD7}">
      <dsp:nvSpPr>
        <dsp:cNvPr id="0" name=""/>
        <dsp:cNvSpPr/>
      </dsp:nvSpPr>
      <dsp:spPr>
        <a:xfrm>
          <a:off x="0" y="618"/>
          <a:ext cx="10634807" cy="1446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EFC73B-54E6-4841-A181-4EBB2CBD550F}">
      <dsp:nvSpPr>
        <dsp:cNvPr id="0" name=""/>
        <dsp:cNvSpPr/>
      </dsp:nvSpPr>
      <dsp:spPr>
        <a:xfrm>
          <a:off x="437678" y="326163"/>
          <a:ext cx="795778" cy="795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67057-27B6-4A12-868A-6290586330D7}">
      <dsp:nvSpPr>
        <dsp:cNvPr id="0" name=""/>
        <dsp:cNvSpPr/>
      </dsp:nvSpPr>
      <dsp:spPr>
        <a:xfrm>
          <a:off x="1671134" y="618"/>
          <a:ext cx="8963672" cy="144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27" tIns="153127" rIns="153127" bIns="153127" numCol="1" spcCol="1270" anchor="ctr" anchorCtr="0">
          <a:noAutofit/>
        </a:bodyPr>
        <a:lstStyle/>
        <a:p>
          <a:pPr marL="0" lvl="0" indent="0" algn="l" defTabSz="1111250">
            <a:lnSpc>
              <a:spcPct val="100000"/>
            </a:lnSpc>
            <a:spcBef>
              <a:spcPct val="0"/>
            </a:spcBef>
            <a:spcAft>
              <a:spcPct val="35000"/>
            </a:spcAft>
            <a:buNone/>
          </a:pPr>
          <a:r>
            <a:rPr lang="en-US" sz="2500" b="1" kern="1200"/>
            <a:t>Data - </a:t>
          </a:r>
          <a:r>
            <a:rPr lang="en-US" sz="2500" kern="1200"/>
            <a:t> a collection of observations/measurements on a set of variables - typically represented as  a table.</a:t>
          </a:r>
        </a:p>
      </dsp:txBody>
      <dsp:txXfrm>
        <a:off x="1671134" y="618"/>
        <a:ext cx="8963672" cy="1446869"/>
      </dsp:txXfrm>
    </dsp:sp>
    <dsp:sp modelId="{911B545B-8700-4D8C-A4E8-C122F76531FA}">
      <dsp:nvSpPr>
        <dsp:cNvPr id="0" name=""/>
        <dsp:cNvSpPr/>
      </dsp:nvSpPr>
      <dsp:spPr>
        <a:xfrm>
          <a:off x="0" y="1809205"/>
          <a:ext cx="10634807" cy="1446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5C3A7-F6BB-40B2-92C0-401310511BD3}">
      <dsp:nvSpPr>
        <dsp:cNvPr id="0" name=""/>
        <dsp:cNvSpPr/>
      </dsp:nvSpPr>
      <dsp:spPr>
        <a:xfrm>
          <a:off x="437678" y="2134750"/>
          <a:ext cx="795778" cy="795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9BF73F-F0F5-48BD-98DA-A2D9322E961B}">
      <dsp:nvSpPr>
        <dsp:cNvPr id="0" name=""/>
        <dsp:cNvSpPr/>
      </dsp:nvSpPr>
      <dsp:spPr>
        <a:xfrm>
          <a:off x="1671134" y="1809205"/>
          <a:ext cx="8963672" cy="144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27" tIns="153127" rIns="153127" bIns="153127" numCol="1" spcCol="1270" anchor="ctr" anchorCtr="0">
          <a:noAutofit/>
        </a:bodyPr>
        <a:lstStyle/>
        <a:p>
          <a:pPr marL="0" lvl="0" indent="0" algn="l" defTabSz="1111250">
            <a:lnSpc>
              <a:spcPct val="100000"/>
            </a:lnSpc>
            <a:spcBef>
              <a:spcPct val="0"/>
            </a:spcBef>
            <a:spcAft>
              <a:spcPct val="35000"/>
            </a:spcAft>
            <a:buNone/>
          </a:pPr>
          <a:r>
            <a:rPr lang="en-US" sz="2500" b="1" kern="1200"/>
            <a:t>Observation </a:t>
          </a:r>
          <a:r>
            <a:rPr lang="en-US" sz="2500" kern="1200"/>
            <a:t>– the fundamental unit of data – typically observations are rows of a data table</a:t>
          </a:r>
        </a:p>
      </dsp:txBody>
      <dsp:txXfrm>
        <a:off x="1671134" y="1809205"/>
        <a:ext cx="8963672" cy="1446869"/>
      </dsp:txXfrm>
    </dsp:sp>
    <dsp:sp modelId="{C24907FE-2E5C-4B7C-91FE-DAD10386C4D1}">
      <dsp:nvSpPr>
        <dsp:cNvPr id="0" name=""/>
        <dsp:cNvSpPr/>
      </dsp:nvSpPr>
      <dsp:spPr>
        <a:xfrm>
          <a:off x="0" y="3617792"/>
          <a:ext cx="10634807" cy="1446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C3ABD-F815-4BD6-B5D2-590B6259B183}">
      <dsp:nvSpPr>
        <dsp:cNvPr id="0" name=""/>
        <dsp:cNvSpPr/>
      </dsp:nvSpPr>
      <dsp:spPr>
        <a:xfrm>
          <a:off x="437678" y="3943337"/>
          <a:ext cx="795778" cy="795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AA7D3-E837-432C-87DB-F5B80E7E0DD1}">
      <dsp:nvSpPr>
        <dsp:cNvPr id="0" name=""/>
        <dsp:cNvSpPr/>
      </dsp:nvSpPr>
      <dsp:spPr>
        <a:xfrm>
          <a:off x="1671134" y="3617792"/>
          <a:ext cx="8963672" cy="144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27" tIns="153127" rIns="153127" bIns="153127" numCol="1" spcCol="1270" anchor="ctr" anchorCtr="0">
          <a:noAutofit/>
        </a:bodyPr>
        <a:lstStyle/>
        <a:p>
          <a:pPr marL="0" lvl="0" indent="0" algn="l" defTabSz="1111250">
            <a:lnSpc>
              <a:spcPct val="100000"/>
            </a:lnSpc>
            <a:spcBef>
              <a:spcPct val="0"/>
            </a:spcBef>
            <a:spcAft>
              <a:spcPct val="35000"/>
            </a:spcAft>
            <a:buNone/>
          </a:pPr>
          <a:r>
            <a:rPr lang="en-US" sz="2500" b="1" kern="1200"/>
            <a:t>Variables </a:t>
          </a:r>
          <a:r>
            <a:rPr lang="en-US" sz="2500" kern="1200"/>
            <a:t>– characteristics of an observation – typically variables are the columns of a data table </a:t>
          </a:r>
        </a:p>
      </dsp:txBody>
      <dsp:txXfrm>
        <a:off x="1671134" y="3617792"/>
        <a:ext cx="8963672" cy="14468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2AEC-D126-75F1-4591-66E5E6539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4335E-54C9-CDB2-09C6-778C8CB20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7F489-F533-A061-891F-FE5F3FF08DF8}"/>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5" name="Footer Placeholder 4">
            <a:extLst>
              <a:ext uri="{FF2B5EF4-FFF2-40B4-BE49-F238E27FC236}">
                <a16:creationId xmlns:a16="http://schemas.microsoft.com/office/drawing/2014/main" id="{929F6374-D954-540E-BDFC-73AD70545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DDBC2-D637-1C66-343D-591105C2D3C9}"/>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5057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7EF63-C4C5-8C1E-1A65-834D5D693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21340C-48C2-D62E-C542-A6F07C22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586B5-1A53-31A1-F6B8-2D50F64498B2}"/>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5" name="Footer Placeholder 4">
            <a:extLst>
              <a:ext uri="{FF2B5EF4-FFF2-40B4-BE49-F238E27FC236}">
                <a16:creationId xmlns:a16="http://schemas.microsoft.com/office/drawing/2014/main" id="{60CBE9CD-648D-0786-DD20-71D8F4E24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7C561-87A1-88E2-84E7-BDA454A98936}"/>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40093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AEBA9-8469-8FD8-744A-D24FFA439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9F2C0C-C4A2-56EE-3916-6958B0827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DC466-B185-3DCB-9A24-3B76F92F6967}"/>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5" name="Footer Placeholder 4">
            <a:extLst>
              <a:ext uri="{FF2B5EF4-FFF2-40B4-BE49-F238E27FC236}">
                <a16:creationId xmlns:a16="http://schemas.microsoft.com/office/drawing/2014/main" id="{51EA2B3A-EC4C-ACBF-DC33-73A618EE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324EF-E464-DADF-723B-95486C60A3A8}"/>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22748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7ED3-BDA9-BA09-FA99-4F1C590C9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1722C-78AE-8B75-A417-AD306AF90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52611-038E-8E21-CC01-D37BAA9E7C43}"/>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5" name="Footer Placeholder 4">
            <a:extLst>
              <a:ext uri="{FF2B5EF4-FFF2-40B4-BE49-F238E27FC236}">
                <a16:creationId xmlns:a16="http://schemas.microsoft.com/office/drawing/2014/main" id="{745ADAC0-2ED9-91DB-9D11-63683A04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51F52-60BB-EF6D-4944-F11D65ABB6A6}"/>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61212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4A41-7704-22FE-73B6-F675179EB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579F4B-FCEB-7C21-03C8-79A24299C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D3D4EE-2290-6673-46F5-87862886EE81}"/>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5" name="Footer Placeholder 4">
            <a:extLst>
              <a:ext uri="{FF2B5EF4-FFF2-40B4-BE49-F238E27FC236}">
                <a16:creationId xmlns:a16="http://schemas.microsoft.com/office/drawing/2014/main" id="{792181FF-02D0-7039-14FC-A2A885440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64415-6B3E-328E-22A4-BB1E14223955}"/>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216181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7B23-1543-E493-3984-32EE999EF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6853E-5E81-C882-DB30-41A557D46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B7641-ED2B-360E-47F5-102812177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9C21EE-65BE-0D93-73A7-738448075FA5}"/>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6" name="Footer Placeholder 5">
            <a:extLst>
              <a:ext uri="{FF2B5EF4-FFF2-40B4-BE49-F238E27FC236}">
                <a16:creationId xmlns:a16="http://schemas.microsoft.com/office/drawing/2014/main" id="{326A8519-92FA-EA6D-BB38-269D944DA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FFBD1-3F16-44F5-3D1E-B09385A0BFC4}"/>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221975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53E5-4088-64AF-78C7-4E230B9591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13838-31FC-BBF4-78BA-6237CC299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26062-7E54-FAC7-5F2A-31839477A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5F79B3-6ADA-CE64-5DA4-3C421C0E2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2CE9A-F8B0-5FAC-7EC5-097CC8A06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58E29-ECD1-3D59-29CF-D8B39AC56FF3}"/>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8" name="Footer Placeholder 7">
            <a:extLst>
              <a:ext uri="{FF2B5EF4-FFF2-40B4-BE49-F238E27FC236}">
                <a16:creationId xmlns:a16="http://schemas.microsoft.com/office/drawing/2014/main" id="{136E4E9C-CF84-C035-5466-D6C626677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9BA54-2312-2AA4-7B79-0787210CB667}"/>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322678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E39A-0B4F-648E-C050-04C5A1413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0FD6B1-BF50-D4AB-B204-8FB70CEE84E8}"/>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4" name="Footer Placeholder 3">
            <a:extLst>
              <a:ext uri="{FF2B5EF4-FFF2-40B4-BE49-F238E27FC236}">
                <a16:creationId xmlns:a16="http://schemas.microsoft.com/office/drawing/2014/main" id="{40346ACA-5DA6-3BAC-5326-17485DFB3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B3554-3BAE-A09C-C15A-EF115B147BF3}"/>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51350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16F4F-3228-886D-9B0F-01F5D6980A63}"/>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3" name="Footer Placeholder 2">
            <a:extLst>
              <a:ext uri="{FF2B5EF4-FFF2-40B4-BE49-F238E27FC236}">
                <a16:creationId xmlns:a16="http://schemas.microsoft.com/office/drawing/2014/main" id="{FC46ACB8-EDC7-7B93-5E46-8B55ED4D9D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18D0D9-D3D2-5CCB-4FC4-14FB8397A991}"/>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7536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F962-FD11-9169-9453-1BA5EB65B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466B-BAD7-2F75-84CF-92740E6F9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3D627-5419-E3C0-EAD3-7A9F73271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B1F67-FCEB-5398-9D2C-AF1BF7CF5DD8}"/>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6" name="Footer Placeholder 5">
            <a:extLst>
              <a:ext uri="{FF2B5EF4-FFF2-40B4-BE49-F238E27FC236}">
                <a16:creationId xmlns:a16="http://schemas.microsoft.com/office/drawing/2014/main" id="{35E16286-03D1-6BAE-8176-F217595C8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3963B-F318-7769-FBC7-624CDE4228CF}"/>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70726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F606-4699-ABC5-2A48-29F714636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9E3AD-047E-3528-C716-0A0F651C3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A3296-AA88-F4F7-0D91-6FB613828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428A1-56E6-43B4-4EB4-F331EF4F38BC}"/>
              </a:ext>
            </a:extLst>
          </p:cNvPr>
          <p:cNvSpPr>
            <a:spLocks noGrp="1"/>
          </p:cNvSpPr>
          <p:nvPr>
            <p:ph type="dt" sz="half" idx="10"/>
          </p:nvPr>
        </p:nvSpPr>
        <p:spPr/>
        <p:txBody>
          <a:bodyPr/>
          <a:lstStyle/>
          <a:p>
            <a:fld id="{D808A37A-4640-4712-9D8F-F69B6FC23B38}" type="datetimeFigureOut">
              <a:rPr lang="en-US" smtClean="0"/>
              <a:t>1/18/2024</a:t>
            </a:fld>
            <a:endParaRPr lang="en-US"/>
          </a:p>
        </p:txBody>
      </p:sp>
      <p:sp>
        <p:nvSpPr>
          <p:cNvPr id="6" name="Footer Placeholder 5">
            <a:extLst>
              <a:ext uri="{FF2B5EF4-FFF2-40B4-BE49-F238E27FC236}">
                <a16:creationId xmlns:a16="http://schemas.microsoft.com/office/drawing/2014/main" id="{BDBE3AFE-1D77-74C4-AFFE-397C7B50A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9C64A-E587-52E1-588C-05E7038D2ECA}"/>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60800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B2A680-0BB1-67B6-5655-374E31BCC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E23017-BA6B-D3FC-E65C-221BA9E3C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EFDBE-367E-E57D-8954-18E0EC242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8A37A-4640-4712-9D8F-F69B6FC23B38}" type="datetimeFigureOut">
              <a:rPr lang="en-US" smtClean="0"/>
              <a:t>1/18/2024</a:t>
            </a:fld>
            <a:endParaRPr lang="en-US"/>
          </a:p>
        </p:txBody>
      </p:sp>
      <p:sp>
        <p:nvSpPr>
          <p:cNvPr id="5" name="Footer Placeholder 4">
            <a:extLst>
              <a:ext uri="{FF2B5EF4-FFF2-40B4-BE49-F238E27FC236}">
                <a16:creationId xmlns:a16="http://schemas.microsoft.com/office/drawing/2014/main" id="{30404664-7AAA-29C4-A32F-C728BCBBF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F8C9A-3290-A6F9-D05F-ABF589134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DAD54-D6C3-40AF-BCB8-5D562E05723E}" type="slidenum">
              <a:rPr lang="en-US" smtClean="0"/>
              <a:t>‹#›</a:t>
            </a:fld>
            <a:endParaRPr lang="en-US"/>
          </a:p>
        </p:txBody>
      </p:sp>
    </p:spTree>
    <p:extLst>
      <p:ext uri="{BB962C8B-B14F-4D97-AF65-F5344CB8AC3E}">
        <p14:creationId xmlns:p14="http://schemas.microsoft.com/office/powerpoint/2010/main" val="100652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hiostate.pressbooks.pub/swk3401/chapter/module-3-chapter-5-overview-of-methods-for-data-collection-and-measurement/"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hyperlink" Target="https://www.coastalcountry.com/resource/blog-posts/animals/celebrating-todays-dairy-cows"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researchgate.net/figure/Diagram-of-the-skull-measurements-for-the-Egyptian-skulls-data-set-Maximal-breadth-and_fig4_32512693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ftyfourandahalf.com/2017/09/27/i-tried-to-ignore-it/"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openclassrooms.com/en/courses/6037301-perform-an-initial-data-analysis/6051886-discover-the-four-variable-types"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view-image.php?image=100394&amp;picture=4-eyes" TargetMode="External"/><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hyperlink" Target="https://www.fabhow.com/how-to-calculate-your-body-mass-index.html" TargetMode="Externa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5280-49E8-8903-A42B-7EB1BF699E79}"/>
              </a:ext>
            </a:extLst>
          </p:cNvPr>
          <p:cNvSpPr>
            <a:spLocks noGrp="1"/>
          </p:cNvSpPr>
          <p:nvPr>
            <p:ph type="ctrTitle"/>
          </p:nvPr>
        </p:nvSpPr>
        <p:spPr/>
        <p:txBody>
          <a:bodyPr>
            <a:normAutofit fontScale="90000"/>
          </a:bodyPr>
          <a:lstStyle/>
          <a:p>
            <a:br>
              <a:rPr lang="en-US" dirty="0"/>
            </a:br>
            <a:r>
              <a:rPr lang="en-US" dirty="0"/>
              <a:t>Lecture 1</a:t>
            </a:r>
            <a:br>
              <a:rPr lang="en-US" dirty="0"/>
            </a:br>
            <a:r>
              <a:rPr lang="en-US" dirty="0"/>
              <a:t>Introduction to Statistical Methods</a:t>
            </a:r>
          </a:p>
        </p:txBody>
      </p:sp>
    </p:spTree>
    <p:extLst>
      <p:ext uri="{BB962C8B-B14F-4D97-AF65-F5344CB8AC3E}">
        <p14:creationId xmlns:p14="http://schemas.microsoft.com/office/powerpoint/2010/main" val="53744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Types of Variables: Qualitative vs Quantitative</a:t>
            </a:r>
          </a:p>
        </p:txBody>
      </p:sp>
      <p:sp>
        <p:nvSpPr>
          <p:cNvPr id="9" name="TextBox 8">
            <a:extLst>
              <a:ext uri="{FF2B5EF4-FFF2-40B4-BE49-F238E27FC236}">
                <a16:creationId xmlns:a16="http://schemas.microsoft.com/office/drawing/2014/main" id="{D2B5399D-0B33-473E-D0B4-000D18CF4028}"/>
              </a:ext>
            </a:extLst>
          </p:cNvPr>
          <p:cNvSpPr txBox="1"/>
          <p:nvPr/>
        </p:nvSpPr>
        <p:spPr>
          <a:xfrm>
            <a:off x="434109" y="2159442"/>
            <a:ext cx="5661891" cy="476027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Qualitative nominal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non-numeric qualities or characteristics that can be placed in distinct categories that do not have a natural ordering (e.g labels, names, colors, etc</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it-IT" sz="20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it-IT" sz="2000" dirty="0">
              <a:solidFill>
                <a:prstClr val="black"/>
              </a:solidFill>
              <a:latin typeface="Calibri" panose="020F0502020204030204"/>
            </a:endParaRPr>
          </a:p>
          <a:p>
            <a:pPr>
              <a:lnSpc>
                <a:spcPct val="90000"/>
              </a:lnSpc>
              <a:spcBef>
                <a:spcPts val="1000"/>
              </a:spcBef>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Qualitative ordinal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non-numeric qualities or characteristics that can be placed in distinct categories with an inherent ordering (Likert responses, education level, military ranking)</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A yellow face with black text&#10;&#10;Description automatically generated">
            <a:extLst>
              <a:ext uri="{FF2B5EF4-FFF2-40B4-BE49-F238E27FC236}">
                <a16:creationId xmlns:a16="http://schemas.microsoft.com/office/drawing/2014/main" id="{17D8358B-2C9E-2B5B-AD98-C23DD96FA2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62617" y="4656860"/>
            <a:ext cx="5150694" cy="1700643"/>
          </a:xfrm>
          <a:prstGeom prst="rect">
            <a:avLst/>
          </a:prstGeom>
        </p:spPr>
      </p:pic>
      <p:sp>
        <p:nvSpPr>
          <p:cNvPr id="5" name="TextBox 4">
            <a:extLst>
              <a:ext uri="{FF2B5EF4-FFF2-40B4-BE49-F238E27FC236}">
                <a16:creationId xmlns:a16="http://schemas.microsoft.com/office/drawing/2014/main" id="{7A9929A6-D88A-3E31-A14D-F0B04F1F2CC5}"/>
              </a:ext>
            </a:extLst>
          </p:cNvPr>
          <p:cNvSpPr txBox="1"/>
          <p:nvPr/>
        </p:nvSpPr>
        <p:spPr>
          <a:xfrm>
            <a:off x="6762617" y="6357503"/>
            <a:ext cx="5150694" cy="230832"/>
          </a:xfrm>
          <a:prstGeom prst="rect">
            <a:avLst/>
          </a:prstGeom>
          <a:noFill/>
        </p:spPr>
        <p:txBody>
          <a:bodyPr wrap="square" rtlCol="0">
            <a:spAutoFit/>
          </a:bodyPr>
          <a:lstStyle/>
          <a:p>
            <a:r>
              <a:rPr lang="en-US" sz="900">
                <a:hlinkClick r:id="rId3" tooltip="https://ohiostate.pressbooks.pub/swk3401/chapter/module-3-chapter-5-overview-of-methods-for-data-collection-and-measurement/"/>
              </a:rPr>
              <a:t>This Photo</a:t>
            </a:r>
            <a:r>
              <a:rPr lang="en-US" sz="900"/>
              <a:t> by Unknown Author is licensed under </a:t>
            </a:r>
            <a:r>
              <a:rPr lang="en-US" sz="900">
                <a:hlinkClick r:id="rId4" tooltip="https://creativecommons.org/licenses/by-nc-nd/3.0/"/>
              </a:rPr>
              <a:t>CC BY-NC-ND</a:t>
            </a:r>
            <a:endParaRPr lang="en-US" sz="900"/>
          </a:p>
        </p:txBody>
      </p:sp>
      <p:pic>
        <p:nvPicPr>
          <p:cNvPr id="6" name="Picture 5">
            <a:extLst>
              <a:ext uri="{FF2B5EF4-FFF2-40B4-BE49-F238E27FC236}">
                <a16:creationId xmlns:a16="http://schemas.microsoft.com/office/drawing/2014/main" id="{73D86D3A-48E0-89C8-3640-B33F0F02AF96}"/>
              </a:ext>
            </a:extLst>
          </p:cNvPr>
          <p:cNvPicPr>
            <a:picLocks noChangeAspect="1"/>
          </p:cNvPicPr>
          <p:nvPr/>
        </p:nvPicPr>
        <p:blipFill>
          <a:blip r:embed="rId5"/>
          <a:stretch>
            <a:fillRect/>
          </a:stretch>
        </p:blipFill>
        <p:spPr>
          <a:xfrm>
            <a:off x="7467600" y="1323704"/>
            <a:ext cx="4200525" cy="3102324"/>
          </a:xfrm>
          <a:prstGeom prst="rect">
            <a:avLst/>
          </a:prstGeom>
        </p:spPr>
      </p:pic>
    </p:spTree>
    <p:extLst>
      <p:ext uri="{BB962C8B-B14F-4D97-AF65-F5344CB8AC3E}">
        <p14:creationId xmlns:p14="http://schemas.microsoft.com/office/powerpoint/2010/main" val="343651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104775" y="69850"/>
            <a:ext cx="10515600" cy="1325563"/>
          </a:xfrm>
        </p:spPr>
        <p:txBody>
          <a:bodyPr/>
          <a:lstStyle/>
          <a:p>
            <a:r>
              <a:rPr lang="en-US" dirty="0"/>
              <a:t>Practice: Qualitative vs Quantitative</a:t>
            </a:r>
          </a:p>
        </p:txBody>
      </p:sp>
      <p:sp>
        <p:nvSpPr>
          <p:cNvPr id="3" name="TextBox 2">
            <a:extLst>
              <a:ext uri="{FF2B5EF4-FFF2-40B4-BE49-F238E27FC236}">
                <a16:creationId xmlns:a16="http://schemas.microsoft.com/office/drawing/2014/main" id="{8E831E4D-A6B4-F06F-3427-B337D4295CFB}"/>
              </a:ext>
            </a:extLst>
          </p:cNvPr>
          <p:cNvSpPr txBox="1"/>
          <p:nvPr/>
        </p:nvSpPr>
        <p:spPr>
          <a:xfrm>
            <a:off x="434110" y="2159442"/>
            <a:ext cx="4221018"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sz="2000" dirty="0">
                <a:solidFill>
                  <a:prstClr val="black"/>
                </a:solidFill>
                <a:latin typeface="Calibri" panose="020F0502020204030204"/>
              </a:rPr>
              <a:t>In the stormtrooper example data</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 which variable(s) are </a:t>
            </a:r>
            <a:r>
              <a:rPr lang="it-IT" sz="2000" dirty="0">
                <a:solidFill>
                  <a:prstClr val="black"/>
                </a:solidFill>
                <a:latin typeface="Calibri" panose="020F0502020204030204"/>
              </a:rPr>
              <a:t>qualitative nominal and which are qualitative ordinal</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7" name="Picture 6">
            <a:extLst>
              <a:ext uri="{FF2B5EF4-FFF2-40B4-BE49-F238E27FC236}">
                <a16:creationId xmlns:a16="http://schemas.microsoft.com/office/drawing/2014/main" id="{601CAD31-57A4-CBBF-9639-97A3E77506B5}"/>
              </a:ext>
            </a:extLst>
          </p:cNvPr>
          <p:cNvPicPr>
            <a:picLocks noChangeAspect="1"/>
          </p:cNvPicPr>
          <p:nvPr/>
        </p:nvPicPr>
        <p:blipFill>
          <a:blip r:embed="rId2"/>
          <a:stretch>
            <a:fillRect/>
          </a:stretch>
        </p:blipFill>
        <p:spPr>
          <a:xfrm>
            <a:off x="4793382" y="1609724"/>
            <a:ext cx="7175376" cy="5000625"/>
          </a:xfrm>
          <a:prstGeom prst="rect">
            <a:avLst/>
          </a:prstGeom>
        </p:spPr>
      </p:pic>
      <p:sp>
        <p:nvSpPr>
          <p:cNvPr id="4" name="TextBox 3">
            <a:extLst>
              <a:ext uri="{FF2B5EF4-FFF2-40B4-BE49-F238E27FC236}">
                <a16:creationId xmlns:a16="http://schemas.microsoft.com/office/drawing/2014/main" id="{84EAD342-BB5B-4FD8-494C-69A41D2CC292}"/>
              </a:ext>
            </a:extLst>
          </p:cNvPr>
          <p:cNvSpPr txBox="1"/>
          <p:nvPr/>
        </p:nvSpPr>
        <p:spPr>
          <a:xfrm>
            <a:off x="591127" y="3805382"/>
            <a:ext cx="3269673" cy="646331"/>
          </a:xfrm>
          <a:prstGeom prst="rect">
            <a:avLst/>
          </a:prstGeom>
          <a:noFill/>
        </p:spPr>
        <p:txBody>
          <a:bodyPr wrap="square" rtlCol="0">
            <a:spAutoFit/>
          </a:bodyPr>
          <a:lstStyle/>
          <a:p>
            <a:r>
              <a:rPr lang="en-US" dirty="0">
                <a:solidFill>
                  <a:srgbClr val="FF0000"/>
                </a:solidFill>
              </a:rPr>
              <a:t>Qualitative nominal: ID Number, Duty Posting</a:t>
            </a:r>
          </a:p>
        </p:txBody>
      </p:sp>
      <p:sp>
        <p:nvSpPr>
          <p:cNvPr id="5" name="TextBox 4">
            <a:extLst>
              <a:ext uri="{FF2B5EF4-FFF2-40B4-BE49-F238E27FC236}">
                <a16:creationId xmlns:a16="http://schemas.microsoft.com/office/drawing/2014/main" id="{C730F326-57E6-7A8B-4880-35D7C64CB66F}"/>
              </a:ext>
            </a:extLst>
          </p:cNvPr>
          <p:cNvSpPr txBox="1"/>
          <p:nvPr/>
        </p:nvSpPr>
        <p:spPr>
          <a:xfrm>
            <a:off x="591126" y="5121564"/>
            <a:ext cx="3269673" cy="369332"/>
          </a:xfrm>
          <a:prstGeom prst="rect">
            <a:avLst/>
          </a:prstGeom>
          <a:noFill/>
        </p:spPr>
        <p:txBody>
          <a:bodyPr wrap="square" rtlCol="0">
            <a:spAutoFit/>
          </a:bodyPr>
          <a:lstStyle/>
          <a:p>
            <a:r>
              <a:rPr lang="en-US" dirty="0">
                <a:solidFill>
                  <a:srgbClr val="FF0000"/>
                </a:solidFill>
              </a:rPr>
              <a:t>Qualitative ordinal: Rank</a:t>
            </a:r>
          </a:p>
        </p:txBody>
      </p:sp>
    </p:spTree>
    <p:extLst>
      <p:ext uri="{BB962C8B-B14F-4D97-AF65-F5344CB8AC3E}">
        <p14:creationId xmlns:p14="http://schemas.microsoft.com/office/powerpoint/2010/main" val="210203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Quantitative Variables: Discrete vs Continuous</a:t>
            </a:r>
          </a:p>
        </p:txBody>
      </p:sp>
      <p:sp>
        <p:nvSpPr>
          <p:cNvPr id="9" name="TextBox 8">
            <a:extLst>
              <a:ext uri="{FF2B5EF4-FFF2-40B4-BE49-F238E27FC236}">
                <a16:creationId xmlns:a16="http://schemas.microsoft.com/office/drawing/2014/main" id="{D2B5399D-0B33-473E-D0B4-000D18CF4028}"/>
              </a:ext>
            </a:extLst>
          </p:cNvPr>
          <p:cNvSpPr txBox="1"/>
          <p:nvPr/>
        </p:nvSpPr>
        <p:spPr>
          <a:xfrm>
            <a:off x="434109" y="1808461"/>
            <a:ext cx="5661891" cy="484337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Quantitative discrete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quantitative variables that take on distinct, countable values such 0,1,2,3… (whole numbers or integers)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all counts are quantitative discrete 	   variables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4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Quantitative continuous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variables that can take on infinite number of values within an interval of any two specific values</a:t>
            </a:r>
            <a:r>
              <a:rPr lang="en-US" sz="2400" dirty="0">
                <a:solidFill>
                  <a:prstClr val="black"/>
                </a:solidFill>
                <a:latin typeface="Calibri" panose="020F0502020204030204"/>
              </a:rPr>
              <a:t> (</a:t>
            </a:r>
            <a:r>
              <a:rPr lang="en-US" sz="2400" dirty="0" err="1">
                <a:solidFill>
                  <a:prstClr val="black"/>
                </a:solidFill>
                <a:latin typeface="Calibri" panose="020F0502020204030204"/>
              </a:rPr>
              <a:t>e.g</a:t>
            </a:r>
            <a:r>
              <a:rPr lang="en-US" sz="2400" dirty="0">
                <a:solidFill>
                  <a:prstClr val="black"/>
                </a:solidFill>
                <a:latin typeface="Calibri" panose="020F0502020204030204"/>
              </a:rPr>
              <a:t> temperature </a:t>
            </a:r>
            <a:r>
              <a:rPr lang="en-US" sz="2400" dirty="0">
                <a:solidFill>
                  <a:prstClr val="black"/>
                </a:solidFill>
                <a:latin typeface="Century Gothic" panose="020B0502020202020204" pitchFamily="34" charset="0"/>
              </a:rPr>
              <a:t>◦</a:t>
            </a:r>
            <a:r>
              <a:rPr lang="en-US" sz="2400" dirty="0">
                <a:solidFill>
                  <a:prstClr val="black"/>
                </a:solidFill>
              </a:rPr>
              <a:t>F</a:t>
            </a:r>
            <a:r>
              <a:rPr lang="en-US" sz="2400" dirty="0">
                <a:solidFill>
                  <a:prstClr val="black"/>
                </a:solidFill>
                <a:latin typeface="Calibri" panose="020F0502020204030204"/>
              </a:rPr>
              <a:t>, height in inches, speed in miles per hour)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45B12863-5A45-B490-8B73-853E2EDD5FEB}"/>
              </a:ext>
            </a:extLst>
          </p:cNvPr>
          <p:cNvGrpSpPr/>
          <p:nvPr/>
        </p:nvGrpSpPr>
        <p:grpSpPr>
          <a:xfrm>
            <a:off x="6096000" y="5171258"/>
            <a:ext cx="5409648" cy="1321617"/>
            <a:chOff x="6500301" y="4534023"/>
            <a:chExt cx="5409648" cy="1321617"/>
          </a:xfrm>
        </p:grpSpPr>
        <p:cxnSp>
          <p:nvCxnSpPr>
            <p:cNvPr id="4" name="Straight Connector 3">
              <a:extLst>
                <a:ext uri="{FF2B5EF4-FFF2-40B4-BE49-F238E27FC236}">
                  <a16:creationId xmlns:a16="http://schemas.microsoft.com/office/drawing/2014/main" id="{106E68E4-A802-FBE4-B9B6-5585535DB2BF}"/>
                </a:ext>
              </a:extLst>
            </p:cNvPr>
            <p:cNvCxnSpPr/>
            <p:nvPr/>
          </p:nvCxnSpPr>
          <p:spPr>
            <a:xfrm>
              <a:off x="6844146" y="5194300"/>
              <a:ext cx="48101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77A96C5-98A2-436E-85CD-6D4EFC3E4717}"/>
                </a:ext>
              </a:extLst>
            </p:cNvPr>
            <p:cNvCxnSpPr/>
            <p:nvPr/>
          </p:nvCxnSpPr>
          <p:spPr>
            <a:xfrm>
              <a:off x="6844146" y="4959927"/>
              <a:ext cx="0" cy="498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373CDAC-2910-EE34-35F7-F0C8CA3C468C}"/>
                </a:ext>
              </a:extLst>
            </p:cNvPr>
            <p:cNvCxnSpPr/>
            <p:nvPr/>
          </p:nvCxnSpPr>
          <p:spPr>
            <a:xfrm>
              <a:off x="11654271" y="4986482"/>
              <a:ext cx="0" cy="49876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64A037-5701-C955-28F9-08333B69AB7C}"/>
                    </a:ext>
                  </a:extLst>
                </p:cNvPr>
                <p:cNvSpPr txBox="1"/>
                <p:nvPr/>
              </p:nvSpPr>
              <p:spPr>
                <a:xfrm>
                  <a:off x="6500301" y="5485246"/>
                  <a:ext cx="5113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A64A037-5701-C955-28F9-08333B69AB7C}"/>
                    </a:ext>
                  </a:extLst>
                </p:cNvPr>
                <p:cNvSpPr txBox="1">
                  <a:spLocks noRot="1" noChangeAspect="1" noMove="1" noResize="1" noEditPoints="1" noAdjustHandles="1" noChangeArrowheads="1" noChangeShapeType="1" noTextEdit="1"/>
                </p:cNvSpPr>
                <p:nvPr/>
              </p:nvSpPr>
              <p:spPr>
                <a:xfrm>
                  <a:off x="6500301" y="5485246"/>
                  <a:ext cx="511357" cy="276999"/>
                </a:xfrm>
                <a:prstGeom prst="rect">
                  <a:avLst/>
                </a:prstGeom>
                <a:blipFill>
                  <a:blip r:embed="rId2"/>
                  <a:stretch>
                    <a:fillRect l="-9524" r="-1071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B788FF-8AF6-3BE7-EA55-AC4D620DE867}"/>
                    </a:ext>
                  </a:extLst>
                </p:cNvPr>
                <p:cNvSpPr txBox="1"/>
                <p:nvPr/>
              </p:nvSpPr>
              <p:spPr>
                <a:xfrm>
                  <a:off x="11398592" y="5504658"/>
                  <a:ext cx="5113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9</m:t>
                        </m:r>
                        <m:r>
                          <a:rPr lang="en-US" b="0" i="1" smtClean="0">
                            <a:latin typeface="Cambria Math" panose="02040503050406030204" pitchFamily="18" charset="0"/>
                          </a:rPr>
                          <m:t>7</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4DB788FF-8AF6-3BE7-EA55-AC4D620DE867}"/>
                    </a:ext>
                  </a:extLst>
                </p:cNvPr>
                <p:cNvSpPr txBox="1">
                  <a:spLocks noRot="1" noChangeAspect="1" noMove="1" noResize="1" noEditPoints="1" noAdjustHandles="1" noChangeArrowheads="1" noChangeShapeType="1" noTextEdit="1"/>
                </p:cNvSpPr>
                <p:nvPr/>
              </p:nvSpPr>
              <p:spPr>
                <a:xfrm>
                  <a:off x="11398592" y="5504658"/>
                  <a:ext cx="511357" cy="276999"/>
                </a:xfrm>
                <a:prstGeom prst="rect">
                  <a:avLst/>
                </a:prstGeom>
                <a:blipFill>
                  <a:blip r:embed="rId3"/>
                  <a:stretch>
                    <a:fillRect l="-10843" r="-12048"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B2B129F-1F3E-5474-8289-9A5C3A731AD6}"/>
                </a:ext>
              </a:extLst>
            </p:cNvPr>
            <p:cNvSpPr txBox="1"/>
            <p:nvPr/>
          </p:nvSpPr>
          <p:spPr>
            <a:xfrm>
              <a:off x="7348492" y="5209309"/>
              <a:ext cx="3790012" cy="646331"/>
            </a:xfrm>
            <a:prstGeom prst="rect">
              <a:avLst/>
            </a:prstGeom>
            <a:noFill/>
          </p:spPr>
          <p:txBody>
            <a:bodyPr wrap="none" rtlCol="0">
              <a:spAutoFit/>
            </a:bodyPr>
            <a:lstStyle/>
            <a:p>
              <a:pPr algn="ctr"/>
              <a:r>
                <a:rPr lang="en-US" dirty="0"/>
                <a:t>Moscow, ID Daily Surface Temperature</a:t>
              </a:r>
            </a:p>
            <a:p>
              <a:pPr algn="ctr"/>
              <a:r>
                <a:rPr lang="en-US" dirty="0"/>
                <a:t>(July)</a:t>
              </a:r>
            </a:p>
          </p:txBody>
        </p:sp>
        <p:sp>
          <p:nvSpPr>
            <p:cNvPr id="13" name="TextBox 12">
              <a:extLst>
                <a:ext uri="{FF2B5EF4-FFF2-40B4-BE49-F238E27FC236}">
                  <a16:creationId xmlns:a16="http://schemas.microsoft.com/office/drawing/2014/main" id="{62C5385C-6276-01F5-1B87-85C550E447C4}"/>
                </a:ext>
              </a:extLst>
            </p:cNvPr>
            <p:cNvSpPr txBox="1"/>
            <p:nvPr/>
          </p:nvSpPr>
          <p:spPr>
            <a:xfrm>
              <a:off x="11320236" y="4590595"/>
              <a:ext cx="589713" cy="369332"/>
            </a:xfrm>
            <a:prstGeom prst="rect">
              <a:avLst/>
            </a:prstGeom>
            <a:noFill/>
          </p:spPr>
          <p:txBody>
            <a:bodyPr wrap="none" rtlCol="0">
              <a:spAutoFit/>
            </a:bodyPr>
            <a:lstStyle/>
            <a:p>
              <a:r>
                <a:rPr lang="en-US" dirty="0"/>
                <a:t>Max</a:t>
              </a:r>
            </a:p>
          </p:txBody>
        </p:sp>
        <p:sp>
          <p:nvSpPr>
            <p:cNvPr id="14" name="TextBox 13">
              <a:extLst>
                <a:ext uri="{FF2B5EF4-FFF2-40B4-BE49-F238E27FC236}">
                  <a16:creationId xmlns:a16="http://schemas.microsoft.com/office/drawing/2014/main" id="{275D370F-8F01-EB76-C53A-B5B5290FF7D7}"/>
                </a:ext>
              </a:extLst>
            </p:cNvPr>
            <p:cNvSpPr txBox="1"/>
            <p:nvPr/>
          </p:nvSpPr>
          <p:spPr>
            <a:xfrm>
              <a:off x="6565864" y="4534023"/>
              <a:ext cx="556563" cy="369332"/>
            </a:xfrm>
            <a:prstGeom prst="rect">
              <a:avLst/>
            </a:prstGeom>
            <a:noFill/>
          </p:spPr>
          <p:txBody>
            <a:bodyPr wrap="none" rtlCol="0">
              <a:spAutoFit/>
            </a:bodyPr>
            <a:lstStyle/>
            <a:p>
              <a:r>
                <a:rPr lang="en-US" dirty="0"/>
                <a:t>Min</a:t>
              </a:r>
            </a:p>
          </p:txBody>
        </p:sp>
      </p:grpSp>
      <p:pic>
        <p:nvPicPr>
          <p:cNvPr id="17" name="Picture 16" descr="A cow standing in a field&#10;&#10;Description automatically generated">
            <a:extLst>
              <a:ext uri="{FF2B5EF4-FFF2-40B4-BE49-F238E27FC236}">
                <a16:creationId xmlns:a16="http://schemas.microsoft.com/office/drawing/2014/main" id="{6DF87C0B-221E-D58C-C314-4621BC5C6B8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41094" y="1546229"/>
            <a:ext cx="3716797" cy="2787598"/>
          </a:xfrm>
          <a:prstGeom prst="rect">
            <a:avLst/>
          </a:prstGeom>
        </p:spPr>
      </p:pic>
      <p:cxnSp>
        <p:nvCxnSpPr>
          <p:cNvPr id="19" name="Straight Arrow Connector 18">
            <a:extLst>
              <a:ext uri="{FF2B5EF4-FFF2-40B4-BE49-F238E27FC236}">
                <a16:creationId xmlns:a16="http://schemas.microsoft.com/office/drawing/2014/main" id="{DB58C36D-7D74-88B5-C2AD-3E0DFB0D519E}"/>
              </a:ext>
            </a:extLst>
          </p:cNvPr>
          <p:cNvCxnSpPr>
            <a:cxnSpLocks/>
          </p:cNvCxnSpPr>
          <p:nvPr/>
        </p:nvCxnSpPr>
        <p:spPr>
          <a:xfrm flipV="1">
            <a:off x="7804727" y="2724727"/>
            <a:ext cx="1717964" cy="112707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8A9B041-FA3A-C52D-05BA-868E522500B5}"/>
              </a:ext>
            </a:extLst>
          </p:cNvPr>
          <p:cNvSpPr txBox="1"/>
          <p:nvPr/>
        </p:nvSpPr>
        <p:spPr>
          <a:xfrm>
            <a:off x="5822348" y="3823232"/>
            <a:ext cx="2163669" cy="646331"/>
          </a:xfrm>
          <a:prstGeom prst="rect">
            <a:avLst/>
          </a:prstGeom>
          <a:noFill/>
        </p:spPr>
        <p:txBody>
          <a:bodyPr wrap="none" rtlCol="0">
            <a:spAutoFit/>
          </a:bodyPr>
          <a:lstStyle/>
          <a:p>
            <a:r>
              <a:rPr lang="en-US" dirty="0"/>
              <a:t>e.g. number of black </a:t>
            </a:r>
          </a:p>
          <a:p>
            <a:r>
              <a:rPr lang="en-US" dirty="0"/>
              <a:t>spots on a dairy cow</a:t>
            </a:r>
          </a:p>
        </p:txBody>
      </p:sp>
    </p:spTree>
    <p:extLst>
      <p:ext uri="{BB962C8B-B14F-4D97-AF65-F5344CB8AC3E}">
        <p14:creationId xmlns:p14="http://schemas.microsoft.com/office/powerpoint/2010/main" val="107497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152400" y="239891"/>
            <a:ext cx="10515600" cy="1325563"/>
          </a:xfrm>
        </p:spPr>
        <p:txBody>
          <a:bodyPr/>
          <a:lstStyle/>
          <a:p>
            <a:r>
              <a:rPr lang="en-US" dirty="0"/>
              <a:t>Practice: Discrete vs Continuous</a:t>
            </a:r>
          </a:p>
        </p:txBody>
      </p:sp>
      <p:sp>
        <p:nvSpPr>
          <p:cNvPr id="3" name="TextBox 2">
            <a:extLst>
              <a:ext uri="{FF2B5EF4-FFF2-40B4-BE49-F238E27FC236}">
                <a16:creationId xmlns:a16="http://schemas.microsoft.com/office/drawing/2014/main" id="{0188B80F-E353-D6A4-82DB-12D37AECA5FA}"/>
              </a:ext>
            </a:extLst>
          </p:cNvPr>
          <p:cNvSpPr txBox="1"/>
          <p:nvPr/>
        </p:nvSpPr>
        <p:spPr>
          <a:xfrm>
            <a:off x="434110" y="2159442"/>
            <a:ext cx="4204565"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sz="2000" dirty="0">
                <a:solidFill>
                  <a:prstClr val="black"/>
                </a:solidFill>
                <a:latin typeface="Calibri" panose="020F0502020204030204"/>
              </a:rPr>
              <a:t>In the stormtrooper example data</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 which variable(s) are </a:t>
            </a:r>
            <a:r>
              <a:rPr lang="it-IT" sz="2000" dirty="0">
                <a:solidFill>
                  <a:prstClr val="black"/>
                </a:solidFill>
                <a:latin typeface="Calibri" panose="020F0502020204030204"/>
              </a:rPr>
              <a:t>quantitative discrete and which are quantitative continous</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7" name="Picture 6">
            <a:extLst>
              <a:ext uri="{FF2B5EF4-FFF2-40B4-BE49-F238E27FC236}">
                <a16:creationId xmlns:a16="http://schemas.microsoft.com/office/drawing/2014/main" id="{0177E576-A1D3-4747-DFD9-398F78F382BC}"/>
              </a:ext>
            </a:extLst>
          </p:cNvPr>
          <p:cNvPicPr>
            <a:picLocks noChangeAspect="1"/>
          </p:cNvPicPr>
          <p:nvPr/>
        </p:nvPicPr>
        <p:blipFill>
          <a:blip r:embed="rId2"/>
          <a:stretch>
            <a:fillRect/>
          </a:stretch>
        </p:blipFill>
        <p:spPr>
          <a:xfrm>
            <a:off x="4535809" y="1381126"/>
            <a:ext cx="7514527" cy="5236984"/>
          </a:xfrm>
          <a:prstGeom prst="rect">
            <a:avLst/>
          </a:prstGeom>
        </p:spPr>
      </p:pic>
      <p:sp>
        <p:nvSpPr>
          <p:cNvPr id="4" name="TextBox 3">
            <a:extLst>
              <a:ext uri="{FF2B5EF4-FFF2-40B4-BE49-F238E27FC236}">
                <a16:creationId xmlns:a16="http://schemas.microsoft.com/office/drawing/2014/main" id="{5BFBE5D2-952D-A7F7-E8C1-C31C2F5C149C}"/>
              </a:ext>
            </a:extLst>
          </p:cNvPr>
          <p:cNvSpPr txBox="1"/>
          <p:nvPr/>
        </p:nvSpPr>
        <p:spPr>
          <a:xfrm>
            <a:off x="591127" y="3805382"/>
            <a:ext cx="3269673" cy="646331"/>
          </a:xfrm>
          <a:prstGeom prst="rect">
            <a:avLst/>
          </a:prstGeom>
          <a:noFill/>
        </p:spPr>
        <p:txBody>
          <a:bodyPr wrap="square" rtlCol="0">
            <a:spAutoFit/>
          </a:bodyPr>
          <a:lstStyle/>
          <a:p>
            <a:r>
              <a:rPr lang="en-US" dirty="0">
                <a:solidFill>
                  <a:srgbClr val="FF0000"/>
                </a:solidFill>
              </a:rPr>
              <a:t>Quantitative discrete: Age (a count of the number of years)</a:t>
            </a:r>
          </a:p>
        </p:txBody>
      </p:sp>
      <p:sp>
        <p:nvSpPr>
          <p:cNvPr id="5" name="TextBox 4">
            <a:extLst>
              <a:ext uri="{FF2B5EF4-FFF2-40B4-BE49-F238E27FC236}">
                <a16:creationId xmlns:a16="http://schemas.microsoft.com/office/drawing/2014/main" id="{7B543275-F5D3-03A6-25A4-BA0C39F21698}"/>
              </a:ext>
            </a:extLst>
          </p:cNvPr>
          <p:cNvSpPr txBox="1"/>
          <p:nvPr/>
        </p:nvSpPr>
        <p:spPr>
          <a:xfrm>
            <a:off x="591126" y="5140037"/>
            <a:ext cx="3269673" cy="646331"/>
          </a:xfrm>
          <a:prstGeom prst="rect">
            <a:avLst/>
          </a:prstGeom>
          <a:noFill/>
        </p:spPr>
        <p:txBody>
          <a:bodyPr wrap="square" rtlCol="0">
            <a:spAutoFit/>
          </a:bodyPr>
          <a:lstStyle/>
          <a:p>
            <a:r>
              <a:rPr lang="en-US" dirty="0">
                <a:solidFill>
                  <a:srgbClr val="FF0000"/>
                </a:solidFill>
              </a:rPr>
              <a:t>Quantitative continuous: Height, Blaster Accuracy</a:t>
            </a:r>
          </a:p>
        </p:txBody>
      </p:sp>
    </p:spTree>
    <p:extLst>
      <p:ext uri="{BB962C8B-B14F-4D97-AF65-F5344CB8AC3E}">
        <p14:creationId xmlns:p14="http://schemas.microsoft.com/office/powerpoint/2010/main" val="309916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1EF8-6BBA-1878-3F40-5C2DA99A5F93}"/>
              </a:ext>
            </a:extLst>
          </p:cNvPr>
          <p:cNvSpPr>
            <a:spLocks noGrp="1"/>
          </p:cNvSpPr>
          <p:nvPr>
            <p:ph type="title"/>
          </p:nvPr>
        </p:nvSpPr>
        <p:spPr/>
        <p:txBody>
          <a:bodyPr/>
          <a:lstStyle/>
          <a:p>
            <a:r>
              <a:rPr lang="en-US" dirty="0"/>
              <a:t>Answering Questions with data</a:t>
            </a:r>
          </a:p>
        </p:txBody>
      </p:sp>
      <p:sp>
        <p:nvSpPr>
          <p:cNvPr id="3" name="Content Placeholder 2">
            <a:extLst>
              <a:ext uri="{FF2B5EF4-FFF2-40B4-BE49-F238E27FC236}">
                <a16:creationId xmlns:a16="http://schemas.microsoft.com/office/drawing/2014/main" id="{7F1B62F3-D3C6-98BC-6982-F4DC222913AC}"/>
              </a:ext>
            </a:extLst>
          </p:cNvPr>
          <p:cNvSpPr>
            <a:spLocks noGrp="1"/>
          </p:cNvSpPr>
          <p:nvPr>
            <p:ph idx="1"/>
          </p:nvPr>
        </p:nvSpPr>
        <p:spPr/>
        <p:txBody>
          <a:bodyPr>
            <a:normAutofit fontScale="92500" lnSpcReduction="20000"/>
          </a:bodyPr>
          <a:lstStyle/>
          <a:p>
            <a:r>
              <a:rPr lang="en-US" dirty="0"/>
              <a:t>What proportion of people in the U.S are biologically female?</a:t>
            </a:r>
          </a:p>
          <a:p>
            <a:pPr marL="457200" lvl="1" indent="0">
              <a:buNone/>
            </a:pPr>
            <a:r>
              <a:rPr lang="en-US" dirty="0"/>
              <a:t>Survey Americans and ask them to report their sex </a:t>
            </a:r>
          </a:p>
          <a:p>
            <a:pPr marL="457200" lvl="1" indent="0">
              <a:buNone/>
            </a:pPr>
            <a:endParaRPr lang="en-US" dirty="0"/>
          </a:p>
          <a:p>
            <a:r>
              <a:rPr lang="en-US" dirty="0"/>
              <a:t>Does a low-carb diet result in significant weight loss?</a:t>
            </a:r>
          </a:p>
          <a:p>
            <a:pPr marL="457200" lvl="1" indent="0">
              <a:buNone/>
            </a:pPr>
            <a:r>
              <a:rPr lang="en-US" dirty="0"/>
              <a:t>- Design an experiment to evaluate the effectiveness of the low carb diet on weight   loss</a:t>
            </a:r>
          </a:p>
          <a:p>
            <a:pPr marL="457200" lvl="1" indent="0">
              <a:buNone/>
            </a:pPr>
            <a:r>
              <a:rPr lang="en-US" dirty="0"/>
              <a:t>- Record information such as starting and ending weight, calories consumed per day, …</a:t>
            </a:r>
          </a:p>
          <a:p>
            <a:endParaRPr lang="en-US" dirty="0"/>
          </a:p>
          <a:p>
            <a:r>
              <a:rPr lang="en-US" dirty="0"/>
              <a:t>Are people more likely to stop at Starbucks if they’ve recently seen a Starbucks TV add?</a:t>
            </a:r>
          </a:p>
          <a:p>
            <a:pPr lvl="1">
              <a:buFontTx/>
              <a:buChar char="-"/>
            </a:pPr>
            <a:r>
              <a:rPr lang="en-US" dirty="0"/>
              <a:t>Conduct a marketing survey to record the number of people who have gone to </a:t>
            </a:r>
            <a:r>
              <a:rPr lang="en-US" dirty="0" err="1"/>
              <a:t>starbucks</a:t>
            </a:r>
            <a:r>
              <a:rPr lang="en-US" dirty="0"/>
              <a:t> since add aired </a:t>
            </a:r>
          </a:p>
          <a:p>
            <a:pPr lvl="1">
              <a:buFontTx/>
              <a:buChar char="-"/>
            </a:pPr>
            <a:r>
              <a:rPr lang="en-US" dirty="0"/>
              <a:t>Compare between those who saw the add and those who did not</a:t>
            </a:r>
          </a:p>
        </p:txBody>
      </p:sp>
    </p:spTree>
    <p:extLst>
      <p:ext uri="{BB962C8B-B14F-4D97-AF65-F5344CB8AC3E}">
        <p14:creationId xmlns:p14="http://schemas.microsoft.com/office/powerpoint/2010/main" val="277104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5297762" y="329184"/>
            <a:ext cx="6251110" cy="1783080"/>
          </a:xfrm>
        </p:spPr>
        <p:txBody>
          <a:bodyPr anchor="b">
            <a:normAutofit/>
          </a:bodyPr>
          <a:lstStyle/>
          <a:p>
            <a:r>
              <a:rPr lang="en-US" sz="4600"/>
              <a:t>Where do we find Statistics? – Everywhere!</a:t>
            </a:r>
          </a:p>
        </p:txBody>
      </p:sp>
      <p:pic>
        <p:nvPicPr>
          <p:cNvPr id="28" name="Picture 27" descr="Magnifying glass showing decling performance">
            <a:extLst>
              <a:ext uri="{FF2B5EF4-FFF2-40B4-BE49-F238E27FC236}">
                <a16:creationId xmlns:a16="http://schemas.microsoft.com/office/drawing/2014/main" id="{491A1366-9770-9575-D961-04B594935C1F}"/>
              </a:ext>
            </a:extLst>
          </p:cNvPr>
          <p:cNvPicPr>
            <a:picLocks noChangeAspect="1"/>
          </p:cNvPicPr>
          <p:nvPr/>
        </p:nvPicPr>
        <p:blipFill rotWithShape="1">
          <a:blip r:embed="rId2"/>
          <a:srcRect l="12053" r="4261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EA3AD6-2CBD-4D34-25F0-40B9C4DC3AB2}"/>
              </a:ext>
            </a:extLst>
          </p:cNvPr>
          <p:cNvSpPr>
            <a:spLocks noGrp="1"/>
          </p:cNvSpPr>
          <p:nvPr>
            <p:ph idx="1"/>
          </p:nvPr>
        </p:nvSpPr>
        <p:spPr>
          <a:xfrm>
            <a:off x="4791075" y="2706624"/>
            <a:ext cx="7210425" cy="4009262"/>
          </a:xfrm>
        </p:spPr>
        <p:txBody>
          <a:bodyPr>
            <a:normAutofit fontScale="85000" lnSpcReduction="20000"/>
          </a:bodyPr>
          <a:lstStyle/>
          <a:p>
            <a:r>
              <a:rPr lang="en-US" sz="2400" b="1" dirty="0"/>
              <a:t>Sports</a:t>
            </a:r>
            <a:r>
              <a:rPr lang="en-US" sz="2400" dirty="0"/>
              <a:t> (number of points scored per game by an athlete)</a:t>
            </a:r>
          </a:p>
          <a:p>
            <a:r>
              <a:rPr lang="en-US" sz="2400" b="1" dirty="0"/>
              <a:t>Weather</a:t>
            </a:r>
            <a:r>
              <a:rPr lang="en-US" sz="2400" dirty="0"/>
              <a:t> Forecasting (average monthly rainfall)</a:t>
            </a:r>
          </a:p>
          <a:p>
            <a:r>
              <a:rPr lang="en-US" sz="2400" b="1" dirty="0"/>
              <a:t>Economy</a:t>
            </a:r>
            <a:r>
              <a:rPr lang="en-US" sz="2400" dirty="0"/>
              <a:t> (median income, unemployment rate)</a:t>
            </a:r>
          </a:p>
          <a:p>
            <a:r>
              <a:rPr lang="en-US" sz="2400" b="1" dirty="0"/>
              <a:t>Sales Tracking </a:t>
            </a:r>
            <a:r>
              <a:rPr lang="en-US" sz="2400" dirty="0"/>
              <a:t>(projected sales revenue from </a:t>
            </a:r>
            <a:r>
              <a:rPr lang="en-US" sz="2400" dirty="0" err="1"/>
              <a:t>iphone</a:t>
            </a:r>
            <a:r>
              <a:rPr lang="en-US" sz="2400" dirty="0"/>
              <a:t> 14’s sold in a given month)</a:t>
            </a:r>
          </a:p>
          <a:p>
            <a:r>
              <a:rPr lang="en-US" sz="2400" b="1" dirty="0"/>
              <a:t>Medicine</a:t>
            </a:r>
            <a:r>
              <a:rPr lang="en-US" sz="2400" dirty="0"/>
              <a:t> (percentage of people who were pain free from using a drug)</a:t>
            </a:r>
          </a:p>
          <a:p>
            <a:r>
              <a:rPr lang="en-US" sz="2400" b="1" dirty="0"/>
              <a:t>Manufacturing </a:t>
            </a:r>
            <a:r>
              <a:rPr lang="en-US" sz="2400" dirty="0"/>
              <a:t>(number of cans of coke produced in a given month)</a:t>
            </a:r>
          </a:p>
          <a:p>
            <a:endParaRPr lang="en-US" sz="2400" dirty="0"/>
          </a:p>
          <a:p>
            <a:pPr marL="0" indent="0">
              <a:buNone/>
            </a:pPr>
            <a:r>
              <a:rPr lang="en-US" sz="2400" dirty="0"/>
              <a:t>The </a:t>
            </a:r>
            <a:r>
              <a:rPr lang="en-US" sz="2400" b="1" dirty="0"/>
              <a:t>science of statistics </a:t>
            </a:r>
            <a:r>
              <a:rPr lang="en-US" sz="2400" dirty="0"/>
              <a:t>deals with the collection, analysis, interpretation, and presentation of data</a:t>
            </a:r>
          </a:p>
          <a:p>
            <a:pPr marL="0" indent="0">
              <a:buNone/>
            </a:pPr>
            <a:r>
              <a:rPr lang="en-US" sz="2400" b="1" dirty="0"/>
              <a:t>Data</a:t>
            </a:r>
            <a:r>
              <a:rPr lang="en-US" sz="2400" dirty="0"/>
              <a:t> is a collection of observations/measurements</a:t>
            </a:r>
            <a:endParaRPr lang="en-US" sz="1400" dirty="0"/>
          </a:p>
          <a:p>
            <a:endParaRPr lang="en-US" sz="2400" dirty="0"/>
          </a:p>
        </p:txBody>
      </p:sp>
    </p:spTree>
    <p:extLst>
      <p:ext uri="{BB962C8B-B14F-4D97-AF65-F5344CB8AC3E}">
        <p14:creationId xmlns:p14="http://schemas.microsoft.com/office/powerpoint/2010/main" val="191264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41DE-B6DC-5855-48A0-EF14DCD5FAEE}"/>
              </a:ext>
            </a:extLst>
          </p:cNvPr>
          <p:cNvSpPr>
            <a:spLocks noGrp="1"/>
          </p:cNvSpPr>
          <p:nvPr>
            <p:ph type="title"/>
          </p:nvPr>
        </p:nvSpPr>
        <p:spPr>
          <a:xfrm>
            <a:off x="521207" y="117942"/>
            <a:ext cx="10515600" cy="1325563"/>
          </a:xfrm>
        </p:spPr>
        <p:txBody>
          <a:bodyPr/>
          <a:lstStyle/>
          <a:p>
            <a:r>
              <a:rPr lang="en-US" dirty="0"/>
              <a:t>What Do Data Look Like? </a:t>
            </a:r>
          </a:p>
        </p:txBody>
      </p:sp>
      <p:pic>
        <p:nvPicPr>
          <p:cNvPr id="8" name="Picture 7">
            <a:extLst>
              <a:ext uri="{FF2B5EF4-FFF2-40B4-BE49-F238E27FC236}">
                <a16:creationId xmlns:a16="http://schemas.microsoft.com/office/drawing/2014/main" id="{63D631F3-0028-35A9-70DA-6F62D90E86D1}"/>
              </a:ext>
            </a:extLst>
          </p:cNvPr>
          <p:cNvPicPr>
            <a:picLocks noChangeAspect="1"/>
          </p:cNvPicPr>
          <p:nvPr/>
        </p:nvPicPr>
        <p:blipFill>
          <a:blip r:embed="rId2"/>
          <a:stretch>
            <a:fillRect/>
          </a:stretch>
        </p:blipFill>
        <p:spPr>
          <a:xfrm>
            <a:off x="7238114" y="1027906"/>
            <a:ext cx="4692296" cy="5786866"/>
          </a:xfrm>
          <a:prstGeom prst="rect">
            <a:avLst/>
          </a:prstGeom>
        </p:spPr>
      </p:pic>
      <p:sp>
        <p:nvSpPr>
          <p:cNvPr id="9" name="Content Placeholder 2">
            <a:extLst>
              <a:ext uri="{FF2B5EF4-FFF2-40B4-BE49-F238E27FC236}">
                <a16:creationId xmlns:a16="http://schemas.microsoft.com/office/drawing/2014/main" id="{FF630D4D-B9B1-570B-0C2B-646EE2F1B569}"/>
              </a:ext>
            </a:extLst>
          </p:cNvPr>
          <p:cNvSpPr>
            <a:spLocks noGrp="1"/>
          </p:cNvSpPr>
          <p:nvPr>
            <p:ph idx="1"/>
          </p:nvPr>
        </p:nvSpPr>
        <p:spPr>
          <a:xfrm>
            <a:off x="458066" y="5869998"/>
            <a:ext cx="6561570" cy="876300"/>
          </a:xfrm>
        </p:spPr>
        <p:txBody>
          <a:bodyPr>
            <a:normAutofit fontScale="85000" lnSpcReduction="20000"/>
          </a:bodyPr>
          <a:lstStyle/>
          <a:p>
            <a:pPr marL="0" indent="0">
              <a:buNone/>
            </a:pPr>
            <a:r>
              <a:rPr lang="en-US" sz="1400" dirty="0"/>
              <a:t>Source: D. J. Hand, F. Daly, A. D. Lunn, K. J. </a:t>
            </a:r>
            <a:r>
              <a:rPr lang="en-US" sz="1400" dirty="0" err="1"/>
              <a:t>McConway</a:t>
            </a:r>
            <a:r>
              <a:rPr lang="en-US" sz="1400" dirty="0"/>
              <a:t> and E. Ostrowski (1994). A Handbook of Small Datasets, Chapman and Hall/CRC, London.</a:t>
            </a:r>
          </a:p>
          <a:p>
            <a:pPr marL="0" indent="0">
              <a:buNone/>
            </a:pPr>
            <a:r>
              <a:rPr lang="en-US" sz="1400" dirty="0"/>
              <a:t>Visualizing Tests for Equality of Covariance Matrices - Scientific Figure on ResearchGate. Available from: https://www.researchgate.net/figure/Diagram-of-the-skull-measurements-for-the-Egyptian-skulls-data-set-Maximal-breadth-and_fig4_325126938 [accessed 21 Aug, 2023]</a:t>
            </a:r>
          </a:p>
          <a:p>
            <a:pPr marL="0" indent="0">
              <a:buNone/>
            </a:pPr>
            <a:endParaRPr lang="en-US" sz="1700" dirty="0"/>
          </a:p>
          <a:p>
            <a:pPr marL="0" indent="0">
              <a:buNone/>
            </a:pPr>
            <a:endParaRPr lang="en-US" sz="1700" dirty="0"/>
          </a:p>
        </p:txBody>
      </p:sp>
      <p:pic>
        <p:nvPicPr>
          <p:cNvPr id="11" name="Picture 10" descr="A diagram of a person's head&#10;&#10;Description automatically generated">
            <a:extLst>
              <a:ext uri="{FF2B5EF4-FFF2-40B4-BE49-F238E27FC236}">
                <a16:creationId xmlns:a16="http://schemas.microsoft.com/office/drawing/2014/main" id="{777ECFB0-5EB9-AC13-887B-619B9DB2EF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8066" y="3011053"/>
            <a:ext cx="5320941" cy="2735589"/>
          </a:xfrm>
          <a:prstGeom prst="rect">
            <a:avLst/>
          </a:prstGeom>
        </p:spPr>
      </p:pic>
      <p:sp>
        <p:nvSpPr>
          <p:cNvPr id="12" name="Content Placeholder 2">
            <a:extLst>
              <a:ext uri="{FF2B5EF4-FFF2-40B4-BE49-F238E27FC236}">
                <a16:creationId xmlns:a16="http://schemas.microsoft.com/office/drawing/2014/main" id="{EEBFF238-31BF-05B7-9433-3732FD9B05D6}"/>
              </a:ext>
            </a:extLst>
          </p:cNvPr>
          <p:cNvSpPr txBox="1">
            <a:spLocks/>
          </p:cNvSpPr>
          <p:nvPr/>
        </p:nvSpPr>
        <p:spPr>
          <a:xfrm>
            <a:off x="458066" y="1566861"/>
            <a:ext cx="4874707" cy="14441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following are data from an analysis of 150 Egyptian skulls from 5 epochs of Egyptian history. For each skull, the epoch, and several measurements characterizing the shape of the skull are recorded</a:t>
            </a:r>
          </a:p>
          <a:p>
            <a:pPr marL="0" indent="0">
              <a:buFont typeface="Arial" panose="020B0604020202020204" pitchFamily="34" charset="0"/>
              <a:buNone/>
            </a:pPr>
            <a:endParaRPr lang="en-US" sz="1700" dirty="0"/>
          </a:p>
          <a:p>
            <a:pPr marL="0" indent="0">
              <a:buFont typeface="Arial" panose="020B0604020202020204" pitchFamily="34" charset="0"/>
              <a:buNone/>
            </a:pPr>
            <a:endParaRPr lang="en-US" sz="1700" dirty="0"/>
          </a:p>
        </p:txBody>
      </p:sp>
    </p:spTree>
    <p:extLst>
      <p:ext uri="{BB962C8B-B14F-4D97-AF65-F5344CB8AC3E}">
        <p14:creationId xmlns:p14="http://schemas.microsoft.com/office/powerpoint/2010/main" val="325474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357793" y="244076"/>
            <a:ext cx="10515600" cy="1325563"/>
          </a:xfrm>
        </p:spPr>
        <p:txBody>
          <a:bodyPr/>
          <a:lstStyle/>
          <a:p>
            <a:r>
              <a:rPr lang="en-US" dirty="0"/>
              <a:t>Example Data 2 </a:t>
            </a:r>
          </a:p>
        </p:txBody>
      </p:sp>
      <p:pic>
        <p:nvPicPr>
          <p:cNvPr id="7" name="Picture 6" descr="A group of people in white clothing holding signs&#10;&#10;Description automatically generated">
            <a:extLst>
              <a:ext uri="{FF2B5EF4-FFF2-40B4-BE49-F238E27FC236}">
                <a16:creationId xmlns:a16="http://schemas.microsoft.com/office/drawing/2014/main" id="{A2EC9BD1-8260-5020-E44F-2D2BBFA273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1475" y="3255482"/>
            <a:ext cx="4801104" cy="3158621"/>
          </a:xfrm>
          <a:prstGeom prst="rect">
            <a:avLst/>
          </a:prstGeom>
        </p:spPr>
      </p:pic>
      <p:sp>
        <p:nvSpPr>
          <p:cNvPr id="8" name="TextBox 7">
            <a:extLst>
              <a:ext uri="{FF2B5EF4-FFF2-40B4-BE49-F238E27FC236}">
                <a16:creationId xmlns:a16="http://schemas.microsoft.com/office/drawing/2014/main" id="{A7096998-98C8-857E-95FB-A8387761F0D2}"/>
              </a:ext>
            </a:extLst>
          </p:cNvPr>
          <p:cNvSpPr txBox="1"/>
          <p:nvPr/>
        </p:nvSpPr>
        <p:spPr>
          <a:xfrm>
            <a:off x="490631" y="6627168"/>
            <a:ext cx="4561948" cy="230832"/>
          </a:xfrm>
          <a:prstGeom prst="rect">
            <a:avLst/>
          </a:prstGeom>
          <a:noFill/>
        </p:spPr>
        <p:txBody>
          <a:bodyPr wrap="square" rtlCol="0">
            <a:spAutoFit/>
          </a:bodyPr>
          <a:lstStyle/>
          <a:p>
            <a:r>
              <a:rPr lang="en-US" sz="900">
                <a:hlinkClick r:id="rId3" tooltip="https://fiftyfourandahalf.com/2017/09/27/i-tried-to-ignore-it/"/>
              </a:rPr>
              <a:t>This Photo</a:t>
            </a:r>
            <a:r>
              <a:rPr lang="en-US" sz="900"/>
              <a:t> by Unknown Author is licensed under </a:t>
            </a:r>
            <a:r>
              <a:rPr lang="en-US" sz="900">
                <a:hlinkClick r:id="rId4" tooltip="https://creativecommons.org/licenses/by-nc-nd/3.0/"/>
              </a:rPr>
              <a:t>CC BY-NC-ND</a:t>
            </a:r>
            <a:endParaRPr lang="en-US" sz="900"/>
          </a:p>
        </p:txBody>
      </p:sp>
      <p:sp>
        <p:nvSpPr>
          <p:cNvPr id="9" name="Content Placeholder 2">
            <a:extLst>
              <a:ext uri="{FF2B5EF4-FFF2-40B4-BE49-F238E27FC236}">
                <a16:creationId xmlns:a16="http://schemas.microsoft.com/office/drawing/2014/main" id="{A8A8168E-B6BB-3016-EE7E-6E0B94393F37}"/>
              </a:ext>
            </a:extLst>
          </p:cNvPr>
          <p:cNvSpPr>
            <a:spLocks noGrp="1"/>
          </p:cNvSpPr>
          <p:nvPr>
            <p:ph idx="1"/>
          </p:nvPr>
        </p:nvSpPr>
        <p:spPr>
          <a:xfrm>
            <a:off x="251475" y="1668463"/>
            <a:ext cx="4874707" cy="1444192"/>
          </a:xfrm>
        </p:spPr>
        <p:txBody>
          <a:bodyPr>
            <a:normAutofit fontScale="92500" lnSpcReduction="20000"/>
          </a:bodyPr>
          <a:lstStyle/>
          <a:p>
            <a:pPr marL="0" indent="0">
              <a:buNone/>
            </a:pPr>
            <a:r>
              <a:rPr lang="en-US" sz="2000" dirty="0"/>
              <a:t>The following table contains fictional data consisting of 20 observations of storm troopers who have just graduated from the Empire’s Imperial Academy. The height, age, blaster accuracy, and future duty posting are recorded for each storm trooper</a:t>
            </a:r>
          </a:p>
          <a:p>
            <a:pPr marL="0" indent="0">
              <a:buNone/>
            </a:pPr>
            <a:endParaRPr lang="en-US" sz="1700" dirty="0"/>
          </a:p>
          <a:p>
            <a:pPr marL="0" indent="0">
              <a:buNone/>
            </a:pPr>
            <a:endParaRPr lang="en-US" sz="1700" dirty="0"/>
          </a:p>
        </p:txBody>
      </p:sp>
      <p:pic>
        <p:nvPicPr>
          <p:cNvPr id="6" name="Picture 5">
            <a:extLst>
              <a:ext uri="{FF2B5EF4-FFF2-40B4-BE49-F238E27FC236}">
                <a16:creationId xmlns:a16="http://schemas.microsoft.com/office/drawing/2014/main" id="{1ECB865F-D03E-CA2D-A9BA-F83432805318}"/>
              </a:ext>
            </a:extLst>
          </p:cNvPr>
          <p:cNvPicPr>
            <a:picLocks noChangeAspect="1"/>
          </p:cNvPicPr>
          <p:nvPr/>
        </p:nvPicPr>
        <p:blipFill>
          <a:blip r:embed="rId5"/>
          <a:stretch>
            <a:fillRect/>
          </a:stretch>
        </p:blipFill>
        <p:spPr>
          <a:xfrm>
            <a:off x="5248970" y="1569639"/>
            <a:ext cx="6943030" cy="4838700"/>
          </a:xfrm>
          <a:prstGeom prst="rect">
            <a:avLst/>
          </a:prstGeom>
        </p:spPr>
      </p:pic>
    </p:spTree>
    <p:extLst>
      <p:ext uri="{BB962C8B-B14F-4D97-AF65-F5344CB8AC3E}">
        <p14:creationId xmlns:p14="http://schemas.microsoft.com/office/powerpoint/2010/main" val="236482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545378" y="153121"/>
            <a:ext cx="10515600" cy="1325563"/>
          </a:xfrm>
        </p:spPr>
        <p:txBody>
          <a:bodyPr/>
          <a:lstStyle/>
          <a:p>
            <a:r>
              <a:rPr lang="en-US" dirty="0"/>
              <a:t>Checkpoint:</a:t>
            </a:r>
          </a:p>
        </p:txBody>
      </p:sp>
      <p:graphicFrame>
        <p:nvGraphicFramePr>
          <p:cNvPr id="5" name="Content Placeholder 2">
            <a:extLst>
              <a:ext uri="{FF2B5EF4-FFF2-40B4-BE49-F238E27FC236}">
                <a16:creationId xmlns:a16="http://schemas.microsoft.com/office/drawing/2014/main" id="{567FBFC7-F7AD-42E5-5268-DA2E59A50182}"/>
              </a:ext>
            </a:extLst>
          </p:cNvPr>
          <p:cNvGraphicFramePr>
            <a:graphicFrameLocks noGrp="1"/>
          </p:cNvGraphicFramePr>
          <p:nvPr>
            <p:ph idx="1"/>
          </p:nvPr>
        </p:nvGraphicFramePr>
        <p:xfrm>
          <a:off x="485775" y="1459345"/>
          <a:ext cx="10634807" cy="506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23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Types of Variables: Qualitative vs Quantitative</a:t>
            </a:r>
          </a:p>
        </p:txBody>
      </p:sp>
      <p:pic>
        <p:nvPicPr>
          <p:cNvPr id="11" name="Picture 10" descr="A diagram of a variety of objects&#10;&#10;Description automatically generated">
            <a:extLst>
              <a:ext uri="{FF2B5EF4-FFF2-40B4-BE49-F238E27FC236}">
                <a16:creationId xmlns:a16="http://schemas.microsoft.com/office/drawing/2014/main" id="{54C50A30-A4EE-4449-6080-CFFC18C856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8991" y="2081212"/>
            <a:ext cx="10034017" cy="3919538"/>
          </a:xfrm>
          <a:prstGeom prst="rect">
            <a:avLst/>
          </a:prstGeom>
        </p:spPr>
      </p:pic>
    </p:spTree>
    <p:extLst>
      <p:ext uri="{BB962C8B-B14F-4D97-AF65-F5344CB8AC3E}">
        <p14:creationId xmlns:p14="http://schemas.microsoft.com/office/powerpoint/2010/main" val="173574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Types of Variables: Qualitative vs Quantitative</a:t>
            </a:r>
          </a:p>
        </p:txBody>
      </p:sp>
      <p:sp>
        <p:nvSpPr>
          <p:cNvPr id="9" name="TextBox 8">
            <a:extLst>
              <a:ext uri="{FF2B5EF4-FFF2-40B4-BE49-F238E27FC236}">
                <a16:creationId xmlns:a16="http://schemas.microsoft.com/office/drawing/2014/main" id="{D2B5399D-0B33-473E-D0B4-000D18CF4028}"/>
              </a:ext>
            </a:extLst>
          </p:cNvPr>
          <p:cNvSpPr txBox="1"/>
          <p:nvPr/>
        </p:nvSpPr>
        <p:spPr>
          <a:xfrm>
            <a:off x="434109" y="1502921"/>
            <a:ext cx="8146474" cy="484748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Qualitative (Categorical) variable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non-numeric qualities or characteristics that can be placed in distinct categories </a:t>
            </a:r>
          </a:p>
          <a:p>
            <a:pPr lvl="1">
              <a:lnSpc>
                <a:spcPct val="90000"/>
              </a:lnSpc>
              <a:spcBef>
                <a:spcPts val="1000"/>
              </a:spcBef>
              <a:defRPr/>
            </a:pPr>
            <a:r>
              <a:rPr lang="it-IT" sz="2000" dirty="0">
                <a:solidFill>
                  <a:prstClr val="black"/>
                </a:solidFill>
                <a:latin typeface="Calibri" panose="020F0502020204030204"/>
              </a:rPr>
              <a:t>State/city (ID, WA, MT, ...)</a:t>
            </a:r>
          </a:p>
          <a:p>
            <a:pPr lvl="1">
              <a:lnSpc>
                <a:spcPct val="90000"/>
              </a:lnSpc>
              <a:spcBef>
                <a:spcPts val="1000"/>
              </a:spcBef>
              <a:defRPr/>
            </a:pPr>
            <a:r>
              <a:rPr lang="it-IT" sz="2000" dirty="0">
                <a:solidFill>
                  <a:prstClr val="black"/>
                </a:solidFill>
                <a:latin typeface="Calibri" panose="020F0502020204030204"/>
              </a:rPr>
              <a:t>Treatment (Drug/Placebo)</a:t>
            </a:r>
          </a:p>
          <a:p>
            <a:pPr lvl="1">
              <a:lnSpc>
                <a:spcPct val="90000"/>
              </a:lnSpc>
              <a:spcBef>
                <a:spcPts val="1000"/>
              </a:spcBef>
              <a:defRPr/>
            </a:pPr>
            <a:r>
              <a:rPr lang="it-IT" sz="2000" dirty="0">
                <a:solidFill>
                  <a:prstClr val="black"/>
                </a:solidFill>
                <a:latin typeface="Calibri" panose="020F0502020204030204"/>
              </a:rPr>
              <a:t>Genotype (AA, AT, TT)</a:t>
            </a:r>
          </a:p>
          <a:p>
            <a:pPr lvl="1">
              <a:lnSpc>
                <a:spcPct val="90000"/>
              </a:lnSpc>
              <a:spcBef>
                <a:spcPts val="1000"/>
              </a:spcBef>
              <a:defRPr/>
            </a:pPr>
            <a:r>
              <a:rPr lang="it-IT" sz="2000" dirty="0">
                <a:solidFill>
                  <a:prstClr val="black"/>
                </a:solidFill>
                <a:latin typeface="Calibri" panose="020F0502020204030204"/>
              </a:rPr>
              <a:t>Survival (live or die) </a:t>
            </a:r>
          </a:p>
          <a:p>
            <a:pPr>
              <a:lnSpc>
                <a:spcPct val="90000"/>
              </a:lnSpc>
              <a:spcBef>
                <a:spcPts val="1000"/>
              </a:spcBef>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Quantitative (numeric) variable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numerical characteristics - can be ordered or ranked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1">
              <a:lnSpc>
                <a:spcPct val="90000"/>
              </a:lnSpc>
              <a:spcBef>
                <a:spcPts val="1000"/>
              </a:spcBef>
              <a:defRPr/>
            </a:pPr>
            <a:r>
              <a:rPr lang="en-US" sz="2000" dirty="0">
                <a:solidFill>
                  <a:prstClr val="black"/>
                </a:solidFill>
                <a:latin typeface="Calibri" panose="020F0502020204030204"/>
              </a:rPr>
              <a:t>Height (inches/cm)</a:t>
            </a:r>
          </a:p>
          <a:p>
            <a:pPr lvl="1">
              <a:lnSpc>
                <a:spcPct val="90000"/>
              </a:lnSpc>
              <a:spcBef>
                <a:spcPts val="1000"/>
              </a:spcBef>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Weight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lbs</a:t>
            </a:r>
            <a:r>
              <a:rPr lang="en-US" sz="2000" dirty="0">
                <a:solidFill>
                  <a:prstClr val="black"/>
                </a:solidFill>
                <a:latin typeface="Calibri" panose="020F0502020204030204"/>
              </a:rPr>
              <a:t>/kg)</a:t>
            </a:r>
          </a:p>
          <a:p>
            <a:pPr lvl="1">
              <a:lnSpc>
                <a:spcPct val="90000"/>
              </a:lnSpc>
              <a:spcBef>
                <a:spcPts val="1000"/>
              </a:spcBef>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Longevity/Age (number of years)</a:t>
            </a:r>
            <a:endParaRPr lang="en-US" sz="2000" dirty="0">
              <a:solidFill>
                <a:prstClr val="black"/>
              </a:solidFill>
              <a:latin typeface="Calibri" panose="020F0502020204030204"/>
            </a:endParaRPr>
          </a:p>
          <a:p>
            <a:pPr lvl="1">
              <a:lnSpc>
                <a:spcPct val="90000"/>
              </a:lnSpc>
              <a:spcBef>
                <a:spcPts val="1000"/>
              </a:spcBef>
              <a:defRPr/>
            </a:pPr>
            <a:r>
              <a:rPr lang="en-US" sz="2000" dirty="0">
                <a:solidFill>
                  <a:prstClr val="black"/>
                </a:solidFill>
                <a:latin typeface="Calibri" panose="020F0502020204030204"/>
              </a:rPr>
              <a:t>Dose (micrograms per gram)</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A group of eyeballs with different colors&#10;&#10;Description automatically generated">
            <a:extLst>
              <a:ext uri="{FF2B5EF4-FFF2-40B4-BE49-F238E27FC236}">
                <a16:creationId xmlns:a16="http://schemas.microsoft.com/office/drawing/2014/main" id="{C9CB58EF-0020-259B-BBA0-EDD86D22EA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43241" y="1290485"/>
            <a:ext cx="2914650" cy="2914650"/>
          </a:xfrm>
          <a:prstGeom prst="rect">
            <a:avLst/>
          </a:prstGeom>
        </p:spPr>
      </p:pic>
      <p:pic>
        <p:nvPicPr>
          <p:cNvPr id="8" name="Picture 7" descr="A person standing in front of a height chart&#10;&#10;Description automatically generated">
            <a:extLst>
              <a:ext uri="{FF2B5EF4-FFF2-40B4-BE49-F238E27FC236}">
                <a16:creationId xmlns:a16="http://schemas.microsoft.com/office/drawing/2014/main" id="{89B104AB-C4AB-B363-BF96-947E6616FA7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68873" y="3994439"/>
            <a:ext cx="2451676" cy="2725447"/>
          </a:xfrm>
          <a:prstGeom prst="rect">
            <a:avLst/>
          </a:prstGeom>
        </p:spPr>
      </p:pic>
    </p:spTree>
    <p:extLst>
      <p:ext uri="{BB962C8B-B14F-4D97-AF65-F5344CB8AC3E}">
        <p14:creationId xmlns:p14="http://schemas.microsoft.com/office/powerpoint/2010/main" val="306509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104775" y="69850"/>
            <a:ext cx="10515600" cy="1325563"/>
          </a:xfrm>
        </p:spPr>
        <p:txBody>
          <a:bodyPr/>
          <a:lstStyle/>
          <a:p>
            <a:r>
              <a:rPr lang="en-US" dirty="0"/>
              <a:t>Practice: Qualitative vs Quantitative</a:t>
            </a:r>
          </a:p>
        </p:txBody>
      </p:sp>
      <p:sp>
        <p:nvSpPr>
          <p:cNvPr id="3" name="TextBox 2">
            <a:extLst>
              <a:ext uri="{FF2B5EF4-FFF2-40B4-BE49-F238E27FC236}">
                <a16:creationId xmlns:a16="http://schemas.microsoft.com/office/drawing/2014/main" id="{8E831E4D-A6B4-F06F-3427-B337D4295CFB}"/>
              </a:ext>
            </a:extLst>
          </p:cNvPr>
          <p:cNvSpPr txBox="1"/>
          <p:nvPr/>
        </p:nvSpPr>
        <p:spPr>
          <a:xfrm>
            <a:off x="434109" y="2159442"/>
            <a:ext cx="5661891" cy="6463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From our example data of egyptian skulls, which variables are qualitative and which are quantitative?</a:t>
            </a:r>
          </a:p>
        </p:txBody>
      </p:sp>
      <p:pic>
        <p:nvPicPr>
          <p:cNvPr id="4" name="Picture 3">
            <a:extLst>
              <a:ext uri="{FF2B5EF4-FFF2-40B4-BE49-F238E27FC236}">
                <a16:creationId xmlns:a16="http://schemas.microsoft.com/office/drawing/2014/main" id="{3F312E28-59BC-B226-775F-D5CF9922FAB9}"/>
              </a:ext>
            </a:extLst>
          </p:cNvPr>
          <p:cNvPicPr>
            <a:picLocks noChangeAspect="1"/>
          </p:cNvPicPr>
          <p:nvPr/>
        </p:nvPicPr>
        <p:blipFill>
          <a:blip r:embed="rId2"/>
          <a:stretch>
            <a:fillRect/>
          </a:stretch>
        </p:blipFill>
        <p:spPr>
          <a:xfrm>
            <a:off x="7304836" y="1072395"/>
            <a:ext cx="4694327" cy="5785605"/>
          </a:xfrm>
          <a:prstGeom prst="rect">
            <a:avLst/>
          </a:prstGeom>
        </p:spPr>
      </p:pic>
      <p:sp>
        <p:nvSpPr>
          <p:cNvPr id="5" name="TextBox 4">
            <a:extLst>
              <a:ext uri="{FF2B5EF4-FFF2-40B4-BE49-F238E27FC236}">
                <a16:creationId xmlns:a16="http://schemas.microsoft.com/office/drawing/2014/main" id="{B9E6328E-BC34-D96A-EE97-4C6144D12878}"/>
              </a:ext>
            </a:extLst>
          </p:cNvPr>
          <p:cNvSpPr txBox="1"/>
          <p:nvPr/>
        </p:nvSpPr>
        <p:spPr>
          <a:xfrm>
            <a:off x="591127" y="3805382"/>
            <a:ext cx="3269673" cy="369332"/>
          </a:xfrm>
          <a:prstGeom prst="rect">
            <a:avLst/>
          </a:prstGeom>
          <a:noFill/>
        </p:spPr>
        <p:txBody>
          <a:bodyPr wrap="square" rtlCol="0">
            <a:spAutoFit/>
          </a:bodyPr>
          <a:lstStyle/>
          <a:p>
            <a:r>
              <a:rPr lang="en-US" dirty="0">
                <a:solidFill>
                  <a:srgbClr val="FF0000"/>
                </a:solidFill>
              </a:rPr>
              <a:t>Qualitative: Epoch</a:t>
            </a:r>
          </a:p>
        </p:txBody>
      </p:sp>
      <p:sp>
        <p:nvSpPr>
          <p:cNvPr id="6" name="TextBox 5">
            <a:extLst>
              <a:ext uri="{FF2B5EF4-FFF2-40B4-BE49-F238E27FC236}">
                <a16:creationId xmlns:a16="http://schemas.microsoft.com/office/drawing/2014/main" id="{C34BFAB7-0B15-EF69-1025-9748F115FE7D}"/>
              </a:ext>
            </a:extLst>
          </p:cNvPr>
          <p:cNvSpPr txBox="1"/>
          <p:nvPr/>
        </p:nvSpPr>
        <p:spPr>
          <a:xfrm>
            <a:off x="591126" y="5103091"/>
            <a:ext cx="3269673" cy="369332"/>
          </a:xfrm>
          <a:prstGeom prst="rect">
            <a:avLst/>
          </a:prstGeom>
          <a:noFill/>
        </p:spPr>
        <p:txBody>
          <a:bodyPr wrap="square" rtlCol="0">
            <a:spAutoFit/>
          </a:bodyPr>
          <a:lstStyle/>
          <a:p>
            <a:r>
              <a:rPr lang="en-US" dirty="0">
                <a:solidFill>
                  <a:srgbClr val="FF0000"/>
                </a:solidFill>
              </a:rPr>
              <a:t>Quantitative: mb, </a:t>
            </a:r>
            <a:r>
              <a:rPr lang="en-US" dirty="0" err="1">
                <a:solidFill>
                  <a:srgbClr val="FF0000"/>
                </a:solidFill>
              </a:rPr>
              <a:t>bh</a:t>
            </a:r>
            <a:r>
              <a:rPr lang="en-US" dirty="0">
                <a:solidFill>
                  <a:srgbClr val="FF0000"/>
                </a:solidFill>
              </a:rPr>
              <a:t>, bl, </a:t>
            </a:r>
            <a:r>
              <a:rPr lang="en-US" dirty="0" err="1">
                <a:solidFill>
                  <a:srgbClr val="FF0000"/>
                </a:solidFill>
              </a:rPr>
              <a:t>nh</a:t>
            </a:r>
            <a:endParaRPr lang="en-US" dirty="0">
              <a:solidFill>
                <a:srgbClr val="FF0000"/>
              </a:solidFill>
            </a:endParaRPr>
          </a:p>
        </p:txBody>
      </p:sp>
    </p:spTree>
    <p:extLst>
      <p:ext uri="{BB962C8B-B14F-4D97-AF65-F5344CB8AC3E}">
        <p14:creationId xmlns:p14="http://schemas.microsoft.com/office/powerpoint/2010/main" val="293497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TotalTime>
  <Words>854</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Century Gothic</vt:lpstr>
      <vt:lpstr>Office Theme</vt:lpstr>
      <vt:lpstr> Lecture 1 Introduction to Statistical Methods</vt:lpstr>
      <vt:lpstr>Answering Questions with data</vt:lpstr>
      <vt:lpstr>Where do we find Statistics? – Everywhere!</vt:lpstr>
      <vt:lpstr>What Do Data Look Like? </vt:lpstr>
      <vt:lpstr>Example Data 2 </vt:lpstr>
      <vt:lpstr>Checkpoint:</vt:lpstr>
      <vt:lpstr>Types of Variables: Qualitative vs Quantitative</vt:lpstr>
      <vt:lpstr>Types of Variables: Qualitative vs Quantitative</vt:lpstr>
      <vt:lpstr>Practice: Qualitative vs Quantitative</vt:lpstr>
      <vt:lpstr>Types of Variables: Qualitative vs Quantitative</vt:lpstr>
      <vt:lpstr>Practice: Qualitative vs Quantitative</vt:lpstr>
      <vt:lpstr>Quantitative Variables: Discrete vs Continuous</vt:lpstr>
      <vt:lpstr>Practice: Discrete vs Continuous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166</cp:revision>
  <dcterms:created xsi:type="dcterms:W3CDTF">2023-07-25T18:54:28Z</dcterms:created>
  <dcterms:modified xsi:type="dcterms:W3CDTF">2024-01-18T22:00:20Z</dcterms:modified>
</cp:coreProperties>
</file>