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86" r:id="rId4"/>
    <p:sldId id="277" r:id="rId5"/>
    <p:sldId id="287" r:id="rId6"/>
    <p:sldId id="288" r:id="rId7"/>
    <p:sldId id="279" r:id="rId8"/>
    <p:sldId id="281" r:id="rId9"/>
    <p:sldId id="284" r:id="rId10"/>
    <p:sldId id="273" r:id="rId11"/>
    <p:sldId id="274" r:id="rId12"/>
    <p:sldId id="267" r:id="rId13"/>
    <p:sldId id="268" r:id="rId14"/>
    <p:sldId id="269" r:id="rId15"/>
    <p:sldId id="276" r:id="rId16"/>
    <p:sldId id="272"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821C1-92D8-0827-CE2B-80FEA840C2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4EA748-2C8E-5D78-5734-D9BCC16ECD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A15553-DE39-3C41-4AFF-70F29A86EAC2}"/>
              </a:ext>
            </a:extLst>
          </p:cNvPr>
          <p:cNvSpPr>
            <a:spLocks noGrp="1"/>
          </p:cNvSpPr>
          <p:nvPr>
            <p:ph type="dt" sz="half" idx="10"/>
          </p:nvPr>
        </p:nvSpPr>
        <p:spPr/>
        <p:txBody>
          <a:bodyPr/>
          <a:lstStyle/>
          <a:p>
            <a:fld id="{06882561-BD16-4A95-ACA1-5204E478F2FE}" type="datetimeFigureOut">
              <a:rPr lang="en-US" smtClean="0"/>
              <a:t>1/18/2024</a:t>
            </a:fld>
            <a:endParaRPr lang="en-US"/>
          </a:p>
        </p:txBody>
      </p:sp>
      <p:sp>
        <p:nvSpPr>
          <p:cNvPr id="5" name="Footer Placeholder 4">
            <a:extLst>
              <a:ext uri="{FF2B5EF4-FFF2-40B4-BE49-F238E27FC236}">
                <a16:creationId xmlns:a16="http://schemas.microsoft.com/office/drawing/2014/main" id="{1872837C-8079-1B7F-0DCF-61C39ED303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95E205-162F-206E-F4C6-EB23D9DC159B}"/>
              </a:ext>
            </a:extLst>
          </p:cNvPr>
          <p:cNvSpPr>
            <a:spLocks noGrp="1"/>
          </p:cNvSpPr>
          <p:nvPr>
            <p:ph type="sldNum" sz="quarter" idx="12"/>
          </p:nvPr>
        </p:nvSpPr>
        <p:spPr/>
        <p:txBody>
          <a:bodyPr/>
          <a:lstStyle/>
          <a:p>
            <a:fld id="{A80A81DD-F10A-4B1C-963A-0ABBB4865886}" type="slidenum">
              <a:rPr lang="en-US" smtClean="0"/>
              <a:t>‹#›</a:t>
            </a:fld>
            <a:endParaRPr lang="en-US"/>
          </a:p>
        </p:txBody>
      </p:sp>
    </p:spTree>
    <p:extLst>
      <p:ext uri="{BB962C8B-B14F-4D97-AF65-F5344CB8AC3E}">
        <p14:creationId xmlns:p14="http://schemas.microsoft.com/office/powerpoint/2010/main" val="1425874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105C2-17EC-1173-1FC9-8A7FC1018F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6BBB4A-325C-1F27-06A3-6F4F1A8F5C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9A6F55-A1EF-6AEC-99F0-DBF50F5EBFC3}"/>
              </a:ext>
            </a:extLst>
          </p:cNvPr>
          <p:cNvSpPr>
            <a:spLocks noGrp="1"/>
          </p:cNvSpPr>
          <p:nvPr>
            <p:ph type="dt" sz="half" idx="10"/>
          </p:nvPr>
        </p:nvSpPr>
        <p:spPr/>
        <p:txBody>
          <a:bodyPr/>
          <a:lstStyle/>
          <a:p>
            <a:fld id="{06882561-BD16-4A95-ACA1-5204E478F2FE}" type="datetimeFigureOut">
              <a:rPr lang="en-US" smtClean="0"/>
              <a:t>1/18/2024</a:t>
            </a:fld>
            <a:endParaRPr lang="en-US"/>
          </a:p>
        </p:txBody>
      </p:sp>
      <p:sp>
        <p:nvSpPr>
          <p:cNvPr id="5" name="Footer Placeholder 4">
            <a:extLst>
              <a:ext uri="{FF2B5EF4-FFF2-40B4-BE49-F238E27FC236}">
                <a16:creationId xmlns:a16="http://schemas.microsoft.com/office/drawing/2014/main" id="{EDA1FD1D-86F4-EDE3-1CCE-ADED2161B9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DE0593-ABE9-0E50-7A75-9252A5A1F036}"/>
              </a:ext>
            </a:extLst>
          </p:cNvPr>
          <p:cNvSpPr>
            <a:spLocks noGrp="1"/>
          </p:cNvSpPr>
          <p:nvPr>
            <p:ph type="sldNum" sz="quarter" idx="12"/>
          </p:nvPr>
        </p:nvSpPr>
        <p:spPr/>
        <p:txBody>
          <a:bodyPr/>
          <a:lstStyle/>
          <a:p>
            <a:fld id="{A80A81DD-F10A-4B1C-963A-0ABBB4865886}" type="slidenum">
              <a:rPr lang="en-US" smtClean="0"/>
              <a:t>‹#›</a:t>
            </a:fld>
            <a:endParaRPr lang="en-US"/>
          </a:p>
        </p:txBody>
      </p:sp>
    </p:spTree>
    <p:extLst>
      <p:ext uri="{BB962C8B-B14F-4D97-AF65-F5344CB8AC3E}">
        <p14:creationId xmlns:p14="http://schemas.microsoft.com/office/powerpoint/2010/main" val="2533965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87FF77-0DAD-7CA9-B02D-208C020489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9298FA-F111-2C9C-551D-A1F30B2394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F1B556-1ED0-55E4-9235-352E1A162B44}"/>
              </a:ext>
            </a:extLst>
          </p:cNvPr>
          <p:cNvSpPr>
            <a:spLocks noGrp="1"/>
          </p:cNvSpPr>
          <p:nvPr>
            <p:ph type="dt" sz="half" idx="10"/>
          </p:nvPr>
        </p:nvSpPr>
        <p:spPr/>
        <p:txBody>
          <a:bodyPr/>
          <a:lstStyle/>
          <a:p>
            <a:fld id="{06882561-BD16-4A95-ACA1-5204E478F2FE}" type="datetimeFigureOut">
              <a:rPr lang="en-US" smtClean="0"/>
              <a:t>1/18/2024</a:t>
            </a:fld>
            <a:endParaRPr lang="en-US"/>
          </a:p>
        </p:txBody>
      </p:sp>
      <p:sp>
        <p:nvSpPr>
          <p:cNvPr id="5" name="Footer Placeholder 4">
            <a:extLst>
              <a:ext uri="{FF2B5EF4-FFF2-40B4-BE49-F238E27FC236}">
                <a16:creationId xmlns:a16="http://schemas.microsoft.com/office/drawing/2014/main" id="{5C44A71E-8AC3-EA68-1DCB-99E68A4657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1CF60-74F8-B2C5-26C3-77536C36C671}"/>
              </a:ext>
            </a:extLst>
          </p:cNvPr>
          <p:cNvSpPr>
            <a:spLocks noGrp="1"/>
          </p:cNvSpPr>
          <p:nvPr>
            <p:ph type="sldNum" sz="quarter" idx="12"/>
          </p:nvPr>
        </p:nvSpPr>
        <p:spPr/>
        <p:txBody>
          <a:bodyPr/>
          <a:lstStyle/>
          <a:p>
            <a:fld id="{A80A81DD-F10A-4B1C-963A-0ABBB4865886}" type="slidenum">
              <a:rPr lang="en-US" smtClean="0"/>
              <a:t>‹#›</a:t>
            </a:fld>
            <a:endParaRPr lang="en-US"/>
          </a:p>
        </p:txBody>
      </p:sp>
    </p:spTree>
    <p:extLst>
      <p:ext uri="{BB962C8B-B14F-4D97-AF65-F5344CB8AC3E}">
        <p14:creationId xmlns:p14="http://schemas.microsoft.com/office/powerpoint/2010/main" val="1333366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13490-30A7-12A6-2775-77578A346E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37B95F-B119-D057-5670-8EC21A84E5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AD001D-CEFB-FD30-FB40-0BEA5B52DC2E}"/>
              </a:ext>
            </a:extLst>
          </p:cNvPr>
          <p:cNvSpPr>
            <a:spLocks noGrp="1"/>
          </p:cNvSpPr>
          <p:nvPr>
            <p:ph type="dt" sz="half" idx="10"/>
          </p:nvPr>
        </p:nvSpPr>
        <p:spPr/>
        <p:txBody>
          <a:bodyPr/>
          <a:lstStyle/>
          <a:p>
            <a:fld id="{06882561-BD16-4A95-ACA1-5204E478F2FE}" type="datetimeFigureOut">
              <a:rPr lang="en-US" smtClean="0"/>
              <a:t>1/18/2024</a:t>
            </a:fld>
            <a:endParaRPr lang="en-US"/>
          </a:p>
        </p:txBody>
      </p:sp>
      <p:sp>
        <p:nvSpPr>
          <p:cNvPr id="5" name="Footer Placeholder 4">
            <a:extLst>
              <a:ext uri="{FF2B5EF4-FFF2-40B4-BE49-F238E27FC236}">
                <a16:creationId xmlns:a16="http://schemas.microsoft.com/office/drawing/2014/main" id="{BBD3377D-E7F3-D264-FB03-A4AF3E336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F48992-A907-9503-F005-BAA8A33CEA5B}"/>
              </a:ext>
            </a:extLst>
          </p:cNvPr>
          <p:cNvSpPr>
            <a:spLocks noGrp="1"/>
          </p:cNvSpPr>
          <p:nvPr>
            <p:ph type="sldNum" sz="quarter" idx="12"/>
          </p:nvPr>
        </p:nvSpPr>
        <p:spPr/>
        <p:txBody>
          <a:bodyPr/>
          <a:lstStyle/>
          <a:p>
            <a:fld id="{A80A81DD-F10A-4B1C-963A-0ABBB4865886}" type="slidenum">
              <a:rPr lang="en-US" smtClean="0"/>
              <a:t>‹#›</a:t>
            </a:fld>
            <a:endParaRPr lang="en-US"/>
          </a:p>
        </p:txBody>
      </p:sp>
    </p:spTree>
    <p:extLst>
      <p:ext uri="{BB962C8B-B14F-4D97-AF65-F5344CB8AC3E}">
        <p14:creationId xmlns:p14="http://schemas.microsoft.com/office/powerpoint/2010/main" val="1660803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6B320-EDC1-EDD2-5F4C-2A675BD0CA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58A940-1637-AC6F-0247-A5E578765F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B2A479-CAFF-245E-F61F-3D6F3E5C8839}"/>
              </a:ext>
            </a:extLst>
          </p:cNvPr>
          <p:cNvSpPr>
            <a:spLocks noGrp="1"/>
          </p:cNvSpPr>
          <p:nvPr>
            <p:ph type="dt" sz="half" idx="10"/>
          </p:nvPr>
        </p:nvSpPr>
        <p:spPr/>
        <p:txBody>
          <a:bodyPr/>
          <a:lstStyle/>
          <a:p>
            <a:fld id="{06882561-BD16-4A95-ACA1-5204E478F2FE}" type="datetimeFigureOut">
              <a:rPr lang="en-US" smtClean="0"/>
              <a:t>1/18/2024</a:t>
            </a:fld>
            <a:endParaRPr lang="en-US"/>
          </a:p>
        </p:txBody>
      </p:sp>
      <p:sp>
        <p:nvSpPr>
          <p:cNvPr id="5" name="Footer Placeholder 4">
            <a:extLst>
              <a:ext uri="{FF2B5EF4-FFF2-40B4-BE49-F238E27FC236}">
                <a16:creationId xmlns:a16="http://schemas.microsoft.com/office/drawing/2014/main" id="{F0324E38-70F9-0CAE-F19E-6DDE60057A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E74C88-12BC-0657-008B-8419B1E10F3B}"/>
              </a:ext>
            </a:extLst>
          </p:cNvPr>
          <p:cNvSpPr>
            <a:spLocks noGrp="1"/>
          </p:cNvSpPr>
          <p:nvPr>
            <p:ph type="sldNum" sz="quarter" idx="12"/>
          </p:nvPr>
        </p:nvSpPr>
        <p:spPr/>
        <p:txBody>
          <a:bodyPr/>
          <a:lstStyle/>
          <a:p>
            <a:fld id="{A80A81DD-F10A-4B1C-963A-0ABBB4865886}" type="slidenum">
              <a:rPr lang="en-US" smtClean="0"/>
              <a:t>‹#›</a:t>
            </a:fld>
            <a:endParaRPr lang="en-US"/>
          </a:p>
        </p:txBody>
      </p:sp>
    </p:spTree>
    <p:extLst>
      <p:ext uri="{BB962C8B-B14F-4D97-AF65-F5344CB8AC3E}">
        <p14:creationId xmlns:p14="http://schemas.microsoft.com/office/powerpoint/2010/main" val="891099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02A09-336F-FDC8-F0C1-F84E09726A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5F6849-08AF-456F-8C3C-E6DE37B3B9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7E5562-6B4C-F11F-DF48-D254599EAA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A69C05-114E-11FE-5C76-D6F191757A56}"/>
              </a:ext>
            </a:extLst>
          </p:cNvPr>
          <p:cNvSpPr>
            <a:spLocks noGrp="1"/>
          </p:cNvSpPr>
          <p:nvPr>
            <p:ph type="dt" sz="half" idx="10"/>
          </p:nvPr>
        </p:nvSpPr>
        <p:spPr/>
        <p:txBody>
          <a:bodyPr/>
          <a:lstStyle/>
          <a:p>
            <a:fld id="{06882561-BD16-4A95-ACA1-5204E478F2FE}" type="datetimeFigureOut">
              <a:rPr lang="en-US" smtClean="0"/>
              <a:t>1/18/2024</a:t>
            </a:fld>
            <a:endParaRPr lang="en-US"/>
          </a:p>
        </p:txBody>
      </p:sp>
      <p:sp>
        <p:nvSpPr>
          <p:cNvPr id="6" name="Footer Placeholder 5">
            <a:extLst>
              <a:ext uri="{FF2B5EF4-FFF2-40B4-BE49-F238E27FC236}">
                <a16:creationId xmlns:a16="http://schemas.microsoft.com/office/drawing/2014/main" id="{4E71C5D0-A8D9-EEF2-15E4-CE74A390A8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9944C5-75A0-666E-C3DD-6839AB176F09}"/>
              </a:ext>
            </a:extLst>
          </p:cNvPr>
          <p:cNvSpPr>
            <a:spLocks noGrp="1"/>
          </p:cNvSpPr>
          <p:nvPr>
            <p:ph type="sldNum" sz="quarter" idx="12"/>
          </p:nvPr>
        </p:nvSpPr>
        <p:spPr/>
        <p:txBody>
          <a:bodyPr/>
          <a:lstStyle/>
          <a:p>
            <a:fld id="{A80A81DD-F10A-4B1C-963A-0ABBB4865886}" type="slidenum">
              <a:rPr lang="en-US" smtClean="0"/>
              <a:t>‹#›</a:t>
            </a:fld>
            <a:endParaRPr lang="en-US"/>
          </a:p>
        </p:txBody>
      </p:sp>
    </p:spTree>
    <p:extLst>
      <p:ext uri="{BB962C8B-B14F-4D97-AF65-F5344CB8AC3E}">
        <p14:creationId xmlns:p14="http://schemas.microsoft.com/office/powerpoint/2010/main" val="33951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EC19E-080C-F794-EB45-FB4903CDDA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5744A-FDBE-87AE-7AF1-3AC154DB2C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1970E4-B2B1-0370-3C26-0D1A5A0023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A4F036-B8A8-878F-A1CB-05DAE58015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8B7F82-EBC0-322A-130D-972F39800F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21A5BB-D71E-872F-6F0E-2279BE484D87}"/>
              </a:ext>
            </a:extLst>
          </p:cNvPr>
          <p:cNvSpPr>
            <a:spLocks noGrp="1"/>
          </p:cNvSpPr>
          <p:nvPr>
            <p:ph type="dt" sz="half" idx="10"/>
          </p:nvPr>
        </p:nvSpPr>
        <p:spPr/>
        <p:txBody>
          <a:bodyPr/>
          <a:lstStyle/>
          <a:p>
            <a:fld id="{06882561-BD16-4A95-ACA1-5204E478F2FE}" type="datetimeFigureOut">
              <a:rPr lang="en-US" smtClean="0"/>
              <a:t>1/18/2024</a:t>
            </a:fld>
            <a:endParaRPr lang="en-US"/>
          </a:p>
        </p:txBody>
      </p:sp>
      <p:sp>
        <p:nvSpPr>
          <p:cNvPr id="8" name="Footer Placeholder 7">
            <a:extLst>
              <a:ext uri="{FF2B5EF4-FFF2-40B4-BE49-F238E27FC236}">
                <a16:creationId xmlns:a16="http://schemas.microsoft.com/office/drawing/2014/main" id="{86C56747-8CBE-BF00-C39A-F442E724C4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E2C14A-6287-B5B6-C760-7F506FD876DE}"/>
              </a:ext>
            </a:extLst>
          </p:cNvPr>
          <p:cNvSpPr>
            <a:spLocks noGrp="1"/>
          </p:cNvSpPr>
          <p:nvPr>
            <p:ph type="sldNum" sz="quarter" idx="12"/>
          </p:nvPr>
        </p:nvSpPr>
        <p:spPr/>
        <p:txBody>
          <a:bodyPr/>
          <a:lstStyle/>
          <a:p>
            <a:fld id="{A80A81DD-F10A-4B1C-963A-0ABBB4865886}" type="slidenum">
              <a:rPr lang="en-US" smtClean="0"/>
              <a:t>‹#›</a:t>
            </a:fld>
            <a:endParaRPr lang="en-US"/>
          </a:p>
        </p:txBody>
      </p:sp>
    </p:spTree>
    <p:extLst>
      <p:ext uri="{BB962C8B-B14F-4D97-AF65-F5344CB8AC3E}">
        <p14:creationId xmlns:p14="http://schemas.microsoft.com/office/powerpoint/2010/main" val="1840436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E9713-B0F2-9D1D-23FC-F5900F773F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6FC7EC-16C8-C311-316C-6D99B4F99531}"/>
              </a:ext>
            </a:extLst>
          </p:cNvPr>
          <p:cNvSpPr>
            <a:spLocks noGrp="1"/>
          </p:cNvSpPr>
          <p:nvPr>
            <p:ph type="dt" sz="half" idx="10"/>
          </p:nvPr>
        </p:nvSpPr>
        <p:spPr/>
        <p:txBody>
          <a:bodyPr/>
          <a:lstStyle/>
          <a:p>
            <a:fld id="{06882561-BD16-4A95-ACA1-5204E478F2FE}" type="datetimeFigureOut">
              <a:rPr lang="en-US" smtClean="0"/>
              <a:t>1/18/2024</a:t>
            </a:fld>
            <a:endParaRPr lang="en-US"/>
          </a:p>
        </p:txBody>
      </p:sp>
      <p:sp>
        <p:nvSpPr>
          <p:cNvPr id="4" name="Footer Placeholder 3">
            <a:extLst>
              <a:ext uri="{FF2B5EF4-FFF2-40B4-BE49-F238E27FC236}">
                <a16:creationId xmlns:a16="http://schemas.microsoft.com/office/drawing/2014/main" id="{D4FE4DA7-A4C5-460E-592C-CEF23DF381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6F3F89-7820-6BF8-A747-E433ED21AA91}"/>
              </a:ext>
            </a:extLst>
          </p:cNvPr>
          <p:cNvSpPr>
            <a:spLocks noGrp="1"/>
          </p:cNvSpPr>
          <p:nvPr>
            <p:ph type="sldNum" sz="quarter" idx="12"/>
          </p:nvPr>
        </p:nvSpPr>
        <p:spPr/>
        <p:txBody>
          <a:bodyPr/>
          <a:lstStyle/>
          <a:p>
            <a:fld id="{A80A81DD-F10A-4B1C-963A-0ABBB4865886}" type="slidenum">
              <a:rPr lang="en-US" smtClean="0"/>
              <a:t>‹#›</a:t>
            </a:fld>
            <a:endParaRPr lang="en-US"/>
          </a:p>
        </p:txBody>
      </p:sp>
    </p:spTree>
    <p:extLst>
      <p:ext uri="{BB962C8B-B14F-4D97-AF65-F5344CB8AC3E}">
        <p14:creationId xmlns:p14="http://schemas.microsoft.com/office/powerpoint/2010/main" val="3213244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EAD0FD-7A61-970C-10A9-76E2B39DAF02}"/>
              </a:ext>
            </a:extLst>
          </p:cNvPr>
          <p:cNvSpPr>
            <a:spLocks noGrp="1"/>
          </p:cNvSpPr>
          <p:nvPr>
            <p:ph type="dt" sz="half" idx="10"/>
          </p:nvPr>
        </p:nvSpPr>
        <p:spPr/>
        <p:txBody>
          <a:bodyPr/>
          <a:lstStyle/>
          <a:p>
            <a:fld id="{06882561-BD16-4A95-ACA1-5204E478F2FE}" type="datetimeFigureOut">
              <a:rPr lang="en-US" smtClean="0"/>
              <a:t>1/18/2024</a:t>
            </a:fld>
            <a:endParaRPr lang="en-US"/>
          </a:p>
        </p:txBody>
      </p:sp>
      <p:sp>
        <p:nvSpPr>
          <p:cNvPr id="3" name="Footer Placeholder 2">
            <a:extLst>
              <a:ext uri="{FF2B5EF4-FFF2-40B4-BE49-F238E27FC236}">
                <a16:creationId xmlns:a16="http://schemas.microsoft.com/office/drawing/2014/main" id="{D9F95651-C89A-3C9B-3D47-F7E5CAF6B2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509228-92F1-54DE-D9B2-4AC018D50B88}"/>
              </a:ext>
            </a:extLst>
          </p:cNvPr>
          <p:cNvSpPr>
            <a:spLocks noGrp="1"/>
          </p:cNvSpPr>
          <p:nvPr>
            <p:ph type="sldNum" sz="quarter" idx="12"/>
          </p:nvPr>
        </p:nvSpPr>
        <p:spPr/>
        <p:txBody>
          <a:bodyPr/>
          <a:lstStyle/>
          <a:p>
            <a:fld id="{A80A81DD-F10A-4B1C-963A-0ABBB4865886}" type="slidenum">
              <a:rPr lang="en-US" smtClean="0"/>
              <a:t>‹#›</a:t>
            </a:fld>
            <a:endParaRPr lang="en-US"/>
          </a:p>
        </p:txBody>
      </p:sp>
    </p:spTree>
    <p:extLst>
      <p:ext uri="{BB962C8B-B14F-4D97-AF65-F5344CB8AC3E}">
        <p14:creationId xmlns:p14="http://schemas.microsoft.com/office/powerpoint/2010/main" val="3230303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3F474-02F7-A264-4B8D-717F5EB00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FA8C9F-750F-7D81-0E80-7FBCDEBEB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0A1C0B-C510-B118-D8FA-12722456A8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94604E-EC60-44AD-4B70-12B2B49AEB6B}"/>
              </a:ext>
            </a:extLst>
          </p:cNvPr>
          <p:cNvSpPr>
            <a:spLocks noGrp="1"/>
          </p:cNvSpPr>
          <p:nvPr>
            <p:ph type="dt" sz="half" idx="10"/>
          </p:nvPr>
        </p:nvSpPr>
        <p:spPr/>
        <p:txBody>
          <a:bodyPr/>
          <a:lstStyle/>
          <a:p>
            <a:fld id="{06882561-BD16-4A95-ACA1-5204E478F2FE}" type="datetimeFigureOut">
              <a:rPr lang="en-US" smtClean="0"/>
              <a:t>1/18/2024</a:t>
            </a:fld>
            <a:endParaRPr lang="en-US"/>
          </a:p>
        </p:txBody>
      </p:sp>
      <p:sp>
        <p:nvSpPr>
          <p:cNvPr id="6" name="Footer Placeholder 5">
            <a:extLst>
              <a:ext uri="{FF2B5EF4-FFF2-40B4-BE49-F238E27FC236}">
                <a16:creationId xmlns:a16="http://schemas.microsoft.com/office/drawing/2014/main" id="{2922C4B9-91B9-9E0E-9278-1C0433768A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21E60F-F796-8B15-08E9-61BA30F0DFA0}"/>
              </a:ext>
            </a:extLst>
          </p:cNvPr>
          <p:cNvSpPr>
            <a:spLocks noGrp="1"/>
          </p:cNvSpPr>
          <p:nvPr>
            <p:ph type="sldNum" sz="quarter" idx="12"/>
          </p:nvPr>
        </p:nvSpPr>
        <p:spPr/>
        <p:txBody>
          <a:bodyPr/>
          <a:lstStyle/>
          <a:p>
            <a:fld id="{A80A81DD-F10A-4B1C-963A-0ABBB4865886}" type="slidenum">
              <a:rPr lang="en-US" smtClean="0"/>
              <a:t>‹#›</a:t>
            </a:fld>
            <a:endParaRPr lang="en-US"/>
          </a:p>
        </p:txBody>
      </p:sp>
    </p:spTree>
    <p:extLst>
      <p:ext uri="{BB962C8B-B14F-4D97-AF65-F5344CB8AC3E}">
        <p14:creationId xmlns:p14="http://schemas.microsoft.com/office/powerpoint/2010/main" val="3293505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E564D-22A0-8A8D-C6FE-D62998433E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713DEA-5246-B946-AFE4-3B305BCDB1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4208CC-31DD-00AF-BFC4-37F7B4BF3C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77E30D-B05F-B2CA-9A3C-E01E2B6B0DFE}"/>
              </a:ext>
            </a:extLst>
          </p:cNvPr>
          <p:cNvSpPr>
            <a:spLocks noGrp="1"/>
          </p:cNvSpPr>
          <p:nvPr>
            <p:ph type="dt" sz="half" idx="10"/>
          </p:nvPr>
        </p:nvSpPr>
        <p:spPr/>
        <p:txBody>
          <a:bodyPr/>
          <a:lstStyle/>
          <a:p>
            <a:fld id="{06882561-BD16-4A95-ACA1-5204E478F2FE}" type="datetimeFigureOut">
              <a:rPr lang="en-US" smtClean="0"/>
              <a:t>1/18/2024</a:t>
            </a:fld>
            <a:endParaRPr lang="en-US"/>
          </a:p>
        </p:txBody>
      </p:sp>
      <p:sp>
        <p:nvSpPr>
          <p:cNvPr id="6" name="Footer Placeholder 5">
            <a:extLst>
              <a:ext uri="{FF2B5EF4-FFF2-40B4-BE49-F238E27FC236}">
                <a16:creationId xmlns:a16="http://schemas.microsoft.com/office/drawing/2014/main" id="{99E08FCE-463A-D1B2-8A60-3B67442025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438537-A621-46D4-781D-4E36BF83620B}"/>
              </a:ext>
            </a:extLst>
          </p:cNvPr>
          <p:cNvSpPr>
            <a:spLocks noGrp="1"/>
          </p:cNvSpPr>
          <p:nvPr>
            <p:ph type="sldNum" sz="quarter" idx="12"/>
          </p:nvPr>
        </p:nvSpPr>
        <p:spPr/>
        <p:txBody>
          <a:bodyPr/>
          <a:lstStyle/>
          <a:p>
            <a:fld id="{A80A81DD-F10A-4B1C-963A-0ABBB4865886}" type="slidenum">
              <a:rPr lang="en-US" smtClean="0"/>
              <a:t>‹#›</a:t>
            </a:fld>
            <a:endParaRPr lang="en-US"/>
          </a:p>
        </p:txBody>
      </p:sp>
    </p:spTree>
    <p:extLst>
      <p:ext uri="{BB962C8B-B14F-4D97-AF65-F5344CB8AC3E}">
        <p14:creationId xmlns:p14="http://schemas.microsoft.com/office/powerpoint/2010/main" val="3193242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18B48B-0371-7ADD-E5C3-345B4D6CBF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BB5A92-73C5-8CE0-7C84-BE7902E600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35212B-F67A-E417-B1FE-C389458DF2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882561-BD16-4A95-ACA1-5204E478F2FE}" type="datetimeFigureOut">
              <a:rPr lang="en-US" smtClean="0"/>
              <a:t>1/18/2024</a:t>
            </a:fld>
            <a:endParaRPr lang="en-US"/>
          </a:p>
        </p:txBody>
      </p:sp>
      <p:sp>
        <p:nvSpPr>
          <p:cNvPr id="5" name="Footer Placeholder 4">
            <a:extLst>
              <a:ext uri="{FF2B5EF4-FFF2-40B4-BE49-F238E27FC236}">
                <a16:creationId xmlns:a16="http://schemas.microsoft.com/office/drawing/2014/main" id="{7DC9799A-D006-E28E-8EED-4BE2AFCB8D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069CB4-3B3A-FD13-F7E0-B4A0F34767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0A81DD-F10A-4B1C-963A-0ABBB4865886}" type="slidenum">
              <a:rPr lang="en-US" smtClean="0"/>
              <a:t>‹#›</a:t>
            </a:fld>
            <a:endParaRPr lang="en-US"/>
          </a:p>
        </p:txBody>
      </p:sp>
    </p:spTree>
    <p:extLst>
      <p:ext uri="{BB962C8B-B14F-4D97-AF65-F5344CB8AC3E}">
        <p14:creationId xmlns:p14="http://schemas.microsoft.com/office/powerpoint/2010/main" val="3145091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3.png"/><Relationship Id="rId7"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0.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openclipart.org/detail/168896/factory-machine" TargetMode="External"/><Relationship Id="rId7" Type="http://schemas.openxmlformats.org/officeDocument/2006/relationships/image" Target="../media/image2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hyperlink" Target="https://pixabay.com/en/database-data-storage-cylinder-149760/" TargetMode="Externa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3" Type="http://schemas.openxmlformats.org/officeDocument/2006/relationships/hyperlink" Target="https://abcnews.go.com/US/video/archival-video-deepwater-horizon-oil-rig-gulf-mexico-38511218"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F151A-3AFE-974F-DDC4-9B99389C348D}"/>
              </a:ext>
            </a:extLst>
          </p:cNvPr>
          <p:cNvSpPr>
            <a:spLocks noGrp="1"/>
          </p:cNvSpPr>
          <p:nvPr>
            <p:ph type="ctrTitle"/>
          </p:nvPr>
        </p:nvSpPr>
        <p:spPr>
          <a:xfrm>
            <a:off x="1524000" y="1122362"/>
            <a:ext cx="9144000" cy="4105419"/>
          </a:xfrm>
        </p:spPr>
        <p:txBody>
          <a:bodyPr>
            <a:normAutofit/>
          </a:bodyPr>
          <a:lstStyle/>
          <a:p>
            <a:r>
              <a:rPr lang="en-US" dirty="0"/>
              <a:t>Lecture 2</a:t>
            </a:r>
            <a:br>
              <a:rPr lang="en-US" dirty="0"/>
            </a:br>
            <a:r>
              <a:rPr lang="en-US" dirty="0"/>
              <a:t>Describing and Visualizing Distributions</a:t>
            </a:r>
            <a:br>
              <a:rPr lang="en-US" dirty="0"/>
            </a:br>
            <a:endParaRPr lang="en-US" dirty="0"/>
          </a:p>
        </p:txBody>
      </p:sp>
    </p:spTree>
    <p:extLst>
      <p:ext uri="{BB962C8B-B14F-4D97-AF65-F5344CB8AC3E}">
        <p14:creationId xmlns:p14="http://schemas.microsoft.com/office/powerpoint/2010/main" val="2537153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86237-4243-8211-7D8B-060A4905D97A}"/>
              </a:ext>
            </a:extLst>
          </p:cNvPr>
          <p:cNvSpPr>
            <a:spLocks noGrp="1"/>
          </p:cNvSpPr>
          <p:nvPr>
            <p:ph type="title"/>
          </p:nvPr>
        </p:nvSpPr>
        <p:spPr/>
        <p:txBody>
          <a:bodyPr/>
          <a:lstStyle/>
          <a:p>
            <a:r>
              <a:rPr lang="en-US" dirty="0"/>
              <a:t>Descriptive Vs. Inferential Statistics</a:t>
            </a:r>
          </a:p>
        </p:txBody>
      </p:sp>
      <p:sp>
        <p:nvSpPr>
          <p:cNvPr id="3" name="Content Placeholder 2">
            <a:extLst>
              <a:ext uri="{FF2B5EF4-FFF2-40B4-BE49-F238E27FC236}">
                <a16:creationId xmlns:a16="http://schemas.microsoft.com/office/drawing/2014/main" id="{FCF9A727-72B2-F2D5-7FAD-7C45ED71A2D8}"/>
              </a:ext>
            </a:extLst>
          </p:cNvPr>
          <p:cNvSpPr>
            <a:spLocks noGrp="1"/>
          </p:cNvSpPr>
          <p:nvPr>
            <p:ph idx="1"/>
          </p:nvPr>
        </p:nvSpPr>
        <p:spPr>
          <a:xfrm>
            <a:off x="838200" y="1825625"/>
            <a:ext cx="10448636" cy="4351338"/>
          </a:xfrm>
        </p:spPr>
        <p:txBody>
          <a:bodyPr>
            <a:normAutofit/>
          </a:bodyPr>
          <a:lstStyle/>
          <a:p>
            <a:pPr marL="457200" indent="-457200">
              <a:buFont typeface="+mj-lt"/>
              <a:buAutoNum type="arabicPeriod"/>
            </a:pPr>
            <a:r>
              <a:rPr lang="en-US" sz="2400" b="1" dirty="0"/>
              <a:t>Design </a:t>
            </a:r>
            <a:r>
              <a:rPr lang="en-US" sz="2400" dirty="0"/>
              <a:t>– The process/method in which we plan to collect data to answer our statistical question</a:t>
            </a:r>
            <a:endParaRPr lang="en-US" sz="2400" b="1" dirty="0"/>
          </a:p>
          <a:p>
            <a:pPr marL="457200" indent="-457200">
              <a:buFont typeface="+mj-lt"/>
              <a:buAutoNum type="arabicPeriod"/>
            </a:pPr>
            <a:endParaRPr lang="en-US" sz="2400" b="1" dirty="0"/>
          </a:p>
          <a:p>
            <a:pPr marL="457200" indent="-457200">
              <a:buFont typeface="+mj-lt"/>
              <a:buAutoNum type="arabicPeriod"/>
            </a:pPr>
            <a:r>
              <a:rPr lang="en-US" sz="2400" b="1" dirty="0"/>
              <a:t>Descriptive Statistics – </a:t>
            </a:r>
            <a:r>
              <a:rPr lang="en-US" sz="2400" dirty="0"/>
              <a:t>refers to describing the observations in a sample using statistics or a population using parameters</a:t>
            </a:r>
          </a:p>
          <a:p>
            <a:pPr marL="914400" lvl="1" indent="-457200">
              <a:buFont typeface="+mj-lt"/>
              <a:buAutoNum type="arabicPeriod"/>
            </a:pPr>
            <a:r>
              <a:rPr lang="en-US" sz="2000" dirty="0"/>
              <a:t>- collection, organization, summarization and visualization of data</a:t>
            </a:r>
          </a:p>
          <a:p>
            <a:pPr marL="914400" lvl="1" indent="-457200">
              <a:buFont typeface="+mj-lt"/>
              <a:buAutoNum type="arabicPeriod"/>
            </a:pPr>
            <a:endParaRPr lang="en-US" sz="2000" b="1" dirty="0"/>
          </a:p>
          <a:p>
            <a:pPr marL="457200" indent="-457200">
              <a:buFont typeface="+mj-lt"/>
              <a:buAutoNum type="arabicPeriod"/>
            </a:pPr>
            <a:r>
              <a:rPr lang="en-US" sz="2400" b="1" dirty="0"/>
              <a:t>Inferential Statistics </a:t>
            </a:r>
            <a:r>
              <a:rPr lang="en-US" sz="2400" dirty="0"/>
              <a:t>(or statistical inference) – refers to using a sample (usually a statistic) to answer a question about a population (such as estimating the value of a parameter)</a:t>
            </a:r>
          </a:p>
          <a:p>
            <a:pPr marL="457200" lvl="1" indent="0">
              <a:buNone/>
            </a:pPr>
            <a:r>
              <a:rPr lang="en-US" sz="2000" dirty="0"/>
              <a:t>- estimation, hypothesis testing, determining relationships among variables, prediction</a:t>
            </a:r>
            <a:endParaRPr lang="en-US" sz="2000" b="1" dirty="0"/>
          </a:p>
        </p:txBody>
      </p:sp>
    </p:spTree>
    <p:extLst>
      <p:ext uri="{BB962C8B-B14F-4D97-AF65-F5344CB8AC3E}">
        <p14:creationId xmlns:p14="http://schemas.microsoft.com/office/powerpoint/2010/main" val="3965458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8EA67-A8E4-C324-904F-73383B5DAA1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The Big Picture</a:t>
            </a:r>
          </a:p>
        </p:txBody>
      </p:sp>
      <p:pic>
        <p:nvPicPr>
          <p:cNvPr id="7" name="Picture 6">
            <a:extLst>
              <a:ext uri="{FF2B5EF4-FFF2-40B4-BE49-F238E27FC236}">
                <a16:creationId xmlns:a16="http://schemas.microsoft.com/office/drawing/2014/main" id="{391ACF48-62FF-638F-4559-954D25EA1C34}"/>
              </a:ext>
            </a:extLst>
          </p:cNvPr>
          <p:cNvPicPr>
            <a:picLocks noChangeAspect="1"/>
          </p:cNvPicPr>
          <p:nvPr/>
        </p:nvPicPr>
        <p:blipFill>
          <a:blip r:embed="rId2"/>
          <a:stretch>
            <a:fillRect/>
          </a:stretch>
        </p:blipFill>
        <p:spPr>
          <a:xfrm>
            <a:off x="4216526" y="784578"/>
            <a:ext cx="7900416" cy="5826555"/>
          </a:xfrm>
          <a:prstGeom prst="rect">
            <a:avLst/>
          </a:prstGeom>
        </p:spPr>
      </p:pic>
    </p:spTree>
    <p:extLst>
      <p:ext uri="{BB962C8B-B14F-4D97-AF65-F5344CB8AC3E}">
        <p14:creationId xmlns:p14="http://schemas.microsoft.com/office/powerpoint/2010/main" val="3834395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8EE32-8369-D913-E222-D308D3C45BD7}"/>
              </a:ext>
            </a:extLst>
          </p:cNvPr>
          <p:cNvSpPr>
            <a:spLocks noGrp="1"/>
          </p:cNvSpPr>
          <p:nvPr>
            <p:ph type="title"/>
          </p:nvPr>
        </p:nvSpPr>
        <p:spPr/>
        <p:txBody>
          <a:bodyPr/>
          <a:lstStyle/>
          <a:p>
            <a:r>
              <a:rPr lang="en-US" dirty="0"/>
              <a:t>Warm 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D8E410-344B-4ADC-AA31-499114AA9344}"/>
                  </a:ext>
                </a:extLst>
              </p:cNvPr>
              <p:cNvSpPr>
                <a:spLocks noGrp="1"/>
              </p:cNvSpPr>
              <p:nvPr>
                <p:ph idx="1"/>
              </p:nvPr>
            </p:nvSpPr>
            <p:spPr>
              <a:xfrm>
                <a:off x="838200" y="1825624"/>
                <a:ext cx="10515600" cy="4787611"/>
              </a:xfrm>
            </p:spPr>
            <p:txBody>
              <a:bodyPr>
                <a:normAutofit lnSpcReduction="10000"/>
              </a:bodyPr>
              <a:lstStyle/>
              <a:p>
                <a:pPr marL="0" indent="0">
                  <a:buNone/>
                </a:pPr>
                <a:r>
                  <a:rPr lang="en-US" sz="2000" dirty="0"/>
                  <a:t>In elections, television networks use exit polling (interviewing voters after they leave the voting booth) to declare the winner well before all votes are counted. In the 2010 California gubernatorial election between candidates Jerry Brown (D) and Meg Whitman (R), an exit poll projected Brown to be the winner early into election night. Specifically, the network responsible for the poll interviewed 3,889 voters at the booth and determined that 53.1% favored the democratic candidate. </a:t>
                </a:r>
              </a:p>
              <a:p>
                <a:pPr marL="0" indent="0">
                  <a:buNone/>
                </a:pPr>
                <a:endParaRPr lang="en-US" sz="2000" dirty="0"/>
              </a:p>
              <a:p>
                <a:pPr marL="0" indent="0">
                  <a:buNone/>
                </a:pPr>
                <a:r>
                  <a:rPr lang="en-US" sz="2000" dirty="0"/>
                  <a:t>What is the statistical question?</a:t>
                </a:r>
              </a:p>
              <a:p>
                <a:pPr marL="0" indent="0">
                  <a:buNone/>
                </a:pPr>
                <a:r>
                  <a:rPr lang="en-US" sz="2000" dirty="0">
                    <a:solidFill>
                      <a:srgbClr val="FF0000"/>
                    </a:solidFill>
                  </a:rPr>
                  <a:t>Who will win the California Race for Governor</a:t>
                </a:r>
              </a:p>
              <a:p>
                <a:pPr marL="0" indent="0">
                  <a:buNone/>
                </a:pPr>
                <a:r>
                  <a:rPr lang="en-US" sz="2000" dirty="0"/>
                  <a:t>What is the population? What is the population size </a:t>
                </a:r>
                <a14:m>
                  <m:oMath xmlns:m="http://schemas.openxmlformats.org/officeDocument/2006/math">
                    <m:r>
                      <a:rPr lang="en-US" sz="2000" b="0" i="1" smtClean="0">
                        <a:latin typeface="Cambria Math" panose="02040503050406030204" pitchFamily="18" charset="0"/>
                      </a:rPr>
                      <m:t>𝑁</m:t>
                    </m:r>
                  </m:oMath>
                </a14:m>
                <a:r>
                  <a:rPr lang="en-US" sz="2000" dirty="0"/>
                  <a:t>?</a:t>
                </a:r>
              </a:p>
              <a:p>
                <a:pPr marL="0" indent="0">
                  <a:buNone/>
                </a:pPr>
                <a:r>
                  <a:rPr lang="en-US" sz="2000" dirty="0">
                    <a:solidFill>
                      <a:srgbClr val="FF0000"/>
                    </a:solidFill>
                  </a:rPr>
                  <a:t>The population is all eligible voters in the state of California</a:t>
                </a:r>
              </a:p>
              <a:p>
                <a:pPr marL="0" indent="0">
                  <a:buNone/>
                </a:pPr>
                <a:r>
                  <a:rPr lang="en-US" sz="2000" dirty="0"/>
                  <a:t>What is the sample ? What is the sample size </a:t>
                </a:r>
                <a14:m>
                  <m:oMath xmlns:m="http://schemas.openxmlformats.org/officeDocument/2006/math">
                    <m:r>
                      <a:rPr lang="en-US" sz="2000" b="0" i="1" smtClean="0">
                        <a:latin typeface="Cambria Math" panose="02040503050406030204" pitchFamily="18" charset="0"/>
                      </a:rPr>
                      <m:t>𝑛</m:t>
                    </m:r>
                  </m:oMath>
                </a14:m>
                <a:r>
                  <a:rPr lang="en-US" sz="2000" dirty="0"/>
                  <a:t>?</a:t>
                </a:r>
              </a:p>
              <a:p>
                <a:pPr marL="0" indent="0">
                  <a:buNone/>
                </a:pPr>
                <a:r>
                  <a:rPr lang="en-US" sz="2000" dirty="0">
                    <a:solidFill>
                      <a:srgbClr val="FF0000"/>
                    </a:solidFill>
                  </a:rPr>
                  <a:t>All voters interviewed at the election booth; 3,889 people</a:t>
                </a:r>
              </a:p>
              <a:p>
                <a:pPr marL="0" indent="0">
                  <a:buNone/>
                </a:pPr>
                <a:r>
                  <a:rPr lang="en-US" sz="2000" dirty="0"/>
                  <a:t>What is the statistic being calculated?</a:t>
                </a:r>
              </a:p>
              <a:p>
                <a:pPr marL="0" indent="0">
                  <a:buNone/>
                </a:pPr>
                <a:r>
                  <a:rPr lang="en-US" sz="2000" dirty="0">
                    <a:solidFill>
                      <a:srgbClr val="FF0000"/>
                    </a:solidFill>
                  </a:rPr>
                  <a:t>The proportion of 3,889 voters casting their vote for Democrat Jerry Brown </a:t>
                </a:r>
              </a:p>
            </p:txBody>
          </p:sp>
        </mc:Choice>
        <mc:Fallback xmlns="">
          <p:sp>
            <p:nvSpPr>
              <p:cNvPr id="3" name="Content Placeholder 2">
                <a:extLst>
                  <a:ext uri="{FF2B5EF4-FFF2-40B4-BE49-F238E27FC236}">
                    <a16:creationId xmlns:a16="http://schemas.microsoft.com/office/drawing/2014/main" id="{8FD8E410-344B-4ADC-AA31-499114AA9344}"/>
                  </a:ext>
                </a:extLst>
              </p:cNvPr>
              <p:cNvSpPr>
                <a:spLocks noGrp="1" noRot="1" noChangeAspect="1" noMove="1" noResize="1" noEditPoints="1" noAdjustHandles="1" noChangeArrowheads="1" noChangeShapeType="1" noTextEdit="1"/>
              </p:cNvSpPr>
              <p:nvPr>
                <p:ph idx="1"/>
              </p:nvPr>
            </p:nvSpPr>
            <p:spPr>
              <a:xfrm>
                <a:off x="838200" y="1825624"/>
                <a:ext cx="10515600" cy="4787611"/>
              </a:xfrm>
              <a:blipFill>
                <a:blip r:embed="rId2"/>
                <a:stretch>
                  <a:fillRect l="-638" t="-1781" r="-870"/>
                </a:stretch>
              </a:blipFill>
            </p:spPr>
            <p:txBody>
              <a:bodyPr/>
              <a:lstStyle/>
              <a:p>
                <a:r>
                  <a:rPr lang="en-US">
                    <a:noFill/>
                  </a:rPr>
                  <a:t> </a:t>
                </a:r>
              </a:p>
            </p:txBody>
          </p:sp>
        </mc:Fallback>
      </mc:AlternateContent>
    </p:spTree>
    <p:extLst>
      <p:ext uri="{BB962C8B-B14F-4D97-AF65-F5344CB8AC3E}">
        <p14:creationId xmlns:p14="http://schemas.microsoft.com/office/powerpoint/2010/main" val="3224272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00A90-9B37-A9A2-A1CC-0F39F4279B4F}"/>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8200857C-EDD8-0660-867A-FC5C1A6EA003}"/>
              </a:ext>
            </a:extLst>
          </p:cNvPr>
          <p:cNvSpPr>
            <a:spLocks noGrp="1"/>
          </p:cNvSpPr>
          <p:nvPr>
            <p:ph idx="1"/>
          </p:nvPr>
        </p:nvSpPr>
        <p:spPr>
          <a:xfrm>
            <a:off x="838200" y="1825625"/>
            <a:ext cx="3946236" cy="4351338"/>
          </a:xfrm>
        </p:spPr>
        <p:txBody>
          <a:bodyPr>
            <a:normAutofit/>
          </a:bodyPr>
          <a:lstStyle/>
          <a:p>
            <a:pPr marL="514350" indent="-514350">
              <a:buFont typeface="+mj-lt"/>
              <a:buAutoNum type="arabicPeriod"/>
            </a:pPr>
            <a:r>
              <a:rPr lang="en-US" sz="2000" b="1" dirty="0"/>
              <a:t>Design</a:t>
            </a:r>
            <a:r>
              <a:rPr lang="en-US" sz="2000" dirty="0"/>
              <a:t> – the goal/statistical question we want to answer and how we plan to obtain our data</a:t>
            </a:r>
          </a:p>
          <a:p>
            <a:pPr marL="514350" indent="-514350">
              <a:buFont typeface="+mj-lt"/>
              <a:buAutoNum type="arabicPeriod"/>
            </a:pPr>
            <a:endParaRPr lang="en-US" sz="2000" dirty="0"/>
          </a:p>
          <a:p>
            <a:pPr marL="514350" indent="-514350">
              <a:buFont typeface="+mj-lt"/>
              <a:buAutoNum type="arabicPeriod"/>
            </a:pPr>
            <a:r>
              <a:rPr lang="en-US" sz="2000" b="1" dirty="0"/>
              <a:t>Description</a:t>
            </a:r>
            <a:r>
              <a:rPr lang="en-US" sz="2000" dirty="0"/>
              <a:t> – a preliminary exploration and summary of the data</a:t>
            </a:r>
          </a:p>
          <a:p>
            <a:pPr marL="514350" indent="-514350">
              <a:buFont typeface="+mj-lt"/>
              <a:buAutoNum type="arabicPeriod"/>
            </a:pPr>
            <a:endParaRPr lang="en-US" sz="2000" dirty="0"/>
          </a:p>
          <a:p>
            <a:pPr marL="514350" indent="-514350">
              <a:buFont typeface="+mj-lt"/>
              <a:buAutoNum type="arabicPeriod"/>
            </a:pPr>
            <a:r>
              <a:rPr lang="en-US" sz="2000" b="1" dirty="0"/>
              <a:t>Inference</a:t>
            </a:r>
            <a:r>
              <a:rPr lang="en-US" sz="2000" dirty="0"/>
              <a:t> – using statistics to make decisions or predictions about the data </a:t>
            </a:r>
          </a:p>
        </p:txBody>
      </p:sp>
      <p:pic>
        <p:nvPicPr>
          <p:cNvPr id="4" name="Picture 3">
            <a:extLst>
              <a:ext uri="{FF2B5EF4-FFF2-40B4-BE49-F238E27FC236}">
                <a16:creationId xmlns:a16="http://schemas.microsoft.com/office/drawing/2014/main" id="{82DAFA61-731C-206A-BADD-22786BFDCCE2}"/>
              </a:ext>
            </a:extLst>
          </p:cNvPr>
          <p:cNvPicPr>
            <a:picLocks noChangeAspect="1"/>
          </p:cNvPicPr>
          <p:nvPr/>
        </p:nvPicPr>
        <p:blipFill>
          <a:blip r:embed="rId2"/>
          <a:stretch>
            <a:fillRect/>
          </a:stretch>
        </p:blipFill>
        <p:spPr>
          <a:xfrm>
            <a:off x="5197500" y="1121581"/>
            <a:ext cx="6671792" cy="4920445"/>
          </a:xfrm>
          <a:prstGeom prst="rect">
            <a:avLst/>
          </a:prstGeom>
        </p:spPr>
      </p:pic>
      <p:sp>
        <p:nvSpPr>
          <p:cNvPr id="5" name="Oval 4">
            <a:extLst>
              <a:ext uri="{FF2B5EF4-FFF2-40B4-BE49-F238E27FC236}">
                <a16:creationId xmlns:a16="http://schemas.microsoft.com/office/drawing/2014/main" id="{E15B193B-BC86-1FA0-8BB2-84AE8A44C558}"/>
              </a:ext>
            </a:extLst>
          </p:cNvPr>
          <p:cNvSpPr/>
          <p:nvPr/>
        </p:nvSpPr>
        <p:spPr>
          <a:xfrm>
            <a:off x="535709" y="3214255"/>
            <a:ext cx="4322618" cy="1325563"/>
          </a:xfrm>
          <a:prstGeom prst="ellipse">
            <a:avLst/>
          </a:prstGeom>
          <a:noFill/>
          <a:ln w="571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07004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64B93-2CB1-C5B8-097E-84BD7B725912}"/>
              </a:ext>
            </a:extLst>
          </p:cNvPr>
          <p:cNvSpPr>
            <a:spLocks noGrp="1"/>
          </p:cNvSpPr>
          <p:nvPr>
            <p:ph type="title"/>
          </p:nvPr>
        </p:nvSpPr>
        <p:spPr>
          <a:xfrm>
            <a:off x="876693" y="741391"/>
            <a:ext cx="3455821" cy="1616203"/>
          </a:xfrm>
        </p:spPr>
        <p:txBody>
          <a:bodyPr anchor="b">
            <a:normAutofit/>
          </a:bodyPr>
          <a:lstStyle/>
          <a:p>
            <a:r>
              <a:rPr lang="en-US" sz="3200" dirty="0"/>
              <a:t>Descriptive statistics</a:t>
            </a:r>
          </a:p>
        </p:txBody>
      </p:sp>
      <p:sp>
        <p:nvSpPr>
          <p:cNvPr id="3" name="Content Placeholder 2">
            <a:extLst>
              <a:ext uri="{FF2B5EF4-FFF2-40B4-BE49-F238E27FC236}">
                <a16:creationId xmlns:a16="http://schemas.microsoft.com/office/drawing/2014/main" id="{E1E2A7C3-751B-DAAE-467B-05DBA4158CE1}"/>
              </a:ext>
            </a:extLst>
          </p:cNvPr>
          <p:cNvSpPr>
            <a:spLocks noGrp="1"/>
          </p:cNvSpPr>
          <p:nvPr>
            <p:ph idx="1"/>
          </p:nvPr>
        </p:nvSpPr>
        <p:spPr>
          <a:xfrm>
            <a:off x="200026" y="2533475"/>
            <a:ext cx="6276974" cy="3857799"/>
          </a:xfrm>
        </p:spPr>
        <p:txBody>
          <a:bodyPr anchor="t">
            <a:normAutofit/>
          </a:bodyPr>
          <a:lstStyle/>
          <a:p>
            <a:r>
              <a:rPr lang="en-US" sz="2000" dirty="0"/>
              <a:t>Methods for summarizing, visualizing and characterizing data</a:t>
            </a:r>
          </a:p>
          <a:p>
            <a:endParaRPr lang="en-US" sz="2000" dirty="0"/>
          </a:p>
          <a:p>
            <a:r>
              <a:rPr lang="en-US" sz="2000" u="sng" dirty="0"/>
              <a:t>The data can be from samples OR populations</a:t>
            </a:r>
          </a:p>
          <a:p>
            <a:endParaRPr lang="en-US" sz="2000" u="sng" dirty="0"/>
          </a:p>
          <a:p>
            <a:r>
              <a:rPr lang="en-US" sz="2000" dirty="0"/>
              <a:t>Goal: simplify the data without distorting or losing information </a:t>
            </a:r>
          </a:p>
          <a:p>
            <a:endParaRPr lang="en-US" sz="2000" dirty="0"/>
          </a:p>
          <a:p>
            <a:r>
              <a:rPr lang="en-US" sz="2000" dirty="0"/>
              <a:t>Summaries are easier to understand</a:t>
            </a:r>
          </a:p>
        </p:txBody>
      </p:sp>
      <p:grpSp>
        <p:nvGrpSpPr>
          <p:cNvPr id="16" name="Group 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7"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344F9886-1436-878C-15E2-5274E881EA2B}"/>
              </a:ext>
            </a:extLst>
          </p:cNvPr>
          <p:cNvSpPr txBox="1"/>
          <p:nvPr/>
        </p:nvSpPr>
        <p:spPr>
          <a:xfrm>
            <a:off x="7175377" y="648103"/>
            <a:ext cx="4636539" cy="2031325"/>
          </a:xfrm>
          <a:prstGeom prst="rect">
            <a:avLst/>
          </a:prstGeom>
          <a:noFill/>
        </p:spPr>
        <p:txBody>
          <a:bodyPr wrap="square" rtlCol="0">
            <a:spAutoFit/>
          </a:bodyPr>
          <a:lstStyle/>
          <a:p>
            <a:r>
              <a:rPr lang="en-US" dirty="0"/>
              <a:t>Ex. Are teens distracted by their cell phones? A study conducted by the Pew Research center surveyed 743 U.S teenagers ages 13-17 to understand how cell phones in class impacted their ability to concentrate. Each student was asked to rate the impact of cell phone use on their concentration based on a Likert scale </a:t>
            </a:r>
          </a:p>
        </p:txBody>
      </p:sp>
      <p:pic>
        <p:nvPicPr>
          <p:cNvPr id="7" name="Picture 6">
            <a:extLst>
              <a:ext uri="{FF2B5EF4-FFF2-40B4-BE49-F238E27FC236}">
                <a16:creationId xmlns:a16="http://schemas.microsoft.com/office/drawing/2014/main" id="{87E31334-766C-3E43-CCD4-9906B862547B}"/>
              </a:ext>
            </a:extLst>
          </p:cNvPr>
          <p:cNvPicPr>
            <a:picLocks noChangeAspect="1"/>
          </p:cNvPicPr>
          <p:nvPr/>
        </p:nvPicPr>
        <p:blipFill>
          <a:blip r:embed="rId2"/>
          <a:stretch>
            <a:fillRect/>
          </a:stretch>
        </p:blipFill>
        <p:spPr>
          <a:xfrm>
            <a:off x="7489905" y="2679428"/>
            <a:ext cx="3820425" cy="3097812"/>
          </a:xfrm>
          <a:prstGeom prst="rect">
            <a:avLst/>
          </a:prstGeom>
        </p:spPr>
      </p:pic>
      <p:sp>
        <p:nvSpPr>
          <p:cNvPr id="8" name="TextBox 7">
            <a:extLst>
              <a:ext uri="{FF2B5EF4-FFF2-40B4-BE49-F238E27FC236}">
                <a16:creationId xmlns:a16="http://schemas.microsoft.com/office/drawing/2014/main" id="{853EE9BF-29BB-893D-1686-013DFA5796C2}"/>
              </a:ext>
            </a:extLst>
          </p:cNvPr>
          <p:cNvSpPr txBox="1"/>
          <p:nvPr/>
        </p:nvSpPr>
        <p:spPr>
          <a:xfrm>
            <a:off x="6477000" y="6025231"/>
            <a:ext cx="5119735" cy="369332"/>
          </a:xfrm>
          <a:prstGeom prst="rect">
            <a:avLst/>
          </a:prstGeom>
          <a:noFill/>
        </p:spPr>
        <p:txBody>
          <a:bodyPr wrap="none" rtlCol="0">
            <a:spAutoFit/>
          </a:bodyPr>
          <a:lstStyle/>
          <a:p>
            <a:r>
              <a:rPr lang="en-US" dirty="0"/>
              <a:t>Possible Responses: Never, Rarely, Sometimes, Often</a:t>
            </a:r>
          </a:p>
        </p:txBody>
      </p:sp>
    </p:spTree>
    <p:extLst>
      <p:ext uri="{BB962C8B-B14F-4D97-AF65-F5344CB8AC3E}">
        <p14:creationId xmlns:p14="http://schemas.microsoft.com/office/powerpoint/2010/main" val="209953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1327843-2234-FD4B-8B1B-E62A4EDD2B5A}"/>
              </a:ext>
            </a:extLst>
          </p:cNvPr>
          <p:cNvPicPr>
            <a:picLocks noChangeAspect="1"/>
          </p:cNvPicPr>
          <p:nvPr/>
        </p:nvPicPr>
        <p:blipFill>
          <a:blip r:embed="rId2"/>
          <a:stretch>
            <a:fillRect/>
          </a:stretch>
        </p:blipFill>
        <p:spPr>
          <a:xfrm>
            <a:off x="1938487" y="643466"/>
            <a:ext cx="8315026" cy="5571067"/>
          </a:xfrm>
          <a:prstGeom prst="rect">
            <a:avLst/>
          </a:prstGeom>
        </p:spPr>
      </p:pic>
    </p:spTree>
    <p:extLst>
      <p:ext uri="{BB962C8B-B14F-4D97-AF65-F5344CB8AC3E}">
        <p14:creationId xmlns:p14="http://schemas.microsoft.com/office/powerpoint/2010/main" val="3231681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14C2221-2B8C-494D-9442-F812DF4E8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0C838-419D-A320-939B-B830BDB03E4B}"/>
              </a:ext>
            </a:extLst>
          </p:cNvPr>
          <p:cNvSpPr>
            <a:spLocks noGrp="1"/>
          </p:cNvSpPr>
          <p:nvPr>
            <p:ph type="title"/>
          </p:nvPr>
        </p:nvSpPr>
        <p:spPr>
          <a:xfrm>
            <a:off x="0" y="3513932"/>
            <a:ext cx="3143250" cy="2601119"/>
          </a:xfrm>
        </p:spPr>
        <p:txBody>
          <a:bodyPr anchor="t">
            <a:normAutofit/>
          </a:bodyPr>
          <a:lstStyle/>
          <a:p>
            <a:pPr algn="ctr"/>
            <a:r>
              <a:rPr lang="en-US" sz="3200" dirty="0"/>
              <a:t>Features of Distributions</a:t>
            </a:r>
          </a:p>
        </p:txBody>
      </p:sp>
      <p:pic>
        <p:nvPicPr>
          <p:cNvPr id="7" name="Graphic 6" descr="Bar chart">
            <a:extLst>
              <a:ext uri="{FF2B5EF4-FFF2-40B4-BE49-F238E27FC236}">
                <a16:creationId xmlns:a16="http://schemas.microsoft.com/office/drawing/2014/main" id="{A24949B9-7196-14B2-6760-43F0BB29FD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5926" y="2429668"/>
            <a:ext cx="914400" cy="914400"/>
          </a:xfrm>
          <a:prstGeom prst="rect">
            <a:avLst/>
          </a:prstGeom>
        </p:spPr>
      </p:pic>
      <p:sp>
        <p:nvSpPr>
          <p:cNvPr id="3" name="Content Placeholder 2">
            <a:extLst>
              <a:ext uri="{FF2B5EF4-FFF2-40B4-BE49-F238E27FC236}">
                <a16:creationId xmlns:a16="http://schemas.microsoft.com/office/drawing/2014/main" id="{1BE77A37-4E8C-D029-B59B-07E4F0EE31A8}"/>
              </a:ext>
            </a:extLst>
          </p:cNvPr>
          <p:cNvSpPr>
            <a:spLocks noGrp="1"/>
          </p:cNvSpPr>
          <p:nvPr>
            <p:ph idx="1"/>
          </p:nvPr>
        </p:nvSpPr>
        <p:spPr>
          <a:xfrm>
            <a:off x="3048000" y="730249"/>
            <a:ext cx="8305799" cy="5803901"/>
          </a:xfrm>
        </p:spPr>
        <p:txBody>
          <a:bodyPr anchor="ctr">
            <a:normAutofit lnSpcReduction="10000"/>
          </a:bodyPr>
          <a:lstStyle/>
          <a:p>
            <a:r>
              <a:rPr lang="en-US" sz="2000" dirty="0"/>
              <a:t>A </a:t>
            </a:r>
            <a:r>
              <a:rPr lang="en-US" sz="2000" b="1" dirty="0"/>
              <a:t>distribution</a:t>
            </a:r>
            <a:r>
              <a:rPr lang="en-US" sz="2000" dirty="0"/>
              <a:t> of a variable gives (a) the values that occur and (b) how often each value occurs</a:t>
            </a:r>
          </a:p>
          <a:p>
            <a:pPr marL="0" indent="0">
              <a:buNone/>
            </a:pPr>
            <a:endParaRPr lang="en-US" sz="2000" dirty="0"/>
          </a:p>
          <a:p>
            <a:pPr marL="0" indent="0">
              <a:buNone/>
            </a:pPr>
            <a:r>
              <a:rPr lang="en-US" sz="2000" b="1" u="sng" dirty="0"/>
              <a:t>Features of A Distribution</a:t>
            </a:r>
          </a:p>
          <a:p>
            <a:pPr marL="0" indent="0">
              <a:buNone/>
            </a:pPr>
            <a:r>
              <a:rPr lang="en-US" sz="2000" b="1" dirty="0"/>
              <a:t>Categorical Variables:</a:t>
            </a:r>
          </a:p>
          <a:p>
            <a:r>
              <a:rPr lang="en-US" sz="2000" b="1" dirty="0"/>
              <a:t>Modal category </a:t>
            </a:r>
            <a:r>
              <a:rPr lang="en-US" sz="2000" dirty="0"/>
              <a:t>– the category with the highest frequency</a:t>
            </a:r>
          </a:p>
          <a:p>
            <a:pPr marL="0" indent="0">
              <a:buNone/>
            </a:pPr>
            <a:endParaRPr lang="en-US" sz="2000" b="1" dirty="0"/>
          </a:p>
          <a:p>
            <a:pPr marL="0" indent="0">
              <a:buNone/>
            </a:pPr>
            <a:r>
              <a:rPr lang="en-US" sz="2000" b="1" dirty="0"/>
              <a:t>Quantitative Variables:</a:t>
            </a:r>
          </a:p>
          <a:p>
            <a:r>
              <a:rPr lang="en-US" sz="2000" b="1" dirty="0"/>
              <a:t>Shape</a:t>
            </a:r>
            <a:r>
              <a:rPr lang="en-US" sz="2000" dirty="0"/>
              <a:t> – do observations cluster into certain areas, are values spread out or more densely packed together?</a:t>
            </a:r>
          </a:p>
          <a:p>
            <a:endParaRPr lang="en-US" sz="2000" b="1" dirty="0"/>
          </a:p>
          <a:p>
            <a:r>
              <a:rPr lang="en-US" sz="2000" b="1" dirty="0"/>
              <a:t>Center</a:t>
            </a:r>
            <a:r>
              <a:rPr lang="en-US" sz="2000" dirty="0"/>
              <a:t> – where is the middle point on the distribution, where does a typical value fall?</a:t>
            </a:r>
            <a:endParaRPr lang="en-US" sz="2000" b="1" dirty="0"/>
          </a:p>
          <a:p>
            <a:endParaRPr lang="en-US" sz="2000" b="1" dirty="0"/>
          </a:p>
          <a:p>
            <a:r>
              <a:rPr lang="en-US" sz="2000" b="1" dirty="0"/>
              <a:t>Variability</a:t>
            </a:r>
            <a:r>
              <a:rPr lang="en-US" sz="2000" dirty="0"/>
              <a:t> – how tightly to observations cluster around the center of the distribution </a:t>
            </a:r>
          </a:p>
        </p:txBody>
      </p:sp>
    </p:spTree>
    <p:extLst>
      <p:ext uri="{BB962C8B-B14F-4D97-AF65-F5344CB8AC3E}">
        <p14:creationId xmlns:p14="http://schemas.microsoft.com/office/powerpoint/2010/main" val="109664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E7931-7E6D-2752-3470-1130A2671C60}"/>
              </a:ext>
            </a:extLst>
          </p:cNvPr>
          <p:cNvSpPr>
            <a:spLocks noGrp="1"/>
          </p:cNvSpPr>
          <p:nvPr>
            <p:ph type="title"/>
          </p:nvPr>
        </p:nvSpPr>
        <p:spPr/>
        <p:txBody>
          <a:bodyPr/>
          <a:lstStyle/>
          <a:p>
            <a:r>
              <a:rPr lang="en-US" dirty="0"/>
              <a:t>Displaying Distributions: Frequency Tables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2BC55B-314A-1FBB-D20E-C5A204950191}"/>
                  </a:ext>
                </a:extLst>
              </p:cNvPr>
              <p:cNvSpPr>
                <a:spLocks noGrp="1"/>
              </p:cNvSpPr>
              <p:nvPr>
                <p:ph idx="1"/>
              </p:nvPr>
            </p:nvSpPr>
            <p:spPr>
              <a:xfrm>
                <a:off x="838200" y="1825625"/>
                <a:ext cx="4686300" cy="4351338"/>
              </a:xfrm>
            </p:spPr>
            <p:txBody>
              <a:bodyPr>
                <a:normAutofit fontScale="70000" lnSpcReduction="20000"/>
              </a:bodyPr>
              <a:lstStyle/>
              <a:p>
                <a:r>
                  <a:rPr lang="en-US" b="1" dirty="0"/>
                  <a:t>Frequency table – </a:t>
                </a:r>
                <a:r>
                  <a:rPr lang="en-US" dirty="0"/>
                  <a:t>a table listing the distinct values of variable together with the number of observations of each value</a:t>
                </a:r>
              </a:p>
              <a:p>
                <a:endParaRPr lang="en-US" b="1" dirty="0"/>
              </a:p>
              <a:p>
                <a:r>
                  <a:rPr lang="en-US" b="1" dirty="0"/>
                  <a:t>Frequency</a:t>
                </a:r>
                <a:r>
                  <a:rPr lang="en-US" dirty="0"/>
                  <a:t> – the number of times a value occurs</a:t>
                </a:r>
              </a:p>
              <a:p>
                <a:endParaRPr lang="en-US" dirty="0"/>
              </a:p>
              <a:p>
                <a:r>
                  <a:rPr lang="en-US" b="1" dirty="0"/>
                  <a:t>Relative Frequency</a:t>
                </a:r>
                <a:r>
                  <a:rPr lang="en-US" dirty="0"/>
                  <a:t> – the proportion of observations that assume a given value</a:t>
                </a:r>
              </a:p>
              <a:p>
                <a:pPr marL="0" indent="0">
                  <a:buNone/>
                </a:pPr>
                <a:r>
                  <a:rPr lang="en-US" dirty="0"/>
                  <a:t>	</a:t>
                </a:r>
                <a14:m>
                  <m:oMath xmlns:m="http://schemas.openxmlformats.org/officeDocument/2006/math">
                    <m:r>
                      <m:rPr>
                        <m:sty m:val="p"/>
                      </m:rPr>
                      <a:rPr lang="en-US" sz="3400" b="0" i="0" smtClean="0">
                        <a:latin typeface="Cambria Math" panose="02040503050406030204" pitchFamily="18" charset="0"/>
                      </a:rPr>
                      <m:t>RF</m:t>
                    </m:r>
                    <m:r>
                      <a:rPr lang="en-US" sz="3400" b="0" i="0" smtClean="0">
                        <a:latin typeface="Cambria Math" panose="02040503050406030204" pitchFamily="18" charset="0"/>
                      </a:rPr>
                      <m:t>= </m:t>
                    </m:r>
                    <m:f>
                      <m:fPr>
                        <m:ctrlPr>
                          <a:rPr lang="en-US" sz="3400" i="1" smtClean="0">
                            <a:latin typeface="Cambria Math" panose="02040503050406030204" pitchFamily="18" charset="0"/>
                          </a:rPr>
                        </m:ctrlPr>
                      </m:fPr>
                      <m:num>
                        <m:r>
                          <a:rPr lang="en-US" sz="3400" b="0" i="1" smtClean="0">
                            <a:latin typeface="Cambria Math" panose="02040503050406030204" pitchFamily="18" charset="0"/>
                          </a:rPr>
                          <m:t>𝑓</m:t>
                        </m:r>
                      </m:num>
                      <m:den>
                        <m:r>
                          <a:rPr lang="en-US" sz="3400" b="0" i="1" smtClean="0">
                            <a:latin typeface="Cambria Math" panose="02040503050406030204" pitchFamily="18" charset="0"/>
                          </a:rPr>
                          <m:t>𝑛</m:t>
                        </m:r>
                      </m:den>
                    </m:f>
                    <m:r>
                      <a:rPr lang="en-US" sz="3400" b="0" i="1" smtClean="0">
                        <a:latin typeface="Cambria Math" panose="02040503050406030204" pitchFamily="18" charset="0"/>
                      </a:rPr>
                      <m:t>,</m:t>
                    </m:r>
                  </m:oMath>
                </a14:m>
                <a:endParaRPr lang="en-US" dirty="0"/>
              </a:p>
              <a:p>
                <a:r>
                  <a:rPr lang="en-US" b="1" dirty="0"/>
                  <a:t>Cumulative Relative Frequency </a:t>
                </a:r>
                <a:r>
                  <a:rPr lang="en-US" dirty="0"/>
                  <a:t>- the proportion of observations </a:t>
                </a:r>
                <a:r>
                  <a:rPr lang="en-US" u="sng" dirty="0"/>
                  <a:t>equal to or less than</a:t>
                </a:r>
                <a:r>
                  <a:rPr lang="en-US" dirty="0"/>
                  <a:t> a given value (more on this later)</a:t>
                </a:r>
              </a:p>
            </p:txBody>
          </p:sp>
        </mc:Choice>
        <mc:Fallback xmlns="">
          <p:sp>
            <p:nvSpPr>
              <p:cNvPr id="3" name="Content Placeholder 2">
                <a:extLst>
                  <a:ext uri="{FF2B5EF4-FFF2-40B4-BE49-F238E27FC236}">
                    <a16:creationId xmlns:a16="http://schemas.microsoft.com/office/drawing/2014/main" id="{F62BC55B-314A-1FBB-D20E-C5A204950191}"/>
                  </a:ext>
                </a:extLst>
              </p:cNvPr>
              <p:cNvSpPr>
                <a:spLocks noGrp="1" noRot="1" noChangeAspect="1" noMove="1" noResize="1" noEditPoints="1" noAdjustHandles="1" noChangeArrowheads="1" noChangeShapeType="1" noTextEdit="1"/>
              </p:cNvSpPr>
              <p:nvPr>
                <p:ph idx="1"/>
              </p:nvPr>
            </p:nvSpPr>
            <p:spPr>
              <a:xfrm>
                <a:off x="838200" y="1825625"/>
                <a:ext cx="4686300" cy="4351338"/>
              </a:xfrm>
              <a:blipFill>
                <a:blip r:embed="rId2"/>
                <a:stretch>
                  <a:fillRect l="-1172" t="-2521" r="-2083"/>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C16CEE11-2CF1-DEAD-BC8D-9BB706DE1AB6}"/>
              </a:ext>
            </a:extLst>
          </p:cNvPr>
          <p:cNvSpPr txBox="1"/>
          <p:nvPr/>
        </p:nvSpPr>
        <p:spPr>
          <a:xfrm>
            <a:off x="6873497" y="1506022"/>
            <a:ext cx="4392100" cy="369332"/>
          </a:xfrm>
          <a:prstGeom prst="rect">
            <a:avLst/>
          </a:prstGeom>
          <a:noFill/>
        </p:spPr>
        <p:txBody>
          <a:bodyPr wrap="none" rtlCol="0">
            <a:spAutoFit/>
          </a:bodyPr>
          <a:lstStyle/>
          <a:p>
            <a:r>
              <a:rPr lang="en-US" dirty="0"/>
              <a:t>Ex. Are teens distracted by their cell phones?</a:t>
            </a:r>
          </a:p>
        </p:txBody>
      </p:sp>
      <p:sp>
        <p:nvSpPr>
          <p:cNvPr id="6" name="TextBox 5">
            <a:extLst>
              <a:ext uri="{FF2B5EF4-FFF2-40B4-BE49-F238E27FC236}">
                <a16:creationId xmlns:a16="http://schemas.microsoft.com/office/drawing/2014/main" id="{7CCE2FF9-7536-5C89-D055-D6807D532711}"/>
              </a:ext>
            </a:extLst>
          </p:cNvPr>
          <p:cNvSpPr txBox="1"/>
          <p:nvPr/>
        </p:nvSpPr>
        <p:spPr>
          <a:xfrm>
            <a:off x="6455303" y="4492364"/>
            <a:ext cx="5045612" cy="523220"/>
          </a:xfrm>
          <a:prstGeom prst="rect">
            <a:avLst/>
          </a:prstGeom>
          <a:noFill/>
        </p:spPr>
        <p:txBody>
          <a:bodyPr wrap="square" rtlCol="0">
            <a:spAutoFit/>
          </a:bodyPr>
          <a:lstStyle/>
          <a:p>
            <a:r>
              <a:rPr lang="en-US" sz="1400" dirty="0"/>
              <a:t>Ex. </a:t>
            </a:r>
            <a:r>
              <a:rPr lang="en-US" sz="1400" dirty="0" err="1"/>
              <a:t>Mendels</a:t>
            </a:r>
            <a:r>
              <a:rPr lang="en-US" sz="1400" dirty="0"/>
              <a:t> Pea Plants - In one of Gregor Mendel’s classic studies, </a:t>
            </a:r>
          </a:p>
          <a:p>
            <a:r>
              <a:rPr lang="en-US" sz="1400" dirty="0"/>
              <a:t>he bred 8023 pea plants and observed the color of the pea pods. </a:t>
            </a:r>
          </a:p>
        </p:txBody>
      </p:sp>
      <p:pic>
        <p:nvPicPr>
          <p:cNvPr id="7" name="Picture 6">
            <a:extLst>
              <a:ext uri="{FF2B5EF4-FFF2-40B4-BE49-F238E27FC236}">
                <a16:creationId xmlns:a16="http://schemas.microsoft.com/office/drawing/2014/main" id="{7747518D-2983-9589-ADFC-D914C94612B9}"/>
              </a:ext>
            </a:extLst>
          </p:cNvPr>
          <p:cNvPicPr>
            <a:picLocks noChangeAspect="1"/>
          </p:cNvPicPr>
          <p:nvPr/>
        </p:nvPicPr>
        <p:blipFill>
          <a:blip r:embed="rId3"/>
          <a:stretch>
            <a:fillRect/>
          </a:stretch>
        </p:blipFill>
        <p:spPr>
          <a:xfrm>
            <a:off x="6873497" y="5015584"/>
            <a:ext cx="4359220" cy="1477291"/>
          </a:xfrm>
          <a:prstGeom prst="rect">
            <a:avLst/>
          </a:prstGeom>
        </p:spPr>
      </p:pic>
      <p:pic>
        <p:nvPicPr>
          <p:cNvPr id="9" name="Picture 8">
            <a:extLst>
              <a:ext uri="{FF2B5EF4-FFF2-40B4-BE49-F238E27FC236}">
                <a16:creationId xmlns:a16="http://schemas.microsoft.com/office/drawing/2014/main" id="{A726F141-28A4-5B62-1A80-B214989D15D2}"/>
              </a:ext>
            </a:extLst>
          </p:cNvPr>
          <p:cNvPicPr>
            <a:picLocks noChangeAspect="1"/>
          </p:cNvPicPr>
          <p:nvPr/>
        </p:nvPicPr>
        <p:blipFill>
          <a:blip r:embed="rId4"/>
          <a:stretch>
            <a:fillRect/>
          </a:stretch>
        </p:blipFill>
        <p:spPr>
          <a:xfrm>
            <a:off x="5661891" y="1887427"/>
            <a:ext cx="6358151" cy="2477747"/>
          </a:xfrm>
          <a:prstGeom prst="rect">
            <a:avLst/>
          </a:prstGeom>
        </p:spPr>
      </p:pic>
    </p:spTree>
    <p:extLst>
      <p:ext uri="{BB962C8B-B14F-4D97-AF65-F5344CB8AC3E}">
        <p14:creationId xmlns:p14="http://schemas.microsoft.com/office/powerpoint/2010/main" val="3307213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80C86-D709-6FB8-5A19-C2314095D583}"/>
              </a:ext>
            </a:extLst>
          </p:cNvPr>
          <p:cNvSpPr>
            <a:spLocks noGrp="1"/>
          </p:cNvSpPr>
          <p:nvPr>
            <p:ph type="title"/>
          </p:nvPr>
        </p:nvSpPr>
        <p:spPr/>
        <p:txBody>
          <a:bodyPr/>
          <a:lstStyle/>
          <a:p>
            <a:r>
              <a:rPr lang="en-US" dirty="0"/>
              <a:t>Sampling and Data</a:t>
            </a:r>
          </a:p>
        </p:txBody>
      </p:sp>
      <p:sp>
        <p:nvSpPr>
          <p:cNvPr id="3" name="TextBox 2">
            <a:extLst>
              <a:ext uri="{FF2B5EF4-FFF2-40B4-BE49-F238E27FC236}">
                <a16:creationId xmlns:a16="http://schemas.microsoft.com/office/drawing/2014/main" id="{0188B80F-E353-D6A4-82DB-12D37AECA5FA}"/>
              </a:ext>
            </a:extLst>
          </p:cNvPr>
          <p:cNvSpPr txBox="1"/>
          <p:nvPr/>
        </p:nvSpPr>
        <p:spPr>
          <a:xfrm>
            <a:off x="306534" y="1612616"/>
            <a:ext cx="6382326" cy="5293757"/>
          </a:xfrm>
          <a:prstGeom prst="rect">
            <a:avLst/>
          </a:prstGeom>
          <a:noFill/>
        </p:spPr>
        <p:txBody>
          <a:bodyPr wrap="square">
            <a:spAutoFit/>
          </a:bodyPr>
          <a:lstStyle/>
          <a:p>
            <a:pPr marR="0" lvl="0" algn="l" defTabSz="914400" rtl="0" eaLnBrk="1" fontAlgn="auto" latinLnBrk="0" hangingPunct="1">
              <a:lnSpc>
                <a:spcPct val="90000"/>
              </a:lnSpc>
              <a:spcBef>
                <a:spcPts val="1000"/>
              </a:spcBef>
              <a:spcAft>
                <a:spcPts val="0"/>
              </a:spcAft>
              <a:buClrTx/>
              <a:buSzTx/>
              <a:tabLst/>
              <a:defRPr/>
            </a:pPr>
            <a:r>
              <a:rPr lang="it-IT" sz="2000" dirty="0">
                <a:solidFill>
                  <a:prstClr val="black"/>
                </a:solidFill>
                <a:latin typeface="Calibri" panose="020F0502020204030204"/>
              </a:rPr>
              <a:t>Statistics is generally concerned with studying properties of a </a:t>
            </a:r>
            <a:r>
              <a:rPr lang="it-IT" sz="2000" b="1" dirty="0">
                <a:solidFill>
                  <a:prstClr val="black"/>
                </a:solidFill>
                <a:latin typeface="Calibri" panose="020F0502020204030204"/>
              </a:rPr>
              <a:t>population </a:t>
            </a:r>
            <a:r>
              <a:rPr lang="it-IT" sz="2000" dirty="0">
                <a:solidFill>
                  <a:prstClr val="black"/>
                </a:solidFill>
                <a:latin typeface="Calibri" panose="020F0502020204030204"/>
              </a:rPr>
              <a:t>– the collection of all possible persons, events, or objects of interest </a:t>
            </a:r>
          </a:p>
          <a:p>
            <a:pPr lvl="1">
              <a:lnSpc>
                <a:spcPct val="90000"/>
              </a:lnSpc>
              <a:spcBef>
                <a:spcPts val="1000"/>
              </a:spcBef>
              <a:defRPr/>
            </a:pPr>
            <a:r>
              <a:rPr lang="it-IT" sz="2000" dirty="0">
                <a:solidFill>
                  <a:prstClr val="black"/>
                </a:solidFill>
                <a:latin typeface="Calibri" panose="020F0502020204030204"/>
              </a:rPr>
              <a:t>e.g the set of all possible observations –  observed + unobserved </a:t>
            </a:r>
          </a:p>
          <a:p>
            <a:pPr marL="342900" indent="-342900">
              <a:lnSpc>
                <a:spcPct val="90000"/>
              </a:lnSpc>
              <a:spcBef>
                <a:spcPts val="1000"/>
              </a:spcBef>
              <a:buFont typeface="Arial" panose="020B0604020202020204" pitchFamily="34" charset="0"/>
              <a:buChar char="•"/>
              <a:defRPr/>
            </a:pPr>
            <a:r>
              <a:rPr lang="it-IT" sz="2000" dirty="0">
                <a:solidFill>
                  <a:prstClr val="black"/>
                </a:solidFill>
                <a:latin typeface="Calibri" panose="020F0502020204030204"/>
              </a:rPr>
              <a:t>Populations can be </a:t>
            </a:r>
            <a:r>
              <a:rPr lang="it-IT" sz="2000" i="1" dirty="0">
                <a:solidFill>
                  <a:prstClr val="black"/>
                </a:solidFill>
                <a:latin typeface="Calibri" panose="020F0502020204030204"/>
              </a:rPr>
              <a:t>real</a:t>
            </a:r>
            <a:r>
              <a:rPr lang="it-IT" sz="2000" dirty="0">
                <a:solidFill>
                  <a:prstClr val="black"/>
                </a:solidFill>
                <a:latin typeface="Calibri" panose="020F0502020204030204"/>
              </a:rPr>
              <a:t> and </a:t>
            </a:r>
            <a:r>
              <a:rPr lang="it-IT" sz="2000" i="1" dirty="0">
                <a:solidFill>
                  <a:prstClr val="black"/>
                </a:solidFill>
                <a:latin typeface="Calibri" panose="020F0502020204030204"/>
              </a:rPr>
              <a:t>finite/countable</a:t>
            </a:r>
            <a:r>
              <a:rPr lang="it-IT" sz="2000" dirty="0">
                <a:solidFill>
                  <a:prstClr val="black"/>
                </a:solidFill>
                <a:latin typeface="Calibri" panose="020F0502020204030204"/>
              </a:rPr>
              <a:t>  (e.g. All employees at a company) or </a:t>
            </a:r>
            <a:r>
              <a:rPr lang="it-IT" sz="2000" i="1" dirty="0">
                <a:solidFill>
                  <a:prstClr val="black"/>
                </a:solidFill>
                <a:latin typeface="Calibri" panose="020F0502020204030204"/>
              </a:rPr>
              <a:t>hypothetical</a:t>
            </a:r>
            <a:r>
              <a:rPr lang="it-IT" sz="2000" dirty="0">
                <a:solidFill>
                  <a:prstClr val="black"/>
                </a:solidFill>
                <a:latin typeface="Calibri" panose="020F0502020204030204"/>
              </a:rPr>
              <a:t> and potentially </a:t>
            </a:r>
            <a:r>
              <a:rPr lang="it-IT" sz="2000" i="1" dirty="0">
                <a:solidFill>
                  <a:prstClr val="black"/>
                </a:solidFill>
                <a:latin typeface="Calibri" panose="020F0502020204030204"/>
              </a:rPr>
              <a:t>infinite/uncountable</a:t>
            </a:r>
            <a:r>
              <a:rPr lang="it-IT" sz="2000" dirty="0">
                <a:solidFill>
                  <a:prstClr val="black"/>
                </a:solidFill>
                <a:latin typeface="Calibri" panose="020F0502020204030204"/>
              </a:rPr>
              <a:t> (e.g all possible hands in a game of poker)</a:t>
            </a:r>
          </a:p>
          <a:p>
            <a:pPr marR="0" lvl="0" algn="l" defTabSz="914400" rtl="0" eaLnBrk="1" fontAlgn="auto" latinLnBrk="0" hangingPunct="1">
              <a:lnSpc>
                <a:spcPct val="90000"/>
              </a:lnSpc>
              <a:spcBef>
                <a:spcPts val="1000"/>
              </a:spcBef>
              <a:spcAft>
                <a:spcPts val="0"/>
              </a:spcAft>
              <a:buClrTx/>
              <a:buSzTx/>
              <a:tabLst/>
              <a:defRPr/>
            </a:pPr>
            <a:endParaRPr lang="it-IT" sz="2000" dirty="0">
              <a:solidFill>
                <a:prstClr val="black"/>
              </a:solidFill>
              <a:latin typeface="Calibri" panose="020F0502020204030204"/>
            </a:endParaRPr>
          </a:p>
          <a:p>
            <a:pPr marR="0" lvl="0" algn="l" defTabSz="914400" rtl="0" eaLnBrk="1" fontAlgn="auto" latinLnBrk="0" hangingPunct="1">
              <a:lnSpc>
                <a:spcPct val="90000"/>
              </a:lnSpc>
              <a:spcBef>
                <a:spcPts val="1000"/>
              </a:spcBef>
              <a:spcAft>
                <a:spcPts val="0"/>
              </a:spcAft>
              <a:buClrTx/>
              <a:buSzTx/>
              <a:tabLst/>
              <a:defRPr/>
            </a:pPr>
            <a:r>
              <a:rPr lang="it-IT" sz="2000" dirty="0">
                <a:solidFill>
                  <a:prstClr val="black"/>
                </a:solidFill>
                <a:latin typeface="Calibri" panose="020F0502020204030204"/>
              </a:rPr>
              <a:t>A </a:t>
            </a:r>
            <a:r>
              <a:rPr lang="it-IT" sz="2000" b="1" dirty="0">
                <a:solidFill>
                  <a:prstClr val="black"/>
                </a:solidFill>
                <a:latin typeface="Calibri" panose="020F0502020204030204"/>
              </a:rPr>
              <a:t>Sample </a:t>
            </a:r>
            <a:r>
              <a:rPr lang="it-IT" sz="2000" dirty="0">
                <a:solidFill>
                  <a:prstClr val="black"/>
                </a:solidFill>
                <a:latin typeface="Calibri" panose="020F0502020204030204"/>
              </a:rPr>
              <a:t>is a subset of the population that we actually observe – the observed observations</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it-IT" sz="2000" dirty="0">
                <a:solidFill>
                  <a:prstClr val="black"/>
                </a:solidFill>
                <a:latin typeface="Calibri" panose="020F0502020204030204"/>
              </a:rPr>
              <a:t>The idea of </a:t>
            </a:r>
            <a:r>
              <a:rPr lang="it-IT" sz="2000" b="1" dirty="0">
                <a:solidFill>
                  <a:prstClr val="black"/>
                </a:solidFill>
                <a:latin typeface="Calibri" panose="020F0502020204030204"/>
              </a:rPr>
              <a:t>Sampling </a:t>
            </a:r>
            <a:r>
              <a:rPr lang="it-IT" sz="2000" dirty="0">
                <a:solidFill>
                  <a:prstClr val="black"/>
                </a:solidFill>
                <a:latin typeface="Calibri" panose="020F0502020204030204"/>
              </a:rPr>
              <a:t>is to select a portion or individuals or objects that are </a:t>
            </a:r>
            <a:r>
              <a:rPr lang="it-IT" sz="2000" i="1" dirty="0">
                <a:solidFill>
                  <a:prstClr val="black"/>
                </a:solidFill>
                <a:latin typeface="Calibri" panose="020F0502020204030204"/>
              </a:rPr>
              <a:t>representative</a:t>
            </a:r>
            <a:r>
              <a:rPr lang="it-IT" sz="2000" dirty="0">
                <a:solidFill>
                  <a:prstClr val="black"/>
                </a:solidFill>
                <a:latin typeface="Calibri" panose="020F0502020204030204"/>
              </a:rPr>
              <a:t> of the population </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it-IT" sz="2000" dirty="0">
                <a:solidFill>
                  <a:prstClr val="black"/>
                </a:solidFill>
                <a:latin typeface="Calibri" panose="020F0502020204030204"/>
              </a:rPr>
              <a:t>By studying the sample we can gain insights about the population</a:t>
            </a:r>
          </a:p>
        </p:txBody>
      </p:sp>
      <p:grpSp>
        <p:nvGrpSpPr>
          <p:cNvPr id="4" name="Group 3">
            <a:extLst>
              <a:ext uri="{FF2B5EF4-FFF2-40B4-BE49-F238E27FC236}">
                <a16:creationId xmlns:a16="http://schemas.microsoft.com/office/drawing/2014/main" id="{3BD5BC74-A5F6-D81D-31C9-841DF2BDE57D}"/>
              </a:ext>
            </a:extLst>
          </p:cNvPr>
          <p:cNvGrpSpPr/>
          <p:nvPr/>
        </p:nvGrpSpPr>
        <p:grpSpPr>
          <a:xfrm>
            <a:off x="7509164" y="1000495"/>
            <a:ext cx="3281218" cy="4632255"/>
            <a:chOff x="7509164" y="1000495"/>
            <a:chExt cx="3281218" cy="4632255"/>
          </a:xfrm>
        </p:grpSpPr>
        <p:sp>
          <p:nvSpPr>
            <p:cNvPr id="5" name="Oval 4">
              <a:extLst>
                <a:ext uri="{FF2B5EF4-FFF2-40B4-BE49-F238E27FC236}">
                  <a16:creationId xmlns:a16="http://schemas.microsoft.com/office/drawing/2014/main" id="{FE76BFFC-692A-3395-0D59-137EA4C6F72E}"/>
                </a:ext>
              </a:extLst>
            </p:cNvPr>
            <p:cNvSpPr/>
            <p:nvPr/>
          </p:nvSpPr>
          <p:spPr>
            <a:xfrm>
              <a:off x="7509164" y="1000495"/>
              <a:ext cx="3281218" cy="29833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 name="Oval 5">
              <a:extLst>
                <a:ext uri="{FF2B5EF4-FFF2-40B4-BE49-F238E27FC236}">
                  <a16:creationId xmlns:a16="http://schemas.microsoft.com/office/drawing/2014/main" id="{75C755FB-8455-004A-405B-1295E68507B1}"/>
                </a:ext>
              </a:extLst>
            </p:cNvPr>
            <p:cNvSpPr/>
            <p:nvPr/>
          </p:nvSpPr>
          <p:spPr>
            <a:xfrm>
              <a:off x="8392391" y="2807854"/>
              <a:ext cx="1514764" cy="9236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055093A-2E5D-6EDB-F52E-26AFAC794EE5}"/>
                </a:ext>
              </a:extLst>
            </p:cNvPr>
            <p:cNvSpPr/>
            <p:nvPr/>
          </p:nvSpPr>
          <p:spPr>
            <a:xfrm>
              <a:off x="8392391" y="4709113"/>
              <a:ext cx="1514764" cy="9236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Sample</a:t>
              </a:r>
            </a:p>
          </p:txBody>
        </p:sp>
        <p:sp>
          <p:nvSpPr>
            <p:cNvPr id="9" name="TextBox 8">
              <a:extLst>
                <a:ext uri="{FF2B5EF4-FFF2-40B4-BE49-F238E27FC236}">
                  <a16:creationId xmlns:a16="http://schemas.microsoft.com/office/drawing/2014/main" id="{9D0664B3-F7D9-BBD3-87A1-5643EE5D92E7}"/>
                </a:ext>
              </a:extLst>
            </p:cNvPr>
            <p:cNvSpPr txBox="1"/>
            <p:nvPr/>
          </p:nvSpPr>
          <p:spPr>
            <a:xfrm>
              <a:off x="8266545" y="1847273"/>
              <a:ext cx="1199046" cy="369332"/>
            </a:xfrm>
            <a:prstGeom prst="rect">
              <a:avLst/>
            </a:prstGeom>
            <a:noFill/>
          </p:spPr>
          <p:txBody>
            <a:bodyPr wrap="none" rtlCol="0">
              <a:spAutoFit/>
            </a:bodyPr>
            <a:lstStyle/>
            <a:p>
              <a:r>
                <a:rPr lang="en-US" dirty="0">
                  <a:solidFill>
                    <a:schemeClr val="bg1"/>
                  </a:solidFill>
                </a:rPr>
                <a:t>Population</a:t>
              </a:r>
            </a:p>
          </p:txBody>
        </p:sp>
        <p:cxnSp>
          <p:nvCxnSpPr>
            <p:cNvPr id="11" name="Straight Arrow Connector 10">
              <a:extLst>
                <a:ext uri="{FF2B5EF4-FFF2-40B4-BE49-F238E27FC236}">
                  <a16:creationId xmlns:a16="http://schemas.microsoft.com/office/drawing/2014/main" id="{186B49F7-EAAC-9B39-3238-0A6CBE507C2B}"/>
                </a:ext>
              </a:extLst>
            </p:cNvPr>
            <p:cNvCxnSpPr/>
            <p:nvPr/>
          </p:nvCxnSpPr>
          <p:spPr>
            <a:xfrm>
              <a:off x="9149773" y="3269672"/>
              <a:ext cx="0" cy="134953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78471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99980-3A28-4123-6B5F-A6639B54C7DB}"/>
              </a:ext>
            </a:extLst>
          </p:cNvPr>
          <p:cNvSpPr>
            <a:spLocks noGrp="1"/>
          </p:cNvSpPr>
          <p:nvPr>
            <p:ph type="title"/>
          </p:nvPr>
        </p:nvSpPr>
        <p:spPr>
          <a:xfrm>
            <a:off x="123826" y="0"/>
            <a:ext cx="10515600" cy="1325563"/>
          </a:xfrm>
        </p:spPr>
        <p:txBody>
          <a:bodyPr/>
          <a:lstStyle/>
          <a:p>
            <a:r>
              <a:rPr lang="en-US" dirty="0"/>
              <a:t>Example</a:t>
            </a:r>
          </a:p>
        </p:txBody>
      </p:sp>
      <p:cxnSp>
        <p:nvCxnSpPr>
          <p:cNvPr id="11" name="Straight Connector 10">
            <a:extLst>
              <a:ext uri="{FF2B5EF4-FFF2-40B4-BE49-F238E27FC236}">
                <a16:creationId xmlns:a16="http://schemas.microsoft.com/office/drawing/2014/main" id="{13AED8ED-F3E1-EB93-F48F-DAD47DDD846A}"/>
              </a:ext>
            </a:extLst>
          </p:cNvPr>
          <p:cNvCxnSpPr>
            <a:cxnSpLocks/>
          </p:cNvCxnSpPr>
          <p:nvPr/>
        </p:nvCxnSpPr>
        <p:spPr>
          <a:xfrm>
            <a:off x="6560360" y="2438400"/>
            <a:ext cx="459042" cy="1330036"/>
          </a:xfrm>
          <a:prstGeom prst="line">
            <a:avLst/>
          </a:prstGeom>
          <a:ln w="127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0845FEF9-6712-393A-9522-615A9EE1AEAB}"/>
              </a:ext>
            </a:extLst>
          </p:cNvPr>
          <p:cNvCxnSpPr>
            <a:cxnSpLocks/>
          </p:cNvCxnSpPr>
          <p:nvPr/>
        </p:nvCxnSpPr>
        <p:spPr>
          <a:xfrm flipV="1">
            <a:off x="6587823" y="5186520"/>
            <a:ext cx="431579" cy="1403651"/>
          </a:xfrm>
          <a:prstGeom prst="line">
            <a:avLst/>
          </a:prstGeom>
          <a:ln w="127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95600A2-64C4-B68E-6C26-D048BDD572EC}"/>
                  </a:ext>
                </a:extLst>
              </p:cNvPr>
              <p:cNvSpPr txBox="1"/>
              <p:nvPr/>
            </p:nvSpPr>
            <p:spPr>
              <a:xfrm>
                <a:off x="2105891" y="1671782"/>
                <a:ext cx="2659190" cy="461665"/>
              </a:xfrm>
              <a:prstGeom prst="rect">
                <a:avLst/>
              </a:prstGeom>
              <a:noFill/>
            </p:spPr>
            <p:txBody>
              <a:bodyPr wrap="none" rtlCol="0">
                <a:spAutoFit/>
              </a:bodyPr>
              <a:lstStyle/>
              <a:p>
                <a:r>
                  <a:rPr lang="en-US" sz="2400" dirty="0"/>
                  <a:t>Population: </a:t>
                </a:r>
                <a14:m>
                  <m:oMath xmlns:m="http://schemas.openxmlformats.org/officeDocument/2006/math">
                    <m:r>
                      <a:rPr lang="en-US" sz="2400" b="0" i="1" smtClean="0">
                        <a:latin typeface="Cambria Math" panose="02040503050406030204" pitchFamily="18" charset="0"/>
                      </a:rPr>
                      <m:t>𝑁</m:t>
                    </m:r>
                    <m:r>
                      <a:rPr lang="en-US" sz="2400" b="0" i="1" smtClean="0">
                        <a:latin typeface="Cambria Math" panose="02040503050406030204" pitchFamily="18" charset="0"/>
                      </a:rPr>
                      <m:t>=20</m:t>
                    </m:r>
                  </m:oMath>
                </a14:m>
                <a:endParaRPr lang="en-US" sz="2400" dirty="0"/>
              </a:p>
            </p:txBody>
          </p:sp>
        </mc:Choice>
        <mc:Fallback xmlns="">
          <p:sp>
            <p:nvSpPr>
              <p:cNvPr id="18" name="TextBox 17">
                <a:extLst>
                  <a:ext uri="{FF2B5EF4-FFF2-40B4-BE49-F238E27FC236}">
                    <a16:creationId xmlns:a16="http://schemas.microsoft.com/office/drawing/2014/main" id="{A95600A2-64C4-B68E-6C26-D048BDD572EC}"/>
                  </a:ext>
                </a:extLst>
              </p:cNvPr>
              <p:cNvSpPr txBox="1">
                <a:spLocks noRot="1" noChangeAspect="1" noMove="1" noResize="1" noEditPoints="1" noAdjustHandles="1" noChangeArrowheads="1" noChangeShapeType="1" noTextEdit="1"/>
              </p:cNvSpPr>
              <p:nvPr/>
            </p:nvSpPr>
            <p:spPr>
              <a:xfrm>
                <a:off x="2105891" y="1671782"/>
                <a:ext cx="2659190" cy="461665"/>
              </a:xfrm>
              <a:prstGeom prst="rect">
                <a:avLst/>
              </a:prstGeom>
              <a:blipFill>
                <a:blip r:embed="rId4"/>
                <a:stretch>
                  <a:fillRect l="-3432"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3DD774A-2402-4286-7B26-81B6AFA6FFD0}"/>
                  </a:ext>
                </a:extLst>
              </p:cNvPr>
              <p:cNvSpPr txBox="1"/>
              <p:nvPr/>
            </p:nvSpPr>
            <p:spPr>
              <a:xfrm>
                <a:off x="8298872" y="3225453"/>
                <a:ext cx="1997085" cy="461665"/>
              </a:xfrm>
              <a:prstGeom prst="rect">
                <a:avLst/>
              </a:prstGeom>
              <a:noFill/>
            </p:spPr>
            <p:txBody>
              <a:bodyPr wrap="none" rtlCol="0">
                <a:spAutoFit/>
              </a:bodyPr>
              <a:lstStyle/>
              <a:p>
                <a:r>
                  <a:rPr lang="en-US" sz="2400" dirty="0"/>
                  <a:t>Sample: </a:t>
                </a:r>
                <a14:m>
                  <m:oMath xmlns:m="http://schemas.openxmlformats.org/officeDocument/2006/math">
                    <m:r>
                      <m:rPr>
                        <m:sty m:val="p"/>
                      </m:rPr>
                      <a:rPr lang="en-US" sz="2400" b="0" i="0" smtClean="0">
                        <a:latin typeface="Cambria Math" panose="02040503050406030204" pitchFamily="18" charset="0"/>
                      </a:rPr>
                      <m:t>n</m:t>
                    </m:r>
                    <m:r>
                      <a:rPr lang="en-US" sz="2400" b="0" i="1" smtClean="0">
                        <a:latin typeface="Cambria Math" panose="02040503050406030204" pitchFamily="18" charset="0"/>
                      </a:rPr>
                      <m:t>=5</m:t>
                    </m:r>
                  </m:oMath>
                </a14:m>
                <a:endParaRPr lang="en-US" sz="2400" dirty="0"/>
              </a:p>
            </p:txBody>
          </p:sp>
        </mc:Choice>
        <mc:Fallback xmlns="">
          <p:sp>
            <p:nvSpPr>
              <p:cNvPr id="19" name="TextBox 18">
                <a:extLst>
                  <a:ext uri="{FF2B5EF4-FFF2-40B4-BE49-F238E27FC236}">
                    <a16:creationId xmlns:a16="http://schemas.microsoft.com/office/drawing/2014/main" id="{D3DD774A-2402-4286-7B26-81B6AFA6FFD0}"/>
                  </a:ext>
                </a:extLst>
              </p:cNvPr>
              <p:cNvSpPr txBox="1">
                <a:spLocks noRot="1" noChangeAspect="1" noMove="1" noResize="1" noEditPoints="1" noAdjustHandles="1" noChangeArrowheads="1" noChangeShapeType="1" noTextEdit="1"/>
              </p:cNvSpPr>
              <p:nvPr/>
            </p:nvSpPr>
            <p:spPr>
              <a:xfrm>
                <a:off x="8298872" y="3225453"/>
                <a:ext cx="1997085" cy="461665"/>
              </a:xfrm>
              <a:prstGeom prst="rect">
                <a:avLst/>
              </a:prstGeom>
              <a:blipFill>
                <a:blip r:embed="rId5"/>
                <a:stretch>
                  <a:fillRect l="-4573" t="-10526" r="-305" b="-2894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092ECA5E-F265-CC01-3BD8-E4F3AD723AF6}"/>
              </a:ext>
            </a:extLst>
          </p:cNvPr>
          <p:cNvPicPr>
            <a:picLocks noChangeAspect="1"/>
          </p:cNvPicPr>
          <p:nvPr/>
        </p:nvPicPr>
        <p:blipFill>
          <a:blip r:embed="rId6"/>
          <a:stretch>
            <a:fillRect/>
          </a:stretch>
        </p:blipFill>
        <p:spPr>
          <a:xfrm>
            <a:off x="0" y="2208705"/>
            <a:ext cx="6560360" cy="4570937"/>
          </a:xfrm>
          <a:prstGeom prst="rect">
            <a:avLst/>
          </a:prstGeom>
        </p:spPr>
      </p:pic>
      <p:pic>
        <p:nvPicPr>
          <p:cNvPr id="10" name="Picture 9">
            <a:extLst>
              <a:ext uri="{FF2B5EF4-FFF2-40B4-BE49-F238E27FC236}">
                <a16:creationId xmlns:a16="http://schemas.microsoft.com/office/drawing/2014/main" id="{DE1CA0A1-E6E8-96B5-56BD-17F23AFB399F}"/>
              </a:ext>
            </a:extLst>
          </p:cNvPr>
          <p:cNvPicPr>
            <a:picLocks noChangeAspect="1"/>
          </p:cNvPicPr>
          <p:nvPr/>
        </p:nvPicPr>
        <p:blipFill>
          <a:blip r:embed="rId7"/>
          <a:stretch>
            <a:fillRect/>
          </a:stretch>
        </p:blipFill>
        <p:spPr>
          <a:xfrm>
            <a:off x="6986574" y="3716410"/>
            <a:ext cx="5205425" cy="1444905"/>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D3838FB-D204-9D3B-4AA1-DDCB2ED4578D}"/>
                  </a:ext>
                </a:extLst>
              </p:cNvPr>
              <p:cNvSpPr txBox="1"/>
              <p:nvPr/>
            </p:nvSpPr>
            <p:spPr>
              <a:xfrm>
                <a:off x="7287491" y="923636"/>
                <a:ext cx="4029629" cy="1477328"/>
              </a:xfrm>
              <a:prstGeom prst="rect">
                <a:avLst/>
              </a:prstGeom>
              <a:noFill/>
            </p:spPr>
            <p:txBody>
              <a:bodyPr wrap="none" rtlCol="0">
                <a:spAutoFit/>
              </a:bodyPr>
              <a:lstStyle/>
              <a:p>
                <a:r>
                  <a:rPr lang="en-US" dirty="0"/>
                  <a:t>The population is a set of </a:t>
                </a:r>
                <a14:m>
                  <m:oMath xmlns:m="http://schemas.openxmlformats.org/officeDocument/2006/math">
                    <m:r>
                      <a:rPr lang="en-US" b="0" i="1" smtClean="0">
                        <a:latin typeface="Cambria Math" panose="02040503050406030204" pitchFamily="18" charset="0"/>
                      </a:rPr>
                      <m:t>𝑁</m:t>
                    </m:r>
                  </m:oMath>
                </a14:m>
                <a:r>
                  <a:rPr lang="en-US" dirty="0"/>
                  <a:t> observations</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𝑁</m:t>
                          </m:r>
                        </m:sub>
                      </m:sSub>
                      <m:r>
                        <a:rPr lang="en-US" b="0" i="1" smtClean="0">
                          <a:latin typeface="Cambria Math" panose="02040503050406030204" pitchFamily="18" charset="0"/>
                        </a:rPr>
                        <m:t>}</m:t>
                      </m:r>
                    </m:oMath>
                  </m:oMathPara>
                </a14:m>
                <a:endParaRPr lang="en-US" dirty="0"/>
              </a:p>
              <a:p>
                <a:endParaRPr lang="en-US" dirty="0"/>
              </a:p>
              <a:p>
                <a:r>
                  <a:rPr lang="en-US" dirty="0"/>
                  <a:t>The sample is a set of </a:t>
                </a:r>
                <a14:m>
                  <m:oMath xmlns:m="http://schemas.openxmlformats.org/officeDocument/2006/math">
                    <m:r>
                      <a:rPr lang="en-US" b="0" i="1" smtClean="0">
                        <a:latin typeface="Cambria Math" panose="02040503050406030204" pitchFamily="18" charset="0"/>
                      </a:rPr>
                      <m:t>𝑛</m:t>
                    </m:r>
                  </m:oMath>
                </a14:m>
                <a:r>
                  <a:rPr lang="en-US" dirty="0"/>
                  <a:t> observations</a:t>
                </a:r>
              </a:p>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7</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8</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e>
                      </m:d>
                    </m:oMath>
                  </m:oMathPara>
                </a14:m>
                <a:endParaRPr lang="en-US" dirty="0"/>
              </a:p>
            </p:txBody>
          </p:sp>
        </mc:Choice>
        <mc:Fallback xmlns="">
          <p:sp>
            <p:nvSpPr>
              <p:cNvPr id="3" name="TextBox 2">
                <a:extLst>
                  <a:ext uri="{FF2B5EF4-FFF2-40B4-BE49-F238E27FC236}">
                    <a16:creationId xmlns:a16="http://schemas.microsoft.com/office/drawing/2014/main" id="{6D3838FB-D204-9D3B-4AA1-DDCB2ED4578D}"/>
                  </a:ext>
                </a:extLst>
              </p:cNvPr>
              <p:cNvSpPr txBox="1">
                <a:spLocks noRot="1" noChangeAspect="1" noMove="1" noResize="1" noEditPoints="1" noAdjustHandles="1" noChangeArrowheads="1" noChangeShapeType="1" noTextEdit="1"/>
              </p:cNvSpPr>
              <p:nvPr/>
            </p:nvSpPr>
            <p:spPr>
              <a:xfrm>
                <a:off x="7287491" y="923636"/>
                <a:ext cx="4029629" cy="1477328"/>
              </a:xfrm>
              <a:prstGeom prst="rect">
                <a:avLst/>
              </a:prstGeom>
              <a:blipFill>
                <a:blip r:embed="rId8"/>
                <a:stretch>
                  <a:fillRect l="-1210" t="-2479" r="-756"/>
                </a:stretch>
              </a:blipFill>
            </p:spPr>
            <p:txBody>
              <a:bodyPr/>
              <a:lstStyle/>
              <a:p>
                <a:r>
                  <a:rPr lang="en-US">
                    <a:noFill/>
                  </a:rPr>
                  <a:t> </a:t>
                </a:r>
              </a:p>
            </p:txBody>
          </p:sp>
        </mc:Fallback>
      </mc:AlternateContent>
    </p:spTree>
    <p:extLst>
      <p:ext uri="{BB962C8B-B14F-4D97-AF65-F5344CB8AC3E}">
        <p14:creationId xmlns:p14="http://schemas.microsoft.com/office/powerpoint/2010/main" val="1454542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99980-3A28-4123-6B5F-A6639B54C7DB}"/>
              </a:ext>
            </a:extLst>
          </p:cNvPr>
          <p:cNvSpPr>
            <a:spLocks noGrp="1"/>
          </p:cNvSpPr>
          <p:nvPr>
            <p:ph type="title"/>
          </p:nvPr>
        </p:nvSpPr>
        <p:spPr>
          <a:xfrm>
            <a:off x="123826" y="0"/>
            <a:ext cx="10515600" cy="1325563"/>
          </a:xfrm>
        </p:spPr>
        <p:txBody>
          <a:bodyPr/>
          <a:lstStyle/>
          <a:p>
            <a:r>
              <a:rPr lang="en-US" dirty="0"/>
              <a:t>Example 2</a:t>
            </a:r>
          </a:p>
        </p:txBody>
      </p:sp>
      <p:pic>
        <p:nvPicPr>
          <p:cNvPr id="4" name="Picture 3">
            <a:extLst>
              <a:ext uri="{FF2B5EF4-FFF2-40B4-BE49-F238E27FC236}">
                <a16:creationId xmlns:a16="http://schemas.microsoft.com/office/drawing/2014/main" id="{B6184E2F-3F7B-3505-BF47-FE3AF66852C1}"/>
              </a:ext>
            </a:extLst>
          </p:cNvPr>
          <p:cNvPicPr>
            <a:picLocks noChangeAspect="1"/>
          </p:cNvPicPr>
          <p:nvPr/>
        </p:nvPicPr>
        <p:blipFill>
          <a:blip r:embed="rId2"/>
          <a:stretch>
            <a:fillRect/>
          </a:stretch>
        </p:blipFill>
        <p:spPr>
          <a:xfrm>
            <a:off x="5772150" y="361950"/>
            <a:ext cx="6134100" cy="613410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EAE6825-F2D0-C0F3-DB57-99EC86F375A9}"/>
                  </a:ext>
                </a:extLst>
              </p:cNvPr>
              <p:cNvSpPr txBox="1"/>
              <p:nvPr/>
            </p:nvSpPr>
            <p:spPr>
              <a:xfrm>
                <a:off x="123826" y="1325563"/>
                <a:ext cx="5170341" cy="4057521"/>
              </a:xfrm>
              <a:prstGeom prst="rect">
                <a:avLst/>
              </a:prstGeom>
              <a:noFill/>
            </p:spPr>
            <p:txBody>
              <a:bodyPr wrap="square">
                <a:spAutoFit/>
              </a:bodyPr>
              <a:lstStyle/>
              <a:p>
                <a:pPr marR="0" lvl="0" algn="l" defTabSz="914400" rtl="0" eaLnBrk="1" fontAlgn="auto" latinLnBrk="0" hangingPunct="1">
                  <a:lnSpc>
                    <a:spcPct val="90000"/>
                  </a:lnSpc>
                  <a:spcBef>
                    <a:spcPts val="1000"/>
                  </a:spcBef>
                  <a:spcAft>
                    <a:spcPts val="0"/>
                  </a:spcAft>
                  <a:buClrTx/>
                  <a:buSzTx/>
                  <a:tabLst/>
                  <a:defRPr/>
                </a:pPr>
                <a:r>
                  <a:rPr lang="en-US" sz="2000" dirty="0">
                    <a:solidFill>
                      <a:prstClr val="black"/>
                    </a:solidFill>
                    <a:latin typeface="Calibri" panose="020F0502020204030204"/>
                  </a:rPr>
                  <a:t>Consider a rectangular-shaped piece of land that has been divided into 100 smaller rectangular units, each containing something of interest (e.g., trees, burrows, archaeological artifacts). </a:t>
                </a:r>
              </a:p>
              <a:p>
                <a:pPr marR="0" lvl="0" algn="l" defTabSz="914400" rtl="0" eaLnBrk="1" fontAlgn="auto" latinLnBrk="0" hangingPunct="1">
                  <a:lnSpc>
                    <a:spcPct val="90000"/>
                  </a:lnSpc>
                  <a:spcBef>
                    <a:spcPts val="1000"/>
                  </a:spcBef>
                  <a:spcAft>
                    <a:spcPts val="0"/>
                  </a:spcAft>
                  <a:buClrTx/>
                  <a:buSzTx/>
                  <a:tabLst/>
                  <a:defRPr/>
                </a:pPr>
                <a:endParaRPr lang="en-US" sz="2000" dirty="0">
                  <a:solidFill>
                    <a:prstClr val="black"/>
                  </a:solidFill>
                  <a:latin typeface="Calibri" panose="020F0502020204030204"/>
                </a:endParaRPr>
              </a:p>
              <a:p>
                <a:pPr marR="0" lvl="0" algn="l" defTabSz="914400" rtl="0" eaLnBrk="1" fontAlgn="auto" latinLnBrk="0" hangingPunct="1">
                  <a:lnSpc>
                    <a:spcPct val="90000"/>
                  </a:lnSpc>
                  <a:spcBef>
                    <a:spcPts val="1000"/>
                  </a:spcBef>
                  <a:spcAft>
                    <a:spcPts val="0"/>
                  </a:spcAft>
                  <a:buClrTx/>
                  <a:buSzTx/>
                  <a:tabLst/>
                  <a:defRPr/>
                </a:pPr>
                <a:r>
                  <a:rPr lang="en-US" sz="2000" dirty="0">
                    <a:solidFill>
                      <a:prstClr val="black"/>
                    </a:solidFill>
                    <a:latin typeface="Calibri" panose="020F0502020204030204"/>
                  </a:rPr>
                  <a:t>A subset of 10 of those smaller units was selected and the number of objects in each of these units was counted.</a:t>
                </a:r>
              </a:p>
              <a:p>
                <a:pPr marR="0" lvl="0" algn="l" defTabSz="914400" rtl="0" eaLnBrk="1" fontAlgn="auto" latinLnBrk="0" hangingPunct="1">
                  <a:lnSpc>
                    <a:spcPct val="90000"/>
                  </a:lnSpc>
                  <a:spcBef>
                    <a:spcPts val="1000"/>
                  </a:spcBef>
                  <a:spcAft>
                    <a:spcPts val="0"/>
                  </a:spcAft>
                  <a:buClrTx/>
                  <a:buSzTx/>
                  <a:tabLst/>
                  <a:defRPr/>
                </a:pPr>
                <a:endParaRPr lang="en-US" sz="2000" dirty="0">
                  <a:solidFill>
                    <a:prstClr val="black"/>
                  </a:solidFill>
                  <a:latin typeface="Calibri" panose="020F0502020204030204"/>
                </a:endParaRPr>
              </a:p>
              <a:p>
                <a:pPr marR="0" lvl="0" algn="l" defTabSz="914400" rtl="0" eaLnBrk="1" fontAlgn="auto" latinLnBrk="0" hangingPunct="1">
                  <a:lnSpc>
                    <a:spcPct val="90000"/>
                  </a:lnSpc>
                  <a:spcBef>
                    <a:spcPts val="1000"/>
                  </a:spcBef>
                  <a:spcAft>
                    <a:spcPts val="0"/>
                  </a:spcAft>
                  <a:buClrTx/>
                  <a:buSzTx/>
                  <a:tabLst/>
                  <a:defRPr/>
                </a:pPr>
                <a:r>
                  <a:rPr lang="en-US" sz="2000" dirty="0">
                    <a:solidFill>
                      <a:prstClr val="black"/>
                    </a:solidFill>
                    <a:latin typeface="Calibri" panose="020F0502020204030204"/>
                  </a:rPr>
                  <a:t>Population Size: </a:t>
                </a:r>
                <a14:m>
                  <m:oMath xmlns:m="http://schemas.openxmlformats.org/officeDocument/2006/math">
                    <m:r>
                      <a:rPr lang="en-US" sz="2000" b="0" i="1" smtClean="0">
                        <a:solidFill>
                          <a:prstClr val="black"/>
                        </a:solidFill>
                        <a:latin typeface="Cambria Math" panose="02040503050406030204" pitchFamily="18" charset="0"/>
                      </a:rPr>
                      <m:t>𝑁</m:t>
                    </m:r>
                    <m:r>
                      <a:rPr lang="en-US" sz="2000" b="0" i="1" smtClean="0">
                        <a:solidFill>
                          <a:prstClr val="black"/>
                        </a:solidFill>
                        <a:latin typeface="Cambria Math" panose="02040503050406030204" pitchFamily="18" charset="0"/>
                      </a:rPr>
                      <m:t>=100</m:t>
                    </m:r>
                  </m:oMath>
                </a14:m>
                <a:endParaRPr lang="it-IT" sz="2000" dirty="0">
                  <a:solidFill>
                    <a:prstClr val="black"/>
                  </a:solidFill>
                  <a:latin typeface="Calibri" panose="020F0502020204030204"/>
                </a:endParaRPr>
              </a:p>
              <a:p>
                <a:pPr marR="0" lvl="0" algn="l" defTabSz="914400" rtl="0" eaLnBrk="1" fontAlgn="auto" latinLnBrk="0" hangingPunct="1">
                  <a:lnSpc>
                    <a:spcPct val="90000"/>
                  </a:lnSpc>
                  <a:spcBef>
                    <a:spcPts val="1000"/>
                  </a:spcBef>
                  <a:spcAft>
                    <a:spcPts val="0"/>
                  </a:spcAft>
                  <a:buClrTx/>
                  <a:buSzTx/>
                  <a:tabLst/>
                  <a:defRPr/>
                </a:pPr>
                <a:r>
                  <a:rPr lang="it-IT" sz="2000" dirty="0">
                    <a:solidFill>
                      <a:prstClr val="black"/>
                    </a:solidFill>
                    <a:latin typeface="Calibri" panose="020F0502020204030204"/>
                  </a:rPr>
                  <a:t>Sample Size: </a:t>
                </a:r>
                <a14:m>
                  <m:oMath xmlns:m="http://schemas.openxmlformats.org/officeDocument/2006/math">
                    <m:r>
                      <a:rPr lang="en-US" sz="2000" b="0" i="1" smtClean="0">
                        <a:solidFill>
                          <a:prstClr val="black"/>
                        </a:solidFill>
                        <a:latin typeface="Cambria Math" panose="02040503050406030204" pitchFamily="18" charset="0"/>
                      </a:rPr>
                      <m:t>𝑛</m:t>
                    </m:r>
                    <m:r>
                      <a:rPr lang="en-US" sz="2000" b="0" i="1" smtClean="0">
                        <a:solidFill>
                          <a:prstClr val="black"/>
                        </a:solidFill>
                        <a:latin typeface="Cambria Math" panose="02040503050406030204" pitchFamily="18" charset="0"/>
                      </a:rPr>
                      <m:t>=10</m:t>
                    </m:r>
                  </m:oMath>
                </a14:m>
                <a:endParaRPr lang="it-IT" sz="2000" dirty="0">
                  <a:solidFill>
                    <a:prstClr val="black"/>
                  </a:solidFill>
                  <a:latin typeface="Calibri" panose="020F0502020204030204"/>
                </a:endParaRPr>
              </a:p>
            </p:txBody>
          </p:sp>
        </mc:Choice>
        <mc:Fallback xmlns="">
          <p:sp>
            <p:nvSpPr>
              <p:cNvPr id="5" name="TextBox 4">
                <a:extLst>
                  <a:ext uri="{FF2B5EF4-FFF2-40B4-BE49-F238E27FC236}">
                    <a16:creationId xmlns:a16="http://schemas.microsoft.com/office/drawing/2014/main" id="{FEAE6825-F2D0-C0F3-DB57-99EC86F375A9}"/>
                  </a:ext>
                </a:extLst>
              </p:cNvPr>
              <p:cNvSpPr txBox="1">
                <a:spLocks noRot="1" noChangeAspect="1" noMove="1" noResize="1" noEditPoints="1" noAdjustHandles="1" noChangeArrowheads="1" noChangeShapeType="1" noTextEdit="1"/>
              </p:cNvSpPr>
              <p:nvPr/>
            </p:nvSpPr>
            <p:spPr>
              <a:xfrm>
                <a:off x="123826" y="1325563"/>
                <a:ext cx="5170341" cy="4057521"/>
              </a:xfrm>
              <a:prstGeom prst="rect">
                <a:avLst/>
              </a:prstGeom>
              <a:blipFill>
                <a:blip r:embed="rId3"/>
                <a:stretch>
                  <a:fillRect l="-1179" t="-1502" r="-943" b="-1652"/>
                </a:stretch>
              </a:blipFill>
            </p:spPr>
            <p:txBody>
              <a:bodyPr/>
              <a:lstStyle/>
              <a:p>
                <a:r>
                  <a:rPr lang="en-US">
                    <a:noFill/>
                  </a:rPr>
                  <a:t> </a:t>
                </a:r>
              </a:p>
            </p:txBody>
          </p:sp>
        </mc:Fallback>
      </mc:AlternateContent>
    </p:spTree>
    <p:extLst>
      <p:ext uri="{BB962C8B-B14F-4D97-AF65-F5344CB8AC3E}">
        <p14:creationId xmlns:p14="http://schemas.microsoft.com/office/powerpoint/2010/main" val="3142203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202C6-B426-FF39-8BA0-28DB8640F72F}"/>
              </a:ext>
            </a:extLst>
          </p:cNvPr>
          <p:cNvSpPr>
            <a:spLocks noGrp="1"/>
          </p:cNvSpPr>
          <p:nvPr>
            <p:ph type="title"/>
          </p:nvPr>
        </p:nvSpPr>
        <p:spPr/>
        <p:txBody>
          <a:bodyPr/>
          <a:lstStyle/>
          <a:p>
            <a:r>
              <a:rPr lang="en-US" dirty="0"/>
              <a:t>Why is statistics so valuable?</a:t>
            </a:r>
          </a:p>
        </p:txBody>
      </p:sp>
      <p:sp>
        <p:nvSpPr>
          <p:cNvPr id="3" name="Content Placeholder 2">
            <a:extLst>
              <a:ext uri="{FF2B5EF4-FFF2-40B4-BE49-F238E27FC236}">
                <a16:creationId xmlns:a16="http://schemas.microsoft.com/office/drawing/2014/main" id="{CE8548C3-42AC-8F5F-B1D1-3FB65154EACF}"/>
              </a:ext>
            </a:extLst>
          </p:cNvPr>
          <p:cNvSpPr>
            <a:spLocks noGrp="1"/>
          </p:cNvSpPr>
          <p:nvPr>
            <p:ph idx="1"/>
          </p:nvPr>
        </p:nvSpPr>
        <p:spPr/>
        <p:txBody>
          <a:bodyPr/>
          <a:lstStyle/>
          <a:p>
            <a:endParaRPr lang="en-US" dirty="0"/>
          </a:p>
          <a:p>
            <a:r>
              <a:rPr lang="en-US" dirty="0"/>
              <a:t>Most of the time, we can’t measure everyone or every unit in the population and therefore must limit our measurements to a sample.</a:t>
            </a:r>
          </a:p>
          <a:p>
            <a:pPr marL="0" indent="0">
              <a:buNone/>
            </a:pPr>
            <a:endParaRPr lang="en-US" dirty="0"/>
          </a:p>
          <a:p>
            <a:r>
              <a:rPr lang="en-US" dirty="0"/>
              <a:t>Statistics primarily deals with </a:t>
            </a:r>
            <a:r>
              <a:rPr lang="en-US" b="1" dirty="0"/>
              <a:t>estimation </a:t>
            </a:r>
            <a:r>
              <a:rPr lang="en-US" dirty="0"/>
              <a:t>– the process of inferring an unknown quantity about a population using set of sample data</a:t>
            </a:r>
          </a:p>
          <a:p>
            <a:pPr marL="0" indent="0">
              <a:buNone/>
            </a:pPr>
            <a:endParaRPr lang="en-US" dirty="0"/>
          </a:p>
          <a:p>
            <a:r>
              <a:rPr lang="en-US" dirty="0"/>
              <a:t>The tools for estimation allow us to approximate almost everything about populations </a:t>
            </a:r>
            <a:r>
              <a:rPr lang="en-US" b="1" dirty="0"/>
              <a:t>using only samples</a:t>
            </a:r>
            <a:r>
              <a:rPr lang="en-US" dirty="0"/>
              <a:t>.</a:t>
            </a:r>
          </a:p>
        </p:txBody>
      </p:sp>
    </p:spTree>
    <p:extLst>
      <p:ext uri="{BB962C8B-B14F-4D97-AF65-F5344CB8AC3E}">
        <p14:creationId xmlns:p14="http://schemas.microsoft.com/office/powerpoint/2010/main" val="3769764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852D-5E29-ED3F-20D1-56A2AB6EA303}"/>
              </a:ext>
            </a:extLst>
          </p:cNvPr>
          <p:cNvSpPr>
            <a:spLocks noGrp="1"/>
          </p:cNvSpPr>
          <p:nvPr>
            <p:ph type="title"/>
          </p:nvPr>
        </p:nvSpPr>
        <p:spPr/>
        <p:txBody>
          <a:bodyPr/>
          <a:lstStyle/>
          <a:p>
            <a:r>
              <a:rPr lang="en-US" dirty="0"/>
              <a:t>Where we can go with estimates </a:t>
            </a:r>
          </a:p>
        </p:txBody>
      </p:sp>
      <p:sp>
        <p:nvSpPr>
          <p:cNvPr id="3" name="Content Placeholder 2">
            <a:extLst>
              <a:ext uri="{FF2B5EF4-FFF2-40B4-BE49-F238E27FC236}">
                <a16:creationId xmlns:a16="http://schemas.microsoft.com/office/drawing/2014/main" id="{673CE5DD-7FA6-0BC3-575F-B61120EE33AE}"/>
              </a:ext>
            </a:extLst>
          </p:cNvPr>
          <p:cNvSpPr>
            <a:spLocks noGrp="1"/>
          </p:cNvSpPr>
          <p:nvPr>
            <p:ph idx="1"/>
          </p:nvPr>
        </p:nvSpPr>
        <p:spPr/>
        <p:txBody>
          <a:bodyPr/>
          <a:lstStyle/>
          <a:p>
            <a:r>
              <a:rPr lang="en-US" dirty="0"/>
              <a:t>With </a:t>
            </a:r>
            <a:r>
              <a:rPr lang="en-US" b="1" dirty="0"/>
              <a:t>estimates</a:t>
            </a:r>
            <a:r>
              <a:rPr lang="en-US" dirty="0"/>
              <a:t> we can </a:t>
            </a:r>
          </a:p>
          <a:p>
            <a:pPr lvl="1"/>
            <a:r>
              <a:rPr lang="en-US" dirty="0"/>
              <a:t>Assess differences among groups and relationships between variables.</a:t>
            </a:r>
          </a:p>
          <a:p>
            <a:pPr lvl="1"/>
            <a:endParaRPr lang="en-US" dirty="0"/>
          </a:p>
          <a:p>
            <a:pPr lvl="1"/>
            <a:r>
              <a:rPr lang="en-US" dirty="0"/>
              <a:t>Describe populations. Examples of estimates include averages, proportions, measures of variation, and measures of relationship.</a:t>
            </a:r>
          </a:p>
          <a:p>
            <a:pPr lvl="1"/>
            <a:endParaRPr lang="en-US" dirty="0"/>
          </a:p>
          <a:p>
            <a:pPr lvl="1"/>
            <a:r>
              <a:rPr lang="en-US" dirty="0"/>
              <a:t>Then we can ask and answer questions or formally, test and evaluate hypotheses.</a:t>
            </a:r>
          </a:p>
        </p:txBody>
      </p:sp>
    </p:spTree>
    <p:extLst>
      <p:ext uri="{BB962C8B-B14F-4D97-AF65-F5344CB8AC3E}">
        <p14:creationId xmlns:p14="http://schemas.microsoft.com/office/powerpoint/2010/main" val="1932296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80C86-D709-6FB8-5A19-C2314095D583}"/>
              </a:ext>
            </a:extLst>
          </p:cNvPr>
          <p:cNvSpPr>
            <a:spLocks noGrp="1"/>
          </p:cNvSpPr>
          <p:nvPr>
            <p:ph type="title"/>
          </p:nvPr>
        </p:nvSpPr>
        <p:spPr>
          <a:xfrm>
            <a:off x="713762" y="36014"/>
            <a:ext cx="10515600" cy="1325563"/>
          </a:xfrm>
        </p:spPr>
        <p:txBody>
          <a:bodyPr/>
          <a:lstStyle/>
          <a:p>
            <a:r>
              <a:rPr lang="en-US" dirty="0"/>
              <a:t>Statistics Vs Parameters</a:t>
            </a:r>
          </a:p>
        </p:txBody>
      </p:sp>
      <p:sp>
        <p:nvSpPr>
          <p:cNvPr id="4" name="TextBox 3">
            <a:extLst>
              <a:ext uri="{FF2B5EF4-FFF2-40B4-BE49-F238E27FC236}">
                <a16:creationId xmlns:a16="http://schemas.microsoft.com/office/drawing/2014/main" id="{D2296438-25B8-F629-7C3E-5050397B22AC}"/>
              </a:ext>
            </a:extLst>
          </p:cNvPr>
          <p:cNvSpPr txBox="1"/>
          <p:nvPr/>
        </p:nvSpPr>
        <p:spPr>
          <a:xfrm>
            <a:off x="306534" y="1612616"/>
            <a:ext cx="5724811" cy="3503523"/>
          </a:xfrm>
          <a:prstGeom prst="rect">
            <a:avLst/>
          </a:prstGeom>
          <a:noFill/>
        </p:spPr>
        <p:txBody>
          <a:bodyPr wrap="square">
            <a:spAutoFit/>
          </a:bodyPr>
          <a:lstStyle/>
          <a:p>
            <a:pPr marR="0" lvl="0" algn="l" defTabSz="914400" rtl="0" eaLnBrk="1" fontAlgn="auto" latinLnBrk="0" hangingPunct="1">
              <a:lnSpc>
                <a:spcPct val="90000"/>
              </a:lnSpc>
              <a:spcBef>
                <a:spcPts val="1000"/>
              </a:spcBef>
              <a:spcAft>
                <a:spcPts val="0"/>
              </a:spcAft>
              <a:buClrTx/>
              <a:buSzTx/>
              <a:tabLst/>
              <a:defRPr/>
            </a:pPr>
            <a:r>
              <a:rPr lang="en-US" sz="2000" dirty="0">
                <a:solidFill>
                  <a:prstClr val="black"/>
                </a:solidFill>
                <a:latin typeface="Calibri" panose="020F0502020204030204"/>
              </a:rPr>
              <a:t>A </a:t>
            </a:r>
            <a:r>
              <a:rPr lang="en-US" sz="2000" b="1" dirty="0">
                <a:solidFill>
                  <a:prstClr val="black"/>
                </a:solidFill>
                <a:latin typeface="Calibri" panose="020F0502020204030204"/>
              </a:rPr>
              <a:t>statistic </a:t>
            </a:r>
            <a:r>
              <a:rPr lang="en-US" sz="2000" dirty="0">
                <a:solidFill>
                  <a:prstClr val="black"/>
                </a:solidFill>
                <a:latin typeface="Calibri" panose="020F0502020204030204"/>
              </a:rPr>
              <a:t>is a numerical characteristic of a </a:t>
            </a:r>
            <a:r>
              <a:rPr lang="en-US" sz="2000" b="1" dirty="0">
                <a:solidFill>
                  <a:prstClr val="black"/>
                </a:solidFill>
                <a:latin typeface="Calibri" panose="020F0502020204030204"/>
              </a:rPr>
              <a:t>sample </a:t>
            </a:r>
            <a:r>
              <a:rPr lang="en-US" sz="2000" dirty="0">
                <a:solidFill>
                  <a:prstClr val="black"/>
                </a:solidFill>
                <a:latin typeface="Calibri" panose="020F0502020204030204"/>
              </a:rPr>
              <a:t>that </a:t>
            </a:r>
            <a:r>
              <a:rPr lang="en-US" sz="2000" u="sng" dirty="0">
                <a:solidFill>
                  <a:prstClr val="black"/>
                </a:solidFill>
                <a:latin typeface="Calibri" panose="020F0502020204030204"/>
              </a:rPr>
              <a:t>estimates</a:t>
            </a:r>
            <a:r>
              <a:rPr lang="en-US" sz="2000" dirty="0">
                <a:solidFill>
                  <a:prstClr val="black"/>
                </a:solidFill>
                <a:latin typeface="Calibri" panose="020F0502020204030204"/>
              </a:rPr>
              <a:t> a population parameter. </a:t>
            </a:r>
          </a:p>
          <a:p>
            <a:pPr marR="0" lvl="0" algn="l" defTabSz="914400" rtl="0" eaLnBrk="1" fontAlgn="auto" latinLnBrk="0" hangingPunct="1">
              <a:lnSpc>
                <a:spcPct val="90000"/>
              </a:lnSpc>
              <a:spcBef>
                <a:spcPts val="1000"/>
              </a:spcBef>
              <a:spcAft>
                <a:spcPts val="0"/>
              </a:spcAft>
              <a:buClrTx/>
              <a:buSzTx/>
              <a:tabLst/>
              <a:defRPr/>
            </a:pPr>
            <a:endParaRPr lang="en-US" sz="2000" dirty="0">
              <a:solidFill>
                <a:prstClr val="black"/>
              </a:solidFill>
              <a:latin typeface="Calibri" panose="020F0502020204030204"/>
            </a:endParaRPr>
          </a:p>
          <a:p>
            <a:pPr marR="0" lvl="0" algn="l" defTabSz="914400" rtl="0" eaLnBrk="1" fontAlgn="auto" latinLnBrk="0" hangingPunct="1">
              <a:lnSpc>
                <a:spcPct val="90000"/>
              </a:lnSpc>
              <a:spcBef>
                <a:spcPts val="1000"/>
              </a:spcBef>
              <a:spcAft>
                <a:spcPts val="0"/>
              </a:spcAft>
              <a:buClrTx/>
              <a:buSzTx/>
              <a:tabLst/>
              <a:defRPr/>
            </a:pPr>
            <a:r>
              <a:rPr lang="en-US" sz="2000" dirty="0">
                <a:solidFill>
                  <a:prstClr val="black"/>
                </a:solidFill>
                <a:latin typeface="Calibri" panose="020F0502020204030204"/>
              </a:rPr>
              <a:t>A </a:t>
            </a:r>
            <a:r>
              <a:rPr lang="en-US" sz="2000" b="1" dirty="0">
                <a:solidFill>
                  <a:prstClr val="black"/>
                </a:solidFill>
                <a:latin typeface="Calibri" panose="020F0502020204030204"/>
              </a:rPr>
              <a:t>parameter </a:t>
            </a:r>
            <a:r>
              <a:rPr lang="en-US" sz="2000" dirty="0">
                <a:solidFill>
                  <a:prstClr val="black"/>
                </a:solidFill>
                <a:latin typeface="Calibri" panose="020F0502020204030204"/>
              </a:rPr>
              <a:t>is a numerical characteristic of a </a:t>
            </a:r>
            <a:r>
              <a:rPr lang="en-US" sz="2000" b="1" dirty="0">
                <a:solidFill>
                  <a:prstClr val="black"/>
                </a:solidFill>
                <a:latin typeface="Calibri" panose="020F0502020204030204"/>
              </a:rPr>
              <a:t>population</a:t>
            </a:r>
            <a:r>
              <a:rPr lang="en-US" sz="2000" dirty="0">
                <a:solidFill>
                  <a:prstClr val="black"/>
                </a:solidFill>
                <a:latin typeface="Calibri" panose="020F0502020204030204"/>
              </a:rPr>
              <a:t> that can be estimated by a statistic. </a:t>
            </a:r>
          </a:p>
          <a:p>
            <a:pPr marR="0" lvl="0" algn="l" defTabSz="914400" rtl="0" eaLnBrk="1" fontAlgn="auto" latinLnBrk="0" hangingPunct="1">
              <a:lnSpc>
                <a:spcPct val="90000"/>
              </a:lnSpc>
              <a:spcBef>
                <a:spcPts val="1000"/>
              </a:spcBef>
              <a:spcAft>
                <a:spcPts val="0"/>
              </a:spcAft>
              <a:buClrTx/>
              <a:buSzTx/>
              <a:tabLst/>
              <a:defRPr/>
            </a:pPr>
            <a:endParaRPr lang="en-US" sz="2000" dirty="0">
              <a:solidFill>
                <a:prstClr val="black"/>
              </a:solidFill>
              <a:latin typeface="Calibri" panose="020F0502020204030204"/>
            </a:endParaRPr>
          </a:p>
          <a:p>
            <a:pPr marR="0" lvl="0" algn="l" defTabSz="914400" rtl="0" eaLnBrk="1" fontAlgn="auto" latinLnBrk="0" hangingPunct="1">
              <a:lnSpc>
                <a:spcPct val="90000"/>
              </a:lnSpc>
              <a:spcBef>
                <a:spcPts val="1000"/>
              </a:spcBef>
              <a:spcAft>
                <a:spcPts val="0"/>
              </a:spcAft>
              <a:buClrTx/>
              <a:buSzTx/>
              <a:tabLst/>
              <a:defRPr/>
            </a:pPr>
            <a:r>
              <a:rPr lang="en-US" sz="2000" dirty="0">
                <a:solidFill>
                  <a:prstClr val="black"/>
                </a:solidFill>
                <a:latin typeface="Calibri" panose="020F0502020204030204"/>
              </a:rPr>
              <a:t>Put another way…</a:t>
            </a:r>
          </a:p>
          <a:p>
            <a:pPr>
              <a:lnSpc>
                <a:spcPct val="90000"/>
              </a:lnSpc>
              <a:spcBef>
                <a:spcPts val="1000"/>
              </a:spcBef>
              <a:defRPr/>
            </a:pPr>
            <a:r>
              <a:rPr lang="en-US" sz="2000" dirty="0">
                <a:solidFill>
                  <a:prstClr val="black"/>
                </a:solidFill>
                <a:latin typeface="Calibri" panose="020F0502020204030204"/>
              </a:rPr>
              <a:t>A </a:t>
            </a:r>
            <a:r>
              <a:rPr lang="en-US" sz="2000" b="1" dirty="0">
                <a:solidFill>
                  <a:prstClr val="black"/>
                </a:solidFill>
                <a:latin typeface="Calibri" panose="020F0502020204030204"/>
              </a:rPr>
              <a:t>statistic </a:t>
            </a:r>
            <a:r>
              <a:rPr lang="en-US" sz="2000" dirty="0">
                <a:solidFill>
                  <a:prstClr val="black"/>
                </a:solidFill>
                <a:latin typeface="Calibri" panose="020F0502020204030204"/>
              </a:rPr>
              <a:t>is a function of the observations of in a sample</a:t>
            </a:r>
            <a:r>
              <a:rPr lang="en-US" sz="2000" b="1" dirty="0">
                <a:solidFill>
                  <a:prstClr val="black"/>
                </a:solidFill>
                <a:latin typeface="Calibri" panose="020F0502020204030204"/>
              </a:rPr>
              <a:t> </a:t>
            </a:r>
            <a:r>
              <a:rPr lang="en-US" sz="2000" dirty="0">
                <a:solidFill>
                  <a:prstClr val="black"/>
                </a:solidFill>
                <a:latin typeface="Calibri" panose="020F0502020204030204"/>
              </a:rPr>
              <a:t>while a </a:t>
            </a:r>
            <a:r>
              <a:rPr lang="en-US" sz="2000" b="1" dirty="0">
                <a:solidFill>
                  <a:prstClr val="black"/>
                </a:solidFill>
                <a:latin typeface="Calibri" panose="020F0502020204030204"/>
              </a:rPr>
              <a:t>parameter</a:t>
            </a:r>
            <a:r>
              <a:rPr lang="en-US" sz="2000" dirty="0">
                <a:solidFill>
                  <a:prstClr val="black"/>
                </a:solidFill>
                <a:latin typeface="Calibri" panose="020F0502020204030204"/>
              </a:rPr>
              <a:t> is a function </a:t>
            </a:r>
            <a:r>
              <a:rPr lang="en-US" sz="2000" u="sng" dirty="0">
                <a:solidFill>
                  <a:prstClr val="black"/>
                </a:solidFill>
                <a:latin typeface="Calibri" panose="020F0502020204030204"/>
              </a:rPr>
              <a:t>of all </a:t>
            </a:r>
            <a:r>
              <a:rPr lang="en-US" sz="2000" dirty="0">
                <a:solidFill>
                  <a:prstClr val="black"/>
                </a:solidFill>
                <a:latin typeface="Calibri" panose="020F0502020204030204"/>
              </a:rPr>
              <a:t> observations in the population. </a:t>
            </a:r>
          </a:p>
        </p:txBody>
      </p:sp>
      <p:grpSp>
        <p:nvGrpSpPr>
          <p:cNvPr id="17" name="Group 16">
            <a:extLst>
              <a:ext uri="{FF2B5EF4-FFF2-40B4-BE49-F238E27FC236}">
                <a16:creationId xmlns:a16="http://schemas.microsoft.com/office/drawing/2014/main" id="{AC20C494-1B6D-BA41-770E-9E0DE44AF074}"/>
              </a:ext>
            </a:extLst>
          </p:cNvPr>
          <p:cNvGrpSpPr/>
          <p:nvPr/>
        </p:nvGrpSpPr>
        <p:grpSpPr>
          <a:xfrm>
            <a:off x="6080138" y="1988893"/>
            <a:ext cx="5901408" cy="1325563"/>
            <a:chOff x="1468570" y="4512292"/>
            <a:chExt cx="7820443" cy="1980583"/>
          </a:xfrm>
        </p:grpSpPr>
        <p:pic>
          <p:nvPicPr>
            <p:cNvPr id="5" name="Picture 4" descr="A video game screen with a yellow and black striped tape&#10;&#10;Description automatically generated">
              <a:extLst>
                <a:ext uri="{FF2B5EF4-FFF2-40B4-BE49-F238E27FC236}">
                  <a16:creationId xmlns:a16="http://schemas.microsoft.com/office/drawing/2014/main" id="{7B95BDDE-37EC-DD34-A267-54326770025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721075" y="5167312"/>
              <a:ext cx="3082705" cy="1325563"/>
            </a:xfrm>
            <a:prstGeom prst="rect">
              <a:avLst/>
            </a:prstGeom>
          </p:spPr>
        </p:pic>
        <p:sp>
          <p:nvSpPr>
            <p:cNvPr id="14" name="TextBox 13">
              <a:extLst>
                <a:ext uri="{FF2B5EF4-FFF2-40B4-BE49-F238E27FC236}">
                  <a16:creationId xmlns:a16="http://schemas.microsoft.com/office/drawing/2014/main" id="{1BFF80E6-7311-2B72-F3AB-3B087616E762}"/>
                </a:ext>
              </a:extLst>
            </p:cNvPr>
            <p:cNvSpPr txBox="1"/>
            <p:nvPr/>
          </p:nvSpPr>
          <p:spPr>
            <a:xfrm>
              <a:off x="1468570" y="4556598"/>
              <a:ext cx="1257075" cy="523220"/>
            </a:xfrm>
            <a:prstGeom prst="rect">
              <a:avLst/>
            </a:prstGeom>
            <a:noFill/>
          </p:spPr>
          <p:txBody>
            <a:bodyPr wrap="none" rtlCol="0">
              <a:spAutoFit/>
            </a:bodyPr>
            <a:lstStyle/>
            <a:p>
              <a:r>
                <a:rPr lang="en-US" sz="2800" dirty="0"/>
                <a:t>Sample</a:t>
              </a:r>
            </a:p>
          </p:txBody>
        </p:sp>
        <p:pic>
          <p:nvPicPr>
            <p:cNvPr id="9" name="Picture 8" descr="A blue cylinder with three layers&#10;&#10;Description automatically generated">
              <a:extLst>
                <a:ext uri="{FF2B5EF4-FFF2-40B4-BE49-F238E27FC236}">
                  <a16:creationId xmlns:a16="http://schemas.microsoft.com/office/drawing/2014/main" id="{F3A78266-9762-7A4E-A26E-7743C43437F8}"/>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flipH="1">
              <a:off x="1674812" y="5245384"/>
              <a:ext cx="914612" cy="1104900"/>
            </a:xfrm>
            <a:prstGeom prst="rect">
              <a:avLst/>
            </a:prstGeom>
          </p:spPr>
        </p:pic>
        <p:sp>
          <p:nvSpPr>
            <p:cNvPr id="10" name="TextBox 9">
              <a:extLst>
                <a:ext uri="{FF2B5EF4-FFF2-40B4-BE49-F238E27FC236}">
                  <a16:creationId xmlns:a16="http://schemas.microsoft.com/office/drawing/2014/main" id="{D8C0FC19-9DD1-5A1C-9E96-A5DA070246AB}"/>
                </a:ext>
              </a:extLst>
            </p:cNvPr>
            <p:cNvSpPr txBox="1"/>
            <p:nvPr/>
          </p:nvSpPr>
          <p:spPr>
            <a:xfrm>
              <a:off x="7652905" y="5245384"/>
              <a:ext cx="1011815" cy="769441"/>
            </a:xfrm>
            <a:prstGeom prst="rect">
              <a:avLst/>
            </a:prstGeom>
            <a:noFill/>
          </p:spPr>
          <p:txBody>
            <a:bodyPr wrap="none" rtlCol="0">
              <a:spAutoFit/>
            </a:bodyPr>
            <a:lstStyle/>
            <a:p>
              <a:r>
                <a:rPr lang="en-US" sz="4400" dirty="0">
                  <a:latin typeface="Algerian" panose="04020705040A02060702" pitchFamily="82" charset="0"/>
                </a:rPr>
                <a:t>7.8</a:t>
              </a:r>
            </a:p>
          </p:txBody>
        </p:sp>
        <p:sp>
          <p:nvSpPr>
            <p:cNvPr id="11" name="TextBox 10">
              <a:extLst>
                <a:ext uri="{FF2B5EF4-FFF2-40B4-BE49-F238E27FC236}">
                  <a16:creationId xmlns:a16="http://schemas.microsoft.com/office/drawing/2014/main" id="{8013F433-F62F-72E7-CCCD-6BC478CC428A}"/>
                </a:ext>
              </a:extLst>
            </p:cNvPr>
            <p:cNvSpPr txBox="1"/>
            <p:nvPr/>
          </p:nvSpPr>
          <p:spPr>
            <a:xfrm>
              <a:off x="4598879" y="4538996"/>
              <a:ext cx="1327095" cy="523220"/>
            </a:xfrm>
            <a:prstGeom prst="rect">
              <a:avLst/>
            </a:prstGeom>
            <a:noFill/>
          </p:spPr>
          <p:txBody>
            <a:bodyPr wrap="none" rtlCol="0">
              <a:spAutoFit/>
            </a:bodyPr>
            <a:lstStyle/>
            <a:p>
              <a:r>
                <a:rPr lang="en-US" sz="2800" dirty="0"/>
                <a:t>Statistic</a:t>
              </a:r>
            </a:p>
          </p:txBody>
        </p:sp>
        <p:sp>
          <p:nvSpPr>
            <p:cNvPr id="12" name="Arrow: Right 11">
              <a:extLst>
                <a:ext uri="{FF2B5EF4-FFF2-40B4-BE49-F238E27FC236}">
                  <a16:creationId xmlns:a16="http://schemas.microsoft.com/office/drawing/2014/main" id="{CE648ED7-B244-B76E-25B5-2AEBAE5BDF13}"/>
                </a:ext>
              </a:extLst>
            </p:cNvPr>
            <p:cNvSpPr/>
            <p:nvPr/>
          </p:nvSpPr>
          <p:spPr>
            <a:xfrm>
              <a:off x="3000375" y="5410200"/>
              <a:ext cx="720700" cy="4762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9BCA37C5-5C48-6C8D-E916-E5E009B3B53E}"/>
                </a:ext>
              </a:extLst>
            </p:cNvPr>
            <p:cNvSpPr/>
            <p:nvPr/>
          </p:nvSpPr>
          <p:spPr>
            <a:xfrm>
              <a:off x="6803780" y="5410200"/>
              <a:ext cx="720700" cy="4762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FB810C0-6923-DFD0-5FAC-1B6D041B9ADB}"/>
                </a:ext>
              </a:extLst>
            </p:cNvPr>
            <p:cNvSpPr txBox="1"/>
            <p:nvPr/>
          </p:nvSpPr>
          <p:spPr>
            <a:xfrm>
              <a:off x="7557654" y="4512292"/>
              <a:ext cx="1731359" cy="680103"/>
            </a:xfrm>
            <a:prstGeom prst="rect">
              <a:avLst/>
            </a:prstGeom>
            <a:noFill/>
          </p:spPr>
          <p:txBody>
            <a:bodyPr wrap="none" rtlCol="0">
              <a:spAutoFit/>
            </a:bodyPr>
            <a:lstStyle/>
            <a:p>
              <a:r>
                <a:rPr lang="en-US" sz="2800" dirty="0"/>
                <a:t>estimate</a:t>
              </a:r>
            </a:p>
          </p:txBody>
        </p:sp>
      </p:grpSp>
      <p:grpSp>
        <p:nvGrpSpPr>
          <p:cNvPr id="3" name="Group 2">
            <a:extLst>
              <a:ext uri="{FF2B5EF4-FFF2-40B4-BE49-F238E27FC236}">
                <a16:creationId xmlns:a16="http://schemas.microsoft.com/office/drawing/2014/main" id="{8CBD6E19-51A2-FBB2-9330-09AFC3FBA50C}"/>
              </a:ext>
            </a:extLst>
          </p:cNvPr>
          <p:cNvGrpSpPr/>
          <p:nvPr/>
        </p:nvGrpSpPr>
        <p:grpSpPr>
          <a:xfrm>
            <a:off x="5847359" y="4470665"/>
            <a:ext cx="5999184" cy="1361876"/>
            <a:chOff x="1043730" y="4458035"/>
            <a:chExt cx="7950014" cy="2034840"/>
          </a:xfrm>
        </p:grpSpPr>
        <p:pic>
          <p:nvPicPr>
            <p:cNvPr id="6" name="Picture 5" descr="A video game screen with a yellow and black striped tape&#10;&#10;Description automatically generated">
              <a:extLst>
                <a:ext uri="{FF2B5EF4-FFF2-40B4-BE49-F238E27FC236}">
                  <a16:creationId xmlns:a16="http://schemas.microsoft.com/office/drawing/2014/main" id="{38A716E5-ACAC-2B97-AA07-7BF7A5B25FE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721075" y="5167312"/>
              <a:ext cx="3082705" cy="1325563"/>
            </a:xfrm>
            <a:prstGeom prst="rect">
              <a:avLst/>
            </a:prstGeom>
          </p:spPr>
        </p:pic>
        <p:sp>
          <p:nvSpPr>
            <p:cNvPr id="7" name="TextBox 6">
              <a:extLst>
                <a:ext uri="{FF2B5EF4-FFF2-40B4-BE49-F238E27FC236}">
                  <a16:creationId xmlns:a16="http://schemas.microsoft.com/office/drawing/2014/main" id="{1263FF8F-92B3-D123-FB2C-47BB74D5591E}"/>
                </a:ext>
              </a:extLst>
            </p:cNvPr>
            <p:cNvSpPr txBox="1"/>
            <p:nvPr/>
          </p:nvSpPr>
          <p:spPr>
            <a:xfrm>
              <a:off x="1043730" y="4538995"/>
              <a:ext cx="2333809" cy="781766"/>
            </a:xfrm>
            <a:prstGeom prst="rect">
              <a:avLst/>
            </a:prstGeom>
            <a:noFill/>
          </p:spPr>
          <p:txBody>
            <a:bodyPr wrap="none" rtlCol="0">
              <a:spAutoFit/>
            </a:bodyPr>
            <a:lstStyle/>
            <a:p>
              <a:r>
                <a:rPr lang="en-US" sz="2800" dirty="0"/>
                <a:t>Population</a:t>
              </a:r>
            </a:p>
          </p:txBody>
        </p:sp>
        <p:pic>
          <p:nvPicPr>
            <p:cNvPr id="8" name="Picture 7" descr="A blue cylinder with three layers&#10;&#10;Description automatically generated">
              <a:extLst>
                <a:ext uri="{FF2B5EF4-FFF2-40B4-BE49-F238E27FC236}">
                  <a16:creationId xmlns:a16="http://schemas.microsoft.com/office/drawing/2014/main" id="{4D3D10D1-96A9-D71C-2EC1-D63F4BB9E16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flipH="1">
              <a:off x="1674812" y="5245384"/>
              <a:ext cx="914612" cy="1104901"/>
            </a:xfrm>
            <a:prstGeom prst="rect">
              <a:avLst/>
            </a:prstGeom>
          </p:spPr>
        </p:pic>
        <p:sp>
          <p:nvSpPr>
            <p:cNvPr id="16" name="TextBox 15">
              <a:extLst>
                <a:ext uri="{FF2B5EF4-FFF2-40B4-BE49-F238E27FC236}">
                  <a16:creationId xmlns:a16="http://schemas.microsoft.com/office/drawing/2014/main" id="{2BF0E88E-80E8-CE5A-07EA-9E53111EC853}"/>
                </a:ext>
              </a:extLst>
            </p:cNvPr>
            <p:cNvSpPr txBox="1"/>
            <p:nvPr/>
          </p:nvSpPr>
          <p:spPr>
            <a:xfrm>
              <a:off x="7652904" y="5245384"/>
              <a:ext cx="1340840" cy="1149656"/>
            </a:xfrm>
            <a:prstGeom prst="rect">
              <a:avLst/>
            </a:prstGeom>
            <a:noFill/>
          </p:spPr>
          <p:txBody>
            <a:bodyPr wrap="none" rtlCol="0">
              <a:spAutoFit/>
            </a:bodyPr>
            <a:lstStyle/>
            <a:p>
              <a:r>
                <a:rPr lang="en-US" sz="4400" dirty="0">
                  <a:latin typeface="Algerian" panose="04020705040A02060702" pitchFamily="82" charset="0"/>
                </a:rPr>
                <a:t>8.2</a:t>
              </a:r>
            </a:p>
          </p:txBody>
        </p:sp>
        <p:sp>
          <p:nvSpPr>
            <p:cNvPr id="18" name="TextBox 17">
              <a:extLst>
                <a:ext uri="{FF2B5EF4-FFF2-40B4-BE49-F238E27FC236}">
                  <a16:creationId xmlns:a16="http://schemas.microsoft.com/office/drawing/2014/main" id="{AD720B74-3587-8C00-2FD2-DA391F3047A7}"/>
                </a:ext>
              </a:extLst>
            </p:cNvPr>
            <p:cNvSpPr txBox="1"/>
            <p:nvPr/>
          </p:nvSpPr>
          <p:spPr>
            <a:xfrm>
              <a:off x="4315437" y="4458035"/>
              <a:ext cx="2260650" cy="781767"/>
            </a:xfrm>
            <a:prstGeom prst="rect">
              <a:avLst/>
            </a:prstGeom>
            <a:noFill/>
          </p:spPr>
          <p:txBody>
            <a:bodyPr wrap="none" rtlCol="0">
              <a:spAutoFit/>
            </a:bodyPr>
            <a:lstStyle/>
            <a:p>
              <a:r>
                <a:rPr lang="en-US" sz="2800" dirty="0"/>
                <a:t>Parameter</a:t>
              </a:r>
            </a:p>
          </p:txBody>
        </p:sp>
        <p:sp>
          <p:nvSpPr>
            <p:cNvPr id="19" name="Arrow: Right 18">
              <a:extLst>
                <a:ext uri="{FF2B5EF4-FFF2-40B4-BE49-F238E27FC236}">
                  <a16:creationId xmlns:a16="http://schemas.microsoft.com/office/drawing/2014/main" id="{DC1F96E2-1B02-8ACC-F6F0-4005BB576575}"/>
                </a:ext>
              </a:extLst>
            </p:cNvPr>
            <p:cNvSpPr/>
            <p:nvPr/>
          </p:nvSpPr>
          <p:spPr>
            <a:xfrm>
              <a:off x="3000375" y="5410200"/>
              <a:ext cx="720700" cy="4762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1C3D577E-54EE-C4FE-C703-4A8C6EFE9C9E}"/>
                </a:ext>
              </a:extLst>
            </p:cNvPr>
            <p:cNvSpPr/>
            <p:nvPr/>
          </p:nvSpPr>
          <p:spPr>
            <a:xfrm>
              <a:off x="6803780" y="5410200"/>
              <a:ext cx="720700" cy="4762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2F481E2F-F5A1-517B-0585-5AC0439AD5CE}"/>
                </a:ext>
              </a:extLst>
            </p:cNvPr>
            <p:cNvSpPr txBox="1"/>
            <p:nvPr/>
          </p:nvSpPr>
          <p:spPr>
            <a:xfrm>
              <a:off x="7557654" y="4512292"/>
              <a:ext cx="1310081" cy="781766"/>
            </a:xfrm>
            <a:prstGeom prst="rect">
              <a:avLst/>
            </a:prstGeom>
            <a:noFill/>
          </p:spPr>
          <p:txBody>
            <a:bodyPr wrap="none" rtlCol="0">
              <a:spAutoFit/>
            </a:bodyPr>
            <a:lstStyle/>
            <a:p>
              <a:r>
                <a:rPr lang="en-US" sz="2800" dirty="0"/>
                <a:t>Value</a:t>
              </a:r>
            </a:p>
          </p:txBody>
        </p:sp>
      </p:gr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4D2E981-3963-6DDF-6554-98473E5A09D2}"/>
                  </a:ext>
                </a:extLst>
              </p:cNvPr>
              <p:cNvSpPr txBox="1"/>
              <p:nvPr/>
            </p:nvSpPr>
            <p:spPr>
              <a:xfrm>
                <a:off x="6411455" y="3224276"/>
                <a:ext cx="335605"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𝑛</m:t>
                      </m:r>
                    </m:oMath>
                  </m:oMathPara>
                </a14:m>
                <a:endParaRPr lang="en-US" sz="3200" dirty="0"/>
              </a:p>
            </p:txBody>
          </p:sp>
        </mc:Choice>
        <mc:Fallback xmlns="">
          <p:sp>
            <p:nvSpPr>
              <p:cNvPr id="22" name="TextBox 21">
                <a:extLst>
                  <a:ext uri="{FF2B5EF4-FFF2-40B4-BE49-F238E27FC236}">
                    <a16:creationId xmlns:a16="http://schemas.microsoft.com/office/drawing/2014/main" id="{94D2E981-3963-6DDF-6554-98473E5A09D2}"/>
                  </a:ext>
                </a:extLst>
              </p:cNvPr>
              <p:cNvSpPr txBox="1">
                <a:spLocks noRot="1" noChangeAspect="1" noMove="1" noResize="1" noEditPoints="1" noAdjustHandles="1" noChangeArrowheads="1" noChangeShapeType="1" noTextEdit="1"/>
              </p:cNvSpPr>
              <p:nvPr/>
            </p:nvSpPr>
            <p:spPr>
              <a:xfrm>
                <a:off x="6411455" y="3224276"/>
                <a:ext cx="335605" cy="49244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A8A5DF8-FAD4-CE59-0BCB-8033D194CD80}"/>
                  </a:ext>
                </a:extLst>
              </p:cNvPr>
              <p:cNvSpPr txBox="1"/>
              <p:nvPr/>
            </p:nvSpPr>
            <p:spPr>
              <a:xfrm>
                <a:off x="6525448" y="5702664"/>
                <a:ext cx="404341"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𝑁</m:t>
                      </m:r>
                    </m:oMath>
                  </m:oMathPara>
                </a14:m>
                <a:endParaRPr lang="en-US" sz="3200" dirty="0"/>
              </a:p>
            </p:txBody>
          </p:sp>
        </mc:Choice>
        <mc:Fallback xmlns="">
          <p:sp>
            <p:nvSpPr>
              <p:cNvPr id="23" name="TextBox 22">
                <a:extLst>
                  <a:ext uri="{FF2B5EF4-FFF2-40B4-BE49-F238E27FC236}">
                    <a16:creationId xmlns:a16="http://schemas.microsoft.com/office/drawing/2014/main" id="{4A8A5DF8-FAD4-CE59-0BCB-8033D194CD80}"/>
                  </a:ext>
                </a:extLst>
              </p:cNvPr>
              <p:cNvSpPr txBox="1">
                <a:spLocks noRot="1" noChangeAspect="1" noMove="1" noResize="1" noEditPoints="1" noAdjustHandles="1" noChangeArrowheads="1" noChangeShapeType="1" noTextEdit="1"/>
              </p:cNvSpPr>
              <p:nvPr/>
            </p:nvSpPr>
            <p:spPr>
              <a:xfrm>
                <a:off x="6525448" y="5702664"/>
                <a:ext cx="404341" cy="492443"/>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38621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80C86-D709-6FB8-5A19-C2314095D583}"/>
              </a:ext>
            </a:extLst>
          </p:cNvPr>
          <p:cNvSpPr>
            <a:spLocks noGrp="1"/>
          </p:cNvSpPr>
          <p:nvPr>
            <p:ph type="title"/>
          </p:nvPr>
        </p:nvSpPr>
        <p:spPr>
          <a:xfrm>
            <a:off x="713762" y="36014"/>
            <a:ext cx="10515600" cy="1325563"/>
          </a:xfrm>
        </p:spPr>
        <p:txBody>
          <a:bodyPr/>
          <a:lstStyle/>
          <a:p>
            <a:r>
              <a:rPr lang="en-US" dirty="0"/>
              <a:t>Mean and Proportion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2296438-25B8-F629-7C3E-5050397B22AC}"/>
                  </a:ext>
                </a:extLst>
              </p:cNvPr>
              <p:cNvSpPr txBox="1"/>
              <p:nvPr/>
            </p:nvSpPr>
            <p:spPr>
              <a:xfrm>
                <a:off x="306534" y="1612616"/>
                <a:ext cx="7359648" cy="4446858"/>
              </a:xfrm>
              <a:prstGeom prst="rect">
                <a:avLst/>
              </a:prstGeom>
              <a:noFill/>
            </p:spPr>
            <p:txBody>
              <a:bodyPr wrap="square">
                <a:spAutoFit/>
              </a:bodyPr>
              <a:lstStyle/>
              <a:p>
                <a:pPr marR="0" lvl="0" algn="l" defTabSz="914400" rtl="0" eaLnBrk="1" fontAlgn="auto" latinLnBrk="0" hangingPunct="1">
                  <a:lnSpc>
                    <a:spcPct val="90000"/>
                  </a:lnSpc>
                  <a:spcBef>
                    <a:spcPts val="1000"/>
                  </a:spcBef>
                  <a:spcAft>
                    <a:spcPts val="0"/>
                  </a:spcAft>
                  <a:buClrTx/>
                  <a:buSzTx/>
                  <a:tabLst/>
                  <a:defRPr/>
                </a:pPr>
                <a:r>
                  <a:rPr lang="en-US" sz="2000" dirty="0">
                    <a:solidFill>
                      <a:prstClr val="black"/>
                    </a:solidFill>
                    <a:latin typeface="Calibri" panose="020F0502020204030204"/>
                  </a:rPr>
                  <a:t>A </a:t>
                </a:r>
                <a:r>
                  <a:rPr lang="en-US" sz="2000" b="1" dirty="0">
                    <a:solidFill>
                      <a:prstClr val="black"/>
                    </a:solidFill>
                    <a:latin typeface="Calibri" panose="020F0502020204030204"/>
                  </a:rPr>
                  <a:t>proportion </a:t>
                </a:r>
                <a:r>
                  <a:rPr lang="en-US" sz="2000" dirty="0">
                    <a:solidFill>
                      <a:prstClr val="black"/>
                    </a:solidFill>
                    <a:latin typeface="Calibri" panose="020F0502020204030204"/>
                  </a:rPr>
                  <a:t>describes the fraction of a whole that represent some property or category. Usually, it is expressed a percentage. </a:t>
                </a:r>
              </a:p>
              <a:p>
                <a:pPr marR="0" lvl="0" algn="l" defTabSz="914400" rtl="0" eaLnBrk="1" fontAlgn="auto" latinLnBrk="0" hangingPunct="1">
                  <a:lnSpc>
                    <a:spcPct val="90000"/>
                  </a:lnSpc>
                  <a:spcBef>
                    <a:spcPts val="1000"/>
                  </a:spcBef>
                  <a:spcAft>
                    <a:spcPts val="0"/>
                  </a:spcAft>
                  <a:buClrTx/>
                  <a:buSzTx/>
                  <a:tabLst/>
                  <a:defRPr/>
                </a:pPr>
                <a:r>
                  <a:rPr lang="en-US" dirty="0">
                    <a:solidFill>
                      <a:prstClr val="black"/>
                    </a:solidFill>
                    <a:latin typeface="Calibri" panose="020F0502020204030204"/>
                  </a:rPr>
                  <a:t>Notation: </a:t>
                </a:r>
              </a:p>
              <a:p>
                <a:pPr marR="0" lvl="0" algn="l" defTabSz="914400" rtl="0" eaLnBrk="1" fontAlgn="auto" latinLnBrk="0" hangingPunct="1">
                  <a:lnSpc>
                    <a:spcPct val="90000"/>
                  </a:lnSpc>
                  <a:spcBef>
                    <a:spcPts val="1000"/>
                  </a:spcBef>
                  <a:spcAft>
                    <a:spcPts val="0"/>
                  </a:spcAft>
                  <a:buClrTx/>
                  <a:buSzTx/>
                  <a:tabLst/>
                  <a:defRPr/>
                </a:pPr>
                <a14:m>
                  <m:oMath xmlns:m="http://schemas.openxmlformats.org/officeDocument/2006/math">
                    <m:acc>
                      <m:accPr>
                        <m:chr m:val="̂"/>
                        <m:ctrlPr>
                          <a:rPr lang="en-US" i="1" smtClean="0">
                            <a:solidFill>
                              <a:prstClr val="black"/>
                            </a:solidFill>
                            <a:latin typeface="Cambria Math" panose="02040503050406030204" pitchFamily="18" charset="0"/>
                          </a:rPr>
                        </m:ctrlPr>
                      </m:accPr>
                      <m:e>
                        <m:r>
                          <a:rPr lang="en-US" b="0" i="1" smtClean="0">
                            <a:solidFill>
                              <a:prstClr val="black"/>
                            </a:solidFill>
                            <a:latin typeface="Cambria Math" panose="02040503050406030204" pitchFamily="18" charset="0"/>
                          </a:rPr>
                          <m:t>𝑝</m:t>
                        </m:r>
                      </m:e>
                    </m:acc>
                  </m:oMath>
                </a14:m>
                <a:r>
                  <a:rPr lang="en-US" dirty="0">
                    <a:solidFill>
                      <a:prstClr val="black"/>
                    </a:solidFill>
                    <a:latin typeface="Calibri" panose="020F0502020204030204"/>
                  </a:rPr>
                  <a:t> - denotes the sample proportion </a:t>
                </a:r>
              </a:p>
              <a:p>
                <a:pPr marR="0" lvl="0" algn="l" defTabSz="914400" rtl="0" eaLnBrk="1" fontAlgn="auto" latinLnBrk="0" hangingPunct="1">
                  <a:lnSpc>
                    <a:spcPct val="90000"/>
                  </a:lnSpc>
                  <a:spcBef>
                    <a:spcPts val="1000"/>
                  </a:spcBef>
                  <a:spcAft>
                    <a:spcPts val="0"/>
                  </a:spcAft>
                  <a:buClrTx/>
                  <a:buSzTx/>
                  <a:tabLst/>
                  <a:defRPr/>
                </a:pPr>
                <a14:m>
                  <m:oMath xmlns:m="http://schemas.openxmlformats.org/officeDocument/2006/math">
                    <m:r>
                      <a:rPr lang="en-US" b="0" i="1" smtClean="0">
                        <a:solidFill>
                          <a:prstClr val="black"/>
                        </a:solidFill>
                        <a:latin typeface="Cambria Math" panose="02040503050406030204" pitchFamily="18" charset="0"/>
                      </a:rPr>
                      <m:t>𝑝</m:t>
                    </m:r>
                  </m:oMath>
                </a14:m>
                <a:r>
                  <a:rPr lang="en-US" dirty="0">
                    <a:solidFill>
                      <a:prstClr val="black"/>
                    </a:solidFill>
                    <a:latin typeface="Calibri" panose="020F0502020204030204"/>
                  </a:rPr>
                  <a:t> - denotes the population proportion </a:t>
                </a:r>
              </a:p>
              <a:p>
                <a:pPr marR="0" lvl="0" algn="l" defTabSz="914400" rtl="0" eaLnBrk="1" fontAlgn="auto" latinLnBrk="0" hangingPunct="1">
                  <a:lnSpc>
                    <a:spcPct val="90000"/>
                  </a:lnSpc>
                  <a:spcBef>
                    <a:spcPts val="1000"/>
                  </a:spcBef>
                  <a:spcAft>
                    <a:spcPts val="0"/>
                  </a:spcAft>
                  <a:buClrTx/>
                  <a:buSzTx/>
                  <a:tabLst/>
                  <a:defRPr/>
                </a:pPr>
                <a:endParaRPr lang="en-US" sz="2000" dirty="0">
                  <a:solidFill>
                    <a:prstClr val="black"/>
                  </a:solidFill>
                  <a:latin typeface="Calibri" panose="020F0502020204030204"/>
                </a:endParaRPr>
              </a:p>
              <a:p>
                <a:pPr marR="0" lvl="0" algn="l" defTabSz="914400" rtl="0" eaLnBrk="1" fontAlgn="auto" latinLnBrk="0" hangingPunct="1">
                  <a:lnSpc>
                    <a:spcPct val="90000"/>
                  </a:lnSpc>
                  <a:spcBef>
                    <a:spcPts val="1000"/>
                  </a:spcBef>
                  <a:spcAft>
                    <a:spcPts val="0"/>
                  </a:spcAft>
                  <a:buClrTx/>
                  <a:buSzTx/>
                  <a:tabLst/>
                  <a:defRPr/>
                </a:pPr>
                <a:r>
                  <a:rPr lang="en-US" sz="2000" dirty="0">
                    <a:solidFill>
                      <a:prstClr val="black"/>
                    </a:solidFill>
                    <a:latin typeface="Calibri" panose="020F0502020204030204"/>
                  </a:rPr>
                  <a:t>The </a:t>
                </a:r>
                <a:r>
                  <a:rPr lang="en-US" sz="2000" u="sng" dirty="0">
                    <a:solidFill>
                      <a:prstClr val="black"/>
                    </a:solidFill>
                    <a:latin typeface="Calibri" panose="020F0502020204030204"/>
                  </a:rPr>
                  <a:t>arithmetic</a:t>
                </a:r>
                <a:r>
                  <a:rPr lang="en-US" sz="2000" dirty="0">
                    <a:solidFill>
                      <a:prstClr val="black"/>
                    </a:solidFill>
                    <a:latin typeface="Calibri" panose="020F0502020204030204"/>
                  </a:rPr>
                  <a:t> </a:t>
                </a:r>
                <a:r>
                  <a:rPr lang="en-US" sz="2000" b="1" dirty="0">
                    <a:solidFill>
                      <a:prstClr val="black"/>
                    </a:solidFill>
                    <a:latin typeface="Calibri" panose="020F0502020204030204"/>
                  </a:rPr>
                  <a:t>mean </a:t>
                </a:r>
                <a:r>
                  <a:rPr lang="en-US" sz="2000" dirty="0">
                    <a:solidFill>
                      <a:prstClr val="black"/>
                    </a:solidFill>
                    <a:latin typeface="Calibri" panose="020F0502020204030204"/>
                  </a:rPr>
                  <a:t>is the center of a set of data (we often use the words mean and average interchangeably)</a:t>
                </a:r>
              </a:p>
              <a:p>
                <a:pPr marR="0" lvl="0" algn="l" defTabSz="914400" rtl="0" eaLnBrk="1" fontAlgn="auto" latinLnBrk="0" hangingPunct="1">
                  <a:lnSpc>
                    <a:spcPct val="90000"/>
                  </a:lnSpc>
                  <a:spcBef>
                    <a:spcPts val="1000"/>
                  </a:spcBef>
                  <a:spcAft>
                    <a:spcPts val="0"/>
                  </a:spcAft>
                  <a:buClrTx/>
                  <a:buSzTx/>
                  <a:tabLst/>
                  <a:defRPr/>
                </a:pPr>
                <a:r>
                  <a:rPr lang="en-US" dirty="0">
                    <a:solidFill>
                      <a:prstClr val="black"/>
                    </a:solidFill>
                    <a:latin typeface="Calibri" panose="020F0502020204030204"/>
                  </a:rPr>
                  <a:t>Notation:</a:t>
                </a:r>
              </a:p>
              <a:p>
                <a:pPr marR="0" lvl="0" algn="l" defTabSz="914400" rtl="0" eaLnBrk="1" fontAlgn="auto" latinLnBrk="0" hangingPunct="1">
                  <a:lnSpc>
                    <a:spcPct val="90000"/>
                  </a:lnSpc>
                  <a:spcBef>
                    <a:spcPts val="1000"/>
                  </a:spcBef>
                  <a:spcAft>
                    <a:spcPts val="0"/>
                  </a:spcAft>
                  <a:buClrTx/>
                  <a:buSzTx/>
                  <a:tabLst/>
                  <a:defRPr/>
                </a:pPr>
                <a14:m>
                  <m:oMath xmlns:m="http://schemas.openxmlformats.org/officeDocument/2006/math">
                    <m:acc>
                      <m:accPr>
                        <m:chr m:val="̅"/>
                        <m:ctrlPr>
                          <a:rPr lang="en-US" sz="2000" i="1" smtClean="0">
                            <a:solidFill>
                              <a:prstClr val="black"/>
                            </a:solidFill>
                            <a:latin typeface="Cambria Math" panose="02040503050406030204" pitchFamily="18" charset="0"/>
                          </a:rPr>
                        </m:ctrlPr>
                      </m:accPr>
                      <m:e>
                        <m:r>
                          <a:rPr lang="en-US" sz="2000" b="0" i="1" smtClean="0">
                            <a:solidFill>
                              <a:prstClr val="black"/>
                            </a:solidFill>
                            <a:latin typeface="Cambria Math" panose="02040503050406030204" pitchFamily="18" charset="0"/>
                          </a:rPr>
                          <m:t>𝑥</m:t>
                        </m:r>
                      </m:e>
                    </m:acc>
                    <m:r>
                      <a:rPr lang="en-US" sz="2000" b="0" i="1" smtClean="0">
                        <a:solidFill>
                          <a:prstClr val="black"/>
                        </a:solidFill>
                        <a:latin typeface="Cambria Math" panose="02040503050406030204" pitchFamily="18" charset="0"/>
                      </a:rPr>
                      <m:t> </m:t>
                    </m:r>
                  </m:oMath>
                </a14:m>
                <a:r>
                  <a:rPr lang="en-US" dirty="0">
                    <a:solidFill>
                      <a:prstClr val="black"/>
                    </a:solidFill>
                    <a:latin typeface="Calibri" panose="020F0502020204030204"/>
                  </a:rPr>
                  <a:t> - denotes the mean of a sample</a:t>
                </a:r>
              </a:p>
              <a:p>
                <a:pPr marR="0" lvl="0" algn="l" defTabSz="914400" rtl="0" eaLnBrk="1" fontAlgn="auto" latinLnBrk="0" hangingPunct="1">
                  <a:lnSpc>
                    <a:spcPct val="90000"/>
                  </a:lnSpc>
                  <a:spcBef>
                    <a:spcPts val="1000"/>
                  </a:spcBef>
                  <a:spcAft>
                    <a:spcPts val="0"/>
                  </a:spcAft>
                  <a:buClrTx/>
                  <a:buSzTx/>
                  <a:tabLst/>
                  <a:defRPr/>
                </a:pPr>
                <a14:m>
                  <m:oMath xmlns:m="http://schemas.openxmlformats.org/officeDocument/2006/math">
                    <m:r>
                      <a:rPr lang="en-US" sz="2000" i="1" smtClean="0">
                        <a:solidFill>
                          <a:prstClr val="black"/>
                        </a:solidFill>
                        <a:latin typeface="Cambria Math" panose="02040503050406030204" pitchFamily="18" charset="0"/>
                        <a:ea typeface="Cambria Math" panose="02040503050406030204" pitchFamily="18" charset="0"/>
                      </a:rPr>
                      <m:t>𝜇</m:t>
                    </m:r>
                  </m:oMath>
                </a14:m>
                <a:r>
                  <a:rPr lang="en-US" dirty="0">
                    <a:solidFill>
                      <a:prstClr val="black"/>
                    </a:solidFill>
                    <a:latin typeface="Calibri" panose="020F0502020204030204"/>
                  </a:rPr>
                  <a:t> – denotes the mean of a population (</a:t>
                </a:r>
                <a:r>
                  <a:rPr lang="en-US" dirty="0" err="1">
                    <a:solidFill>
                      <a:prstClr val="black"/>
                    </a:solidFill>
                    <a:latin typeface="Calibri" panose="020F0502020204030204"/>
                  </a:rPr>
                  <a:t>i.e</a:t>
                </a:r>
                <a:r>
                  <a:rPr lang="en-US" dirty="0">
                    <a:solidFill>
                      <a:prstClr val="black"/>
                    </a:solidFill>
                    <a:latin typeface="Calibri" panose="020F0502020204030204"/>
                  </a:rPr>
                  <a:t> the population parameter)</a:t>
                </a:r>
              </a:p>
              <a:p>
                <a:pPr marR="0" lvl="0" algn="l" defTabSz="914400" rtl="0" eaLnBrk="1" fontAlgn="auto" latinLnBrk="0" hangingPunct="1">
                  <a:lnSpc>
                    <a:spcPct val="90000"/>
                  </a:lnSpc>
                  <a:spcBef>
                    <a:spcPts val="1000"/>
                  </a:spcBef>
                  <a:spcAft>
                    <a:spcPts val="0"/>
                  </a:spcAft>
                  <a:buClrTx/>
                  <a:buSzTx/>
                  <a:tabLst/>
                  <a:defRPr/>
                </a:pPr>
                <a:endParaRPr lang="en-US" sz="2000" dirty="0">
                  <a:solidFill>
                    <a:prstClr val="black"/>
                  </a:solidFill>
                  <a:latin typeface="Calibri" panose="020F0502020204030204"/>
                </a:endParaRPr>
              </a:p>
            </p:txBody>
          </p:sp>
        </mc:Choice>
        <mc:Fallback xmlns="">
          <p:sp>
            <p:nvSpPr>
              <p:cNvPr id="4" name="TextBox 3">
                <a:extLst>
                  <a:ext uri="{FF2B5EF4-FFF2-40B4-BE49-F238E27FC236}">
                    <a16:creationId xmlns:a16="http://schemas.microsoft.com/office/drawing/2014/main" id="{D2296438-25B8-F629-7C3E-5050397B22AC}"/>
                  </a:ext>
                </a:extLst>
              </p:cNvPr>
              <p:cNvSpPr txBox="1">
                <a:spLocks noRot="1" noChangeAspect="1" noMove="1" noResize="1" noEditPoints="1" noAdjustHandles="1" noChangeArrowheads="1" noChangeShapeType="1" noTextEdit="1"/>
              </p:cNvSpPr>
              <p:nvPr/>
            </p:nvSpPr>
            <p:spPr>
              <a:xfrm>
                <a:off x="306534" y="1612616"/>
                <a:ext cx="7359648" cy="4446858"/>
              </a:xfrm>
              <a:prstGeom prst="rect">
                <a:avLst/>
              </a:prstGeom>
              <a:blipFill>
                <a:blip r:embed="rId2"/>
                <a:stretch>
                  <a:fillRect l="-828" t="-1509"/>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9966B947-10CA-1974-768E-4FC5ACDF8AED}"/>
              </a:ext>
            </a:extLst>
          </p:cNvPr>
          <p:cNvSpPr txBox="1"/>
          <p:nvPr/>
        </p:nvSpPr>
        <p:spPr>
          <a:xfrm>
            <a:off x="6894345" y="2786441"/>
            <a:ext cx="4089245" cy="677108"/>
          </a:xfrm>
          <a:prstGeom prst="rect">
            <a:avLst/>
          </a:prstGeom>
          <a:noFill/>
        </p:spPr>
        <p:txBody>
          <a:bodyPr wrap="square" lIns="0" tIns="0" rIns="0" bIns="0" rtlCol="0">
            <a:spAutoFit/>
          </a:bodyPr>
          <a:lstStyle/>
          <a:p>
            <a:endParaRPr lang="en-US" sz="1600" b="0" i="1" dirty="0">
              <a:latin typeface="Cambria Math" panose="02040503050406030204" pitchFamily="18" charset="0"/>
            </a:endParaRPr>
          </a:p>
          <a:p>
            <a:endParaRPr lang="en-US" sz="28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5FEBCC2-104E-6C7B-C843-FA5D73CAE221}"/>
                  </a:ext>
                </a:extLst>
              </p:cNvPr>
              <p:cNvSpPr txBox="1"/>
              <p:nvPr/>
            </p:nvSpPr>
            <p:spPr>
              <a:xfrm>
                <a:off x="8244147" y="4293093"/>
                <a:ext cx="3092706" cy="15546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𝑥</m:t>
                          </m:r>
                        </m:e>
                      </m:ac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𝑛</m:t>
                          </m:r>
                        </m:den>
                      </m:f>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e>
                      </m:nary>
                    </m:oMath>
                  </m:oMathPara>
                </a14:m>
                <a:endParaRPr lang="en-US" sz="2000" b="0" dirty="0"/>
              </a:p>
              <a:p>
                <a:endParaRPr lang="en-US" sz="16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acc>
                        <m:accPr>
                          <m:chr m:val="̂"/>
                          <m:ctrlPr>
                            <a:rPr lang="en-US" sz="1600" i="1" smtClean="0">
                              <a:latin typeface="Cambria Math" panose="02040503050406030204" pitchFamily="18" charset="0"/>
                            </a:rPr>
                          </m:ctrlPr>
                        </m:accPr>
                        <m:e>
                          <m:r>
                            <a:rPr lang="en-US" sz="1600" b="0" i="1" smtClean="0">
                              <a:latin typeface="Cambria Math" panose="02040503050406030204" pitchFamily="18" charset="0"/>
                            </a:rPr>
                            <m:t>𝑝</m:t>
                          </m:r>
                        </m:e>
                      </m:acc>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m:rPr>
                              <m:sty m:val="p"/>
                            </m:rPr>
                            <a:rPr lang="en-US" sz="1600" b="0" i="0" smtClean="0">
                              <a:latin typeface="Cambria Math" panose="02040503050406030204" pitchFamily="18" charset="0"/>
                            </a:rPr>
                            <m:t>Number</m:t>
                          </m:r>
                          <m:r>
                            <a:rPr lang="en-US" sz="1600" b="0" i="0" smtClean="0">
                              <a:latin typeface="Cambria Math" panose="02040503050406030204" pitchFamily="18" charset="0"/>
                            </a:rPr>
                            <m:t> </m:t>
                          </m:r>
                          <m:r>
                            <m:rPr>
                              <m:sty m:val="p"/>
                            </m:rPr>
                            <a:rPr lang="en-US" sz="1600" b="0" i="0" smtClean="0">
                              <a:latin typeface="Cambria Math" panose="02040503050406030204" pitchFamily="18" charset="0"/>
                            </a:rPr>
                            <m:t>of</m:t>
                          </m:r>
                          <m:r>
                            <a:rPr lang="en-US" sz="1600" b="0" i="0" smtClean="0">
                              <a:latin typeface="Cambria Math" panose="02040503050406030204" pitchFamily="18" charset="0"/>
                            </a:rPr>
                            <m:t> </m:t>
                          </m:r>
                          <m:r>
                            <m:rPr>
                              <m:sty m:val="p"/>
                            </m:rPr>
                            <a:rPr lang="en-US" sz="1600" b="0" i="0" smtClean="0">
                              <a:latin typeface="Cambria Math" panose="02040503050406030204" pitchFamily="18" charset="0"/>
                            </a:rPr>
                            <m:t>objects</m:t>
                          </m:r>
                          <m:r>
                            <a:rPr lang="en-US" sz="1600" b="0" i="0" smtClean="0">
                              <a:latin typeface="Cambria Math" panose="02040503050406030204" pitchFamily="18" charset="0"/>
                            </a:rPr>
                            <m:t> </m:t>
                          </m:r>
                          <m:r>
                            <m:rPr>
                              <m:sty m:val="p"/>
                            </m:rPr>
                            <a:rPr lang="en-US" sz="1600" b="0" i="0" smtClean="0">
                              <a:latin typeface="Cambria Math" panose="02040503050406030204" pitchFamily="18" charset="0"/>
                            </a:rPr>
                            <m:t>in</m:t>
                          </m:r>
                          <m:r>
                            <a:rPr lang="en-US" sz="1600" b="0" i="0" smtClean="0">
                              <a:latin typeface="Cambria Math" panose="02040503050406030204" pitchFamily="18" charset="0"/>
                            </a:rPr>
                            <m:t> </m:t>
                          </m:r>
                          <m:r>
                            <m:rPr>
                              <m:sty m:val="p"/>
                            </m:rPr>
                            <a:rPr lang="en-US" sz="1600" b="0" i="0" smtClean="0">
                              <a:latin typeface="Cambria Math" panose="02040503050406030204" pitchFamily="18" charset="0"/>
                            </a:rPr>
                            <m:t>category</m:t>
                          </m:r>
                        </m:num>
                        <m:den>
                          <m:r>
                            <a:rPr lang="en-US" sz="1600" b="0" i="1" smtClean="0">
                              <a:latin typeface="Cambria Math" panose="02040503050406030204" pitchFamily="18" charset="0"/>
                            </a:rPr>
                            <m:t>𝑛</m:t>
                          </m:r>
                        </m:den>
                      </m:f>
                    </m:oMath>
                  </m:oMathPara>
                </a14:m>
                <a:endParaRPr lang="en-US" sz="2800" dirty="0"/>
              </a:p>
            </p:txBody>
          </p:sp>
        </mc:Choice>
        <mc:Fallback xmlns="">
          <p:sp>
            <p:nvSpPr>
              <p:cNvPr id="8" name="TextBox 7">
                <a:extLst>
                  <a:ext uri="{FF2B5EF4-FFF2-40B4-BE49-F238E27FC236}">
                    <a16:creationId xmlns:a16="http://schemas.microsoft.com/office/drawing/2014/main" id="{05FEBCC2-104E-6C7B-C843-FA5D73CAE221}"/>
                  </a:ext>
                </a:extLst>
              </p:cNvPr>
              <p:cNvSpPr txBox="1">
                <a:spLocks noRot="1" noChangeAspect="1" noMove="1" noResize="1" noEditPoints="1" noAdjustHandles="1" noChangeArrowheads="1" noChangeShapeType="1" noTextEdit="1"/>
              </p:cNvSpPr>
              <p:nvPr/>
            </p:nvSpPr>
            <p:spPr>
              <a:xfrm>
                <a:off x="8244147" y="4293093"/>
                <a:ext cx="3092706" cy="15546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733D296-CE0C-8B9E-040E-8C52B2653FEC}"/>
                  </a:ext>
                </a:extLst>
              </p:cNvPr>
              <p:cNvSpPr txBox="1"/>
              <p:nvPr/>
            </p:nvSpPr>
            <p:spPr>
              <a:xfrm>
                <a:off x="7955493" y="1034969"/>
                <a:ext cx="3092706" cy="15798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𝑁</m:t>
                          </m:r>
                        </m:den>
                      </m:f>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𝑁</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e>
                      </m:nary>
                    </m:oMath>
                  </m:oMathPara>
                </a14:m>
                <a:endParaRPr lang="en-US" sz="2000" b="0" dirty="0"/>
              </a:p>
              <a:p>
                <a:endParaRPr lang="en-US" sz="16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𝑝</m:t>
                      </m:r>
                      <m:r>
                        <a:rPr lang="en-US" sz="1600" i="1">
                          <a:latin typeface="Cambria Math" panose="02040503050406030204" pitchFamily="18" charset="0"/>
                        </a:rPr>
                        <m:t>=</m:t>
                      </m:r>
                      <m:f>
                        <m:fPr>
                          <m:ctrlPr>
                            <a:rPr lang="en-US" sz="1600" i="1">
                              <a:latin typeface="Cambria Math" panose="02040503050406030204" pitchFamily="18" charset="0"/>
                            </a:rPr>
                          </m:ctrlPr>
                        </m:fPr>
                        <m:num>
                          <m:r>
                            <m:rPr>
                              <m:sty m:val="p"/>
                            </m:rPr>
                            <a:rPr lang="en-US" sz="1600">
                              <a:latin typeface="Cambria Math" panose="02040503050406030204" pitchFamily="18" charset="0"/>
                            </a:rPr>
                            <m:t>Number</m:t>
                          </m:r>
                          <m:r>
                            <a:rPr lang="en-US" sz="1600">
                              <a:latin typeface="Cambria Math" panose="02040503050406030204" pitchFamily="18" charset="0"/>
                            </a:rPr>
                            <m:t> </m:t>
                          </m:r>
                          <m:r>
                            <m:rPr>
                              <m:sty m:val="p"/>
                            </m:rPr>
                            <a:rPr lang="en-US" sz="1600">
                              <a:latin typeface="Cambria Math" panose="02040503050406030204" pitchFamily="18" charset="0"/>
                            </a:rPr>
                            <m:t>of</m:t>
                          </m:r>
                          <m:r>
                            <a:rPr lang="en-US" sz="1600">
                              <a:latin typeface="Cambria Math" panose="02040503050406030204" pitchFamily="18" charset="0"/>
                            </a:rPr>
                            <m:t> </m:t>
                          </m:r>
                          <m:r>
                            <m:rPr>
                              <m:sty m:val="p"/>
                            </m:rPr>
                            <a:rPr lang="en-US" sz="1600">
                              <a:latin typeface="Cambria Math" panose="02040503050406030204" pitchFamily="18" charset="0"/>
                            </a:rPr>
                            <m:t>objects</m:t>
                          </m:r>
                          <m:r>
                            <a:rPr lang="en-US" sz="1600">
                              <a:latin typeface="Cambria Math" panose="02040503050406030204" pitchFamily="18" charset="0"/>
                            </a:rPr>
                            <m:t> </m:t>
                          </m:r>
                          <m:r>
                            <m:rPr>
                              <m:sty m:val="p"/>
                            </m:rPr>
                            <a:rPr lang="en-US" sz="1600">
                              <a:latin typeface="Cambria Math" panose="02040503050406030204" pitchFamily="18" charset="0"/>
                            </a:rPr>
                            <m:t>in</m:t>
                          </m:r>
                          <m:r>
                            <a:rPr lang="en-US" sz="1600">
                              <a:latin typeface="Cambria Math" panose="02040503050406030204" pitchFamily="18" charset="0"/>
                            </a:rPr>
                            <m:t> </m:t>
                          </m:r>
                          <m:r>
                            <m:rPr>
                              <m:sty m:val="p"/>
                            </m:rPr>
                            <a:rPr lang="en-US" sz="1600">
                              <a:latin typeface="Cambria Math" panose="02040503050406030204" pitchFamily="18" charset="0"/>
                            </a:rPr>
                            <m:t>category</m:t>
                          </m:r>
                        </m:num>
                        <m:den>
                          <m:r>
                            <a:rPr lang="en-US" sz="1600" b="0" i="1" smtClean="0">
                              <a:latin typeface="Cambria Math" panose="02040503050406030204" pitchFamily="18" charset="0"/>
                            </a:rPr>
                            <m:t>𝑁</m:t>
                          </m:r>
                        </m:den>
                      </m:f>
                    </m:oMath>
                  </m:oMathPara>
                </a14:m>
                <a:endParaRPr lang="en-US" sz="2800" dirty="0"/>
              </a:p>
            </p:txBody>
          </p:sp>
        </mc:Choice>
        <mc:Fallback xmlns="">
          <p:sp>
            <p:nvSpPr>
              <p:cNvPr id="9" name="TextBox 8">
                <a:extLst>
                  <a:ext uri="{FF2B5EF4-FFF2-40B4-BE49-F238E27FC236}">
                    <a16:creationId xmlns:a16="http://schemas.microsoft.com/office/drawing/2014/main" id="{B733D296-CE0C-8B9E-040E-8C52B2653FEC}"/>
                  </a:ext>
                </a:extLst>
              </p:cNvPr>
              <p:cNvSpPr txBox="1">
                <a:spLocks noRot="1" noChangeAspect="1" noMove="1" noResize="1" noEditPoints="1" noAdjustHandles="1" noChangeArrowheads="1" noChangeShapeType="1" noTextEdit="1"/>
              </p:cNvSpPr>
              <p:nvPr/>
            </p:nvSpPr>
            <p:spPr>
              <a:xfrm>
                <a:off x="7955493" y="1034969"/>
                <a:ext cx="3092706" cy="1579856"/>
              </a:xfrm>
              <a:prstGeom prst="rect">
                <a:avLst/>
              </a:prstGeom>
              <a:blipFill>
                <a:blip r:embed="rId4"/>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BDBBFD04-48B7-49DB-CB8D-875BD6D1005B}"/>
              </a:ext>
            </a:extLst>
          </p:cNvPr>
          <p:cNvSpPr txBox="1"/>
          <p:nvPr/>
        </p:nvSpPr>
        <p:spPr>
          <a:xfrm>
            <a:off x="9208738" y="544179"/>
            <a:ext cx="1163524" cy="369332"/>
          </a:xfrm>
          <a:prstGeom prst="rect">
            <a:avLst/>
          </a:prstGeom>
          <a:noFill/>
        </p:spPr>
        <p:txBody>
          <a:bodyPr wrap="none" rtlCol="0">
            <a:spAutoFit/>
          </a:bodyPr>
          <a:lstStyle/>
          <a:p>
            <a:r>
              <a:rPr lang="en-US" dirty="0"/>
              <a:t>Parameter</a:t>
            </a:r>
          </a:p>
        </p:txBody>
      </p:sp>
      <p:sp>
        <p:nvSpPr>
          <p:cNvPr id="11" name="TextBox 10">
            <a:extLst>
              <a:ext uri="{FF2B5EF4-FFF2-40B4-BE49-F238E27FC236}">
                <a16:creationId xmlns:a16="http://schemas.microsoft.com/office/drawing/2014/main" id="{E2F259E1-1347-CBCF-28DF-A34EDFD10CC8}"/>
              </a:ext>
            </a:extLst>
          </p:cNvPr>
          <p:cNvSpPr txBox="1"/>
          <p:nvPr/>
        </p:nvSpPr>
        <p:spPr>
          <a:xfrm>
            <a:off x="9331624" y="3866527"/>
            <a:ext cx="917752" cy="369332"/>
          </a:xfrm>
          <a:prstGeom prst="rect">
            <a:avLst/>
          </a:prstGeom>
          <a:noFill/>
        </p:spPr>
        <p:txBody>
          <a:bodyPr wrap="none" rtlCol="0">
            <a:spAutoFit/>
          </a:bodyPr>
          <a:lstStyle/>
          <a:p>
            <a:r>
              <a:rPr lang="en-US" dirty="0"/>
              <a:t>Statistic</a:t>
            </a:r>
          </a:p>
        </p:txBody>
      </p:sp>
    </p:spTree>
    <p:extLst>
      <p:ext uri="{BB962C8B-B14F-4D97-AF65-F5344CB8AC3E}">
        <p14:creationId xmlns:p14="http://schemas.microsoft.com/office/powerpoint/2010/main" val="667614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9A765-E82A-A046-FB51-3BB63AADC3FD}"/>
              </a:ext>
            </a:extLst>
          </p:cNvPr>
          <p:cNvSpPr>
            <a:spLocks noGrp="1"/>
          </p:cNvSpPr>
          <p:nvPr>
            <p:ph type="title"/>
          </p:nvPr>
        </p:nvSpPr>
        <p:spPr>
          <a:xfrm>
            <a:off x="572493" y="238539"/>
            <a:ext cx="11018520" cy="1434415"/>
          </a:xfrm>
        </p:spPr>
        <p:txBody>
          <a:bodyPr anchor="b">
            <a:normAutofit/>
          </a:bodyPr>
          <a:lstStyle/>
          <a:p>
            <a:r>
              <a:rPr lang="en-US" sz="5400"/>
              <a:t>Example: Gallup Pool</a:t>
            </a:r>
          </a:p>
        </p:txBody>
      </p:sp>
      <p:sp>
        <p:nvSpPr>
          <p:cNvPr id="3" name="Content Placeholder 2">
            <a:extLst>
              <a:ext uri="{FF2B5EF4-FFF2-40B4-BE49-F238E27FC236}">
                <a16:creationId xmlns:a16="http://schemas.microsoft.com/office/drawing/2014/main" id="{98F68FD7-59F0-F2AD-9F4E-8CCEE48246DD}"/>
              </a:ext>
            </a:extLst>
          </p:cNvPr>
          <p:cNvSpPr>
            <a:spLocks noGrp="1"/>
          </p:cNvSpPr>
          <p:nvPr>
            <p:ph idx="1"/>
          </p:nvPr>
        </p:nvSpPr>
        <p:spPr>
          <a:xfrm>
            <a:off x="572493" y="2071316"/>
            <a:ext cx="6713552" cy="4119172"/>
          </a:xfrm>
        </p:spPr>
        <p:txBody>
          <a:bodyPr anchor="t">
            <a:normAutofit fontScale="92500" lnSpcReduction="10000"/>
          </a:bodyPr>
          <a:lstStyle/>
          <a:p>
            <a:r>
              <a:rPr lang="en-US" sz="1900" dirty="0"/>
              <a:t>On April 20, 2010, one of the worst environmental disasters took place in the Gulf of Mexico when the Deepwater Horizon offshore oil rig exploded. </a:t>
            </a:r>
          </a:p>
          <a:p>
            <a:r>
              <a:rPr lang="en-US" sz="1900" dirty="0"/>
              <a:t>In response to the spill, many activists called for an end to offshore drilling for oil. </a:t>
            </a:r>
          </a:p>
          <a:p>
            <a:r>
              <a:rPr lang="en-US" sz="1900" dirty="0"/>
              <a:t>Almost nine months later, turbulence in the middle east caused the price of oil to surge to an all-time high. </a:t>
            </a:r>
          </a:p>
          <a:p>
            <a:r>
              <a:rPr lang="en-US" sz="1900" dirty="0"/>
              <a:t>In March 2011, Gallup conducted a survey and found that 60% of Americans favored offshore drilling as means to reduce U.S dependence on foreign oil.</a:t>
            </a:r>
          </a:p>
          <a:p>
            <a:r>
              <a:rPr lang="en-US" sz="1900" dirty="0"/>
              <a:t>The poll was based on interviews with 1,021 adults aged 18 and older, living in the continental U.S, and selected using random digit dialing. </a:t>
            </a:r>
          </a:p>
          <a:p>
            <a:r>
              <a:rPr lang="en-US" sz="1900" b="1" dirty="0"/>
              <a:t>What is the population under study, and what is the population parameter being estimated? What is the sample statistic ?</a:t>
            </a:r>
          </a:p>
        </p:txBody>
      </p:sp>
      <p:pic>
        <p:nvPicPr>
          <p:cNvPr id="5" name="Picture 4" descr="A fire on the water&#10;&#10;Description automatically generated">
            <a:extLst>
              <a:ext uri="{FF2B5EF4-FFF2-40B4-BE49-F238E27FC236}">
                <a16:creationId xmlns:a16="http://schemas.microsoft.com/office/drawing/2014/main" id="{5ECC1A06-0FDF-AF1C-F302-54F0D101450F}"/>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6004" r="29882" b="2"/>
          <a:stretch/>
        </p:blipFill>
        <p:spPr>
          <a:xfrm>
            <a:off x="7675658" y="2093976"/>
            <a:ext cx="3941064" cy="4096512"/>
          </a:xfrm>
          <a:prstGeom prst="rect">
            <a:avLst/>
          </a:prstGeom>
        </p:spPr>
      </p:pic>
    </p:spTree>
    <p:extLst>
      <p:ext uri="{BB962C8B-B14F-4D97-AF65-F5344CB8AC3E}">
        <p14:creationId xmlns:p14="http://schemas.microsoft.com/office/powerpoint/2010/main" val="766630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2142</TotalTime>
  <Words>1313</Words>
  <Application>Microsoft Office PowerPoint</Application>
  <PresentationFormat>Widescreen</PresentationFormat>
  <Paragraphs>143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Algerian</vt:lpstr>
      <vt:lpstr>Arial</vt:lpstr>
      <vt:lpstr>Calibri</vt:lpstr>
      <vt:lpstr>Calibri Light</vt:lpstr>
      <vt:lpstr>Cambria Math</vt:lpstr>
      <vt:lpstr>Office Theme</vt:lpstr>
      <vt:lpstr>Lecture 2 Describing and Visualizing Distributions </vt:lpstr>
      <vt:lpstr>Sampling and Data</vt:lpstr>
      <vt:lpstr>Example</vt:lpstr>
      <vt:lpstr>Example 2</vt:lpstr>
      <vt:lpstr>Why is statistics so valuable?</vt:lpstr>
      <vt:lpstr>Where we can go with estimates </vt:lpstr>
      <vt:lpstr>Statistics Vs Parameters</vt:lpstr>
      <vt:lpstr>Mean and Proportion </vt:lpstr>
      <vt:lpstr>Example: Gallup Pool</vt:lpstr>
      <vt:lpstr>Descriptive Vs. Inferential Statistics</vt:lpstr>
      <vt:lpstr>The Big Picture</vt:lpstr>
      <vt:lpstr>Warm Up</vt:lpstr>
      <vt:lpstr>Recap:</vt:lpstr>
      <vt:lpstr>Descriptive statistics</vt:lpstr>
      <vt:lpstr>PowerPoint Presentation</vt:lpstr>
      <vt:lpstr>Features of Distributions</vt:lpstr>
      <vt:lpstr>Displaying Distributions: Frequency Tables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Jarred Kvamme</dc:creator>
  <cp:lastModifiedBy>Jarred Kvamme</cp:lastModifiedBy>
  <cp:revision>326</cp:revision>
  <dcterms:created xsi:type="dcterms:W3CDTF">2023-08-05T23:57:41Z</dcterms:created>
  <dcterms:modified xsi:type="dcterms:W3CDTF">2024-01-18T22:10:44Z</dcterms:modified>
</cp:coreProperties>
</file>