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31" r:id="rId4"/>
    <p:sldId id="330" r:id="rId5"/>
    <p:sldId id="286" r:id="rId6"/>
    <p:sldId id="273" r:id="rId7"/>
    <p:sldId id="288" r:id="rId8"/>
    <p:sldId id="277" r:id="rId9"/>
    <p:sldId id="287" r:id="rId10"/>
    <p:sldId id="282" r:id="rId11"/>
    <p:sldId id="279" r:id="rId12"/>
    <p:sldId id="280" r:id="rId13"/>
    <p:sldId id="281" r:id="rId14"/>
    <p:sldId id="274" r:id="rId15"/>
    <p:sldId id="292" r:id="rId16"/>
    <p:sldId id="293" r:id="rId17"/>
    <p:sldId id="290" r:id="rId18"/>
    <p:sldId id="328" r:id="rId19"/>
    <p:sldId id="332" r:id="rId20"/>
    <p:sldId id="295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0640F-7E21-43E0-BA58-24831E5C90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54BACB-99B3-43DD-85AF-0B8F4AF9C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Statisticians use to </a:t>
          </a:r>
          <a:r>
            <a:rPr lang="en-US" b="1"/>
            <a:t>data </a:t>
          </a:r>
          <a:r>
            <a:rPr lang="en-US"/>
            <a:t>to answer questions about </a:t>
          </a:r>
          <a:r>
            <a:rPr lang="en-US" b="1"/>
            <a:t>populations</a:t>
          </a:r>
          <a:endParaRPr lang="en-US"/>
        </a:p>
      </dgm:t>
    </dgm:pt>
    <dgm:pt modelId="{EA256092-3073-41C8-B8C2-7DACD6FA14E1}" type="parTrans" cxnId="{EC096197-47FB-43F6-A4C9-7B8776CA19B4}">
      <dgm:prSet/>
      <dgm:spPr/>
      <dgm:t>
        <a:bodyPr/>
        <a:lstStyle/>
        <a:p>
          <a:endParaRPr lang="en-US"/>
        </a:p>
      </dgm:t>
    </dgm:pt>
    <dgm:pt modelId="{6B865FA2-BDFD-4E1F-8625-611FE15937EB}" type="sibTrans" cxnId="{EC096197-47FB-43F6-A4C9-7B8776CA19B4}">
      <dgm:prSet/>
      <dgm:spPr/>
      <dgm:t>
        <a:bodyPr/>
        <a:lstStyle/>
        <a:p>
          <a:endParaRPr lang="en-US"/>
        </a:p>
      </dgm:t>
    </dgm:pt>
    <dgm:pt modelId="{2CF6678C-7452-4DA2-8352-C9AE0B0C5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population is the set of </a:t>
          </a:r>
          <a:r>
            <a:rPr lang="en-US" b="1"/>
            <a:t>ALL</a:t>
          </a:r>
          <a:r>
            <a:rPr lang="en-US"/>
            <a:t> observations of interest</a:t>
          </a:r>
        </a:p>
      </dgm:t>
    </dgm:pt>
    <dgm:pt modelId="{05A2DBCA-22D6-43ED-A29C-F237A7ABF819}" type="parTrans" cxnId="{A02DFFB9-D543-45AA-9611-7F1732CED6A1}">
      <dgm:prSet/>
      <dgm:spPr/>
      <dgm:t>
        <a:bodyPr/>
        <a:lstStyle/>
        <a:p>
          <a:endParaRPr lang="en-US"/>
        </a:p>
      </dgm:t>
    </dgm:pt>
    <dgm:pt modelId="{0DD066DA-B7E3-40A0-A30B-A5017F162118}" type="sibTrans" cxnId="{A02DFFB9-D543-45AA-9611-7F1732CED6A1}">
      <dgm:prSet/>
      <dgm:spPr/>
      <dgm:t>
        <a:bodyPr/>
        <a:lstStyle/>
        <a:p>
          <a:endParaRPr lang="en-US"/>
        </a:p>
      </dgm:t>
    </dgm:pt>
    <dgm:pt modelId="{DF70BA83-480B-4C08-B430-FEEA534F0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data is usually a subset of </a:t>
          </a:r>
          <a:r>
            <a:rPr lang="en-US" b="1"/>
            <a:t>observations</a:t>
          </a:r>
          <a:r>
            <a:rPr lang="en-US"/>
            <a:t> from the population called a </a:t>
          </a:r>
          <a:r>
            <a:rPr lang="en-US" b="1"/>
            <a:t>sample</a:t>
          </a:r>
          <a:endParaRPr lang="en-US"/>
        </a:p>
      </dgm:t>
    </dgm:pt>
    <dgm:pt modelId="{3E5D2CE8-B06C-48DC-82C1-2EFC88F8B182}" type="parTrans" cxnId="{4A5D25DE-C1D5-476B-BE48-FBB3F926D43C}">
      <dgm:prSet/>
      <dgm:spPr/>
      <dgm:t>
        <a:bodyPr/>
        <a:lstStyle/>
        <a:p>
          <a:endParaRPr lang="en-US"/>
        </a:p>
      </dgm:t>
    </dgm:pt>
    <dgm:pt modelId="{E4E919D9-2BBB-4F33-B8E7-E544106E20EB}" type="sibTrans" cxnId="{4A5D25DE-C1D5-476B-BE48-FBB3F926D43C}">
      <dgm:prSet/>
      <dgm:spPr/>
      <dgm:t>
        <a:bodyPr/>
        <a:lstStyle/>
        <a:p>
          <a:endParaRPr lang="en-US"/>
        </a:p>
      </dgm:t>
    </dgm:pt>
    <dgm:pt modelId="{8BEF0925-CBD8-4D6F-9C6F-578532427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way in which we collect our data is called the </a:t>
          </a:r>
          <a:r>
            <a:rPr lang="en-US" b="1"/>
            <a:t>sampling design</a:t>
          </a:r>
          <a:endParaRPr lang="en-US"/>
        </a:p>
      </dgm:t>
    </dgm:pt>
    <dgm:pt modelId="{FAD91CEB-B11D-40F8-8FE6-DD0C86BE328A}" type="parTrans" cxnId="{B67470D7-04CB-4D00-8050-F55321F9A14C}">
      <dgm:prSet/>
      <dgm:spPr/>
      <dgm:t>
        <a:bodyPr/>
        <a:lstStyle/>
        <a:p>
          <a:endParaRPr lang="en-US"/>
        </a:p>
      </dgm:t>
    </dgm:pt>
    <dgm:pt modelId="{53F9300E-3917-447A-BED7-D97B72974C82}" type="sibTrans" cxnId="{B67470D7-04CB-4D00-8050-F55321F9A14C}">
      <dgm:prSet/>
      <dgm:spPr/>
      <dgm:t>
        <a:bodyPr/>
        <a:lstStyle/>
        <a:p>
          <a:endParaRPr lang="en-US"/>
        </a:p>
      </dgm:t>
    </dgm:pt>
    <dgm:pt modelId="{5D48775E-4DF0-463A-A7A8-FF522D402649}" type="pres">
      <dgm:prSet presAssocID="{5200640F-7E21-43E0-BA58-24831E5C904B}" presName="root" presStyleCnt="0">
        <dgm:presLayoutVars>
          <dgm:dir/>
          <dgm:resizeHandles val="exact"/>
        </dgm:presLayoutVars>
      </dgm:prSet>
      <dgm:spPr/>
    </dgm:pt>
    <dgm:pt modelId="{8783568C-273D-43BF-8577-305D63C9EF6D}" type="pres">
      <dgm:prSet presAssocID="{4154BACB-99B3-43DD-85AF-0B8F4AF9C9C4}" presName="compNode" presStyleCnt="0"/>
      <dgm:spPr/>
    </dgm:pt>
    <dgm:pt modelId="{EAED99C0-C80A-4778-8635-DA02E9959352}" type="pres">
      <dgm:prSet presAssocID="{4154BACB-99B3-43DD-85AF-0B8F4AF9C9C4}" presName="bgRect" presStyleLbl="bgShp" presStyleIdx="0" presStyleCnt="4"/>
      <dgm:spPr/>
    </dgm:pt>
    <dgm:pt modelId="{F7BAD8B3-A381-4FF2-B622-B53016E6C12A}" type="pres">
      <dgm:prSet presAssocID="{4154BACB-99B3-43DD-85AF-0B8F4AF9C9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18E73C-573D-4D1E-853C-076D2260D71E}" type="pres">
      <dgm:prSet presAssocID="{4154BACB-99B3-43DD-85AF-0B8F4AF9C9C4}" presName="spaceRect" presStyleCnt="0"/>
      <dgm:spPr/>
    </dgm:pt>
    <dgm:pt modelId="{2D36C197-461A-4BE6-968A-063DEC6CAC22}" type="pres">
      <dgm:prSet presAssocID="{4154BACB-99B3-43DD-85AF-0B8F4AF9C9C4}" presName="parTx" presStyleLbl="revTx" presStyleIdx="0" presStyleCnt="4">
        <dgm:presLayoutVars>
          <dgm:chMax val="0"/>
          <dgm:chPref val="0"/>
        </dgm:presLayoutVars>
      </dgm:prSet>
      <dgm:spPr/>
    </dgm:pt>
    <dgm:pt modelId="{9320F286-14CB-44A1-B239-FA538EEB7177}" type="pres">
      <dgm:prSet presAssocID="{6B865FA2-BDFD-4E1F-8625-611FE15937EB}" presName="sibTrans" presStyleCnt="0"/>
      <dgm:spPr/>
    </dgm:pt>
    <dgm:pt modelId="{A073A7CF-1D77-41AD-B7F1-00F3F387110F}" type="pres">
      <dgm:prSet presAssocID="{2CF6678C-7452-4DA2-8352-C9AE0B0C5863}" presName="compNode" presStyleCnt="0"/>
      <dgm:spPr/>
    </dgm:pt>
    <dgm:pt modelId="{F9A494E7-A20C-4201-9F08-017D56A45714}" type="pres">
      <dgm:prSet presAssocID="{2CF6678C-7452-4DA2-8352-C9AE0B0C5863}" presName="bgRect" presStyleLbl="bgShp" presStyleIdx="1" presStyleCnt="4"/>
      <dgm:spPr/>
    </dgm:pt>
    <dgm:pt modelId="{FA294394-1271-44B4-BD7E-0FB062E8AFC7}" type="pres">
      <dgm:prSet presAssocID="{2CF6678C-7452-4DA2-8352-C9AE0B0C58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5CC4A3D-A803-4EA9-BBFF-7EE922D6681A}" type="pres">
      <dgm:prSet presAssocID="{2CF6678C-7452-4DA2-8352-C9AE0B0C5863}" presName="spaceRect" presStyleCnt="0"/>
      <dgm:spPr/>
    </dgm:pt>
    <dgm:pt modelId="{CC95FAA6-31C5-4624-8ECF-3ADE41CBA9CC}" type="pres">
      <dgm:prSet presAssocID="{2CF6678C-7452-4DA2-8352-C9AE0B0C5863}" presName="parTx" presStyleLbl="revTx" presStyleIdx="1" presStyleCnt="4">
        <dgm:presLayoutVars>
          <dgm:chMax val="0"/>
          <dgm:chPref val="0"/>
        </dgm:presLayoutVars>
      </dgm:prSet>
      <dgm:spPr/>
    </dgm:pt>
    <dgm:pt modelId="{2CA4615A-D6D5-41B1-B1AC-B4B5E3603F93}" type="pres">
      <dgm:prSet presAssocID="{0DD066DA-B7E3-40A0-A30B-A5017F162118}" presName="sibTrans" presStyleCnt="0"/>
      <dgm:spPr/>
    </dgm:pt>
    <dgm:pt modelId="{8B194393-389F-43C1-B59A-53E77E6635F8}" type="pres">
      <dgm:prSet presAssocID="{DF70BA83-480B-4C08-B430-FEEA534F0259}" presName="compNode" presStyleCnt="0"/>
      <dgm:spPr/>
    </dgm:pt>
    <dgm:pt modelId="{9898898A-B24B-4DC1-86D1-C1C7E6BD5182}" type="pres">
      <dgm:prSet presAssocID="{DF70BA83-480B-4C08-B430-FEEA534F0259}" presName="bgRect" presStyleLbl="bgShp" presStyleIdx="2" presStyleCnt="4"/>
      <dgm:spPr/>
    </dgm:pt>
    <dgm:pt modelId="{028F5407-1F47-4775-A3DC-B4A1CFC438CF}" type="pres">
      <dgm:prSet presAssocID="{DF70BA83-480B-4C08-B430-FEEA534F02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DE163C-16C3-49FC-BE87-74ABC8ED9D17}" type="pres">
      <dgm:prSet presAssocID="{DF70BA83-480B-4C08-B430-FEEA534F0259}" presName="spaceRect" presStyleCnt="0"/>
      <dgm:spPr/>
    </dgm:pt>
    <dgm:pt modelId="{A3B570DD-0343-49B9-A900-DEE60CB4F8AF}" type="pres">
      <dgm:prSet presAssocID="{DF70BA83-480B-4C08-B430-FEEA534F0259}" presName="parTx" presStyleLbl="revTx" presStyleIdx="2" presStyleCnt="4">
        <dgm:presLayoutVars>
          <dgm:chMax val="0"/>
          <dgm:chPref val="0"/>
        </dgm:presLayoutVars>
      </dgm:prSet>
      <dgm:spPr/>
    </dgm:pt>
    <dgm:pt modelId="{62C9B86F-2C03-4A35-8343-65201924783B}" type="pres">
      <dgm:prSet presAssocID="{E4E919D9-2BBB-4F33-B8E7-E544106E20EB}" presName="sibTrans" presStyleCnt="0"/>
      <dgm:spPr/>
    </dgm:pt>
    <dgm:pt modelId="{796A95E6-0FFF-4FDB-A645-C6900046F29A}" type="pres">
      <dgm:prSet presAssocID="{8BEF0925-CBD8-4D6F-9C6F-578532427BEA}" presName="compNode" presStyleCnt="0"/>
      <dgm:spPr/>
    </dgm:pt>
    <dgm:pt modelId="{BF0D6FBD-5EB3-4687-AA54-60BD3E35BA3D}" type="pres">
      <dgm:prSet presAssocID="{8BEF0925-CBD8-4D6F-9C6F-578532427BEA}" presName="bgRect" presStyleLbl="bgShp" presStyleIdx="3" presStyleCnt="4"/>
      <dgm:spPr/>
    </dgm:pt>
    <dgm:pt modelId="{F0D25171-5430-4061-B824-C175642B5FF5}" type="pres">
      <dgm:prSet presAssocID="{8BEF0925-CBD8-4D6F-9C6F-578532427B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85EF70-894E-48C9-AEBA-07FB10227570}" type="pres">
      <dgm:prSet presAssocID="{8BEF0925-CBD8-4D6F-9C6F-578532427BEA}" presName="spaceRect" presStyleCnt="0"/>
      <dgm:spPr/>
    </dgm:pt>
    <dgm:pt modelId="{34D3675F-121F-48C9-A6B3-4FE27B9359DD}" type="pres">
      <dgm:prSet presAssocID="{8BEF0925-CBD8-4D6F-9C6F-578532427B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E65639-CFA8-46D2-B3ED-CC659A14DA5E}" type="presOf" srcId="{8BEF0925-CBD8-4D6F-9C6F-578532427BEA}" destId="{34D3675F-121F-48C9-A6B3-4FE27B9359DD}" srcOrd="0" destOrd="0" presId="urn:microsoft.com/office/officeart/2018/2/layout/IconVerticalSolidList"/>
    <dgm:cxn modelId="{609A0B69-EA27-4F26-9572-DC4D564C942B}" type="presOf" srcId="{4154BACB-99B3-43DD-85AF-0B8F4AF9C9C4}" destId="{2D36C197-461A-4BE6-968A-063DEC6CAC22}" srcOrd="0" destOrd="0" presId="urn:microsoft.com/office/officeart/2018/2/layout/IconVerticalSolidList"/>
    <dgm:cxn modelId="{EC096197-47FB-43F6-A4C9-7B8776CA19B4}" srcId="{5200640F-7E21-43E0-BA58-24831E5C904B}" destId="{4154BACB-99B3-43DD-85AF-0B8F4AF9C9C4}" srcOrd="0" destOrd="0" parTransId="{EA256092-3073-41C8-B8C2-7DACD6FA14E1}" sibTransId="{6B865FA2-BDFD-4E1F-8625-611FE15937EB}"/>
    <dgm:cxn modelId="{030FCFA8-A621-4CA6-B4DF-273CBCC33913}" type="presOf" srcId="{DF70BA83-480B-4C08-B430-FEEA534F0259}" destId="{A3B570DD-0343-49B9-A900-DEE60CB4F8AF}" srcOrd="0" destOrd="0" presId="urn:microsoft.com/office/officeart/2018/2/layout/IconVerticalSolidList"/>
    <dgm:cxn modelId="{A02DFFB9-D543-45AA-9611-7F1732CED6A1}" srcId="{5200640F-7E21-43E0-BA58-24831E5C904B}" destId="{2CF6678C-7452-4DA2-8352-C9AE0B0C5863}" srcOrd="1" destOrd="0" parTransId="{05A2DBCA-22D6-43ED-A29C-F237A7ABF819}" sibTransId="{0DD066DA-B7E3-40A0-A30B-A5017F162118}"/>
    <dgm:cxn modelId="{B79E0CCF-EBB6-4B7A-9AB1-9750CA316F21}" type="presOf" srcId="{2CF6678C-7452-4DA2-8352-C9AE0B0C5863}" destId="{CC95FAA6-31C5-4624-8ECF-3ADE41CBA9CC}" srcOrd="0" destOrd="0" presId="urn:microsoft.com/office/officeart/2018/2/layout/IconVerticalSolidList"/>
    <dgm:cxn modelId="{B67470D7-04CB-4D00-8050-F55321F9A14C}" srcId="{5200640F-7E21-43E0-BA58-24831E5C904B}" destId="{8BEF0925-CBD8-4D6F-9C6F-578532427BEA}" srcOrd="3" destOrd="0" parTransId="{FAD91CEB-B11D-40F8-8FE6-DD0C86BE328A}" sibTransId="{53F9300E-3917-447A-BED7-D97B72974C82}"/>
    <dgm:cxn modelId="{4A5D25DE-C1D5-476B-BE48-FBB3F926D43C}" srcId="{5200640F-7E21-43E0-BA58-24831E5C904B}" destId="{DF70BA83-480B-4C08-B430-FEEA534F0259}" srcOrd="2" destOrd="0" parTransId="{3E5D2CE8-B06C-48DC-82C1-2EFC88F8B182}" sibTransId="{E4E919D9-2BBB-4F33-B8E7-E544106E20EB}"/>
    <dgm:cxn modelId="{405A71E8-013A-46B1-934E-F7E2EB5F610A}" type="presOf" srcId="{5200640F-7E21-43E0-BA58-24831E5C904B}" destId="{5D48775E-4DF0-463A-A7A8-FF522D402649}" srcOrd="0" destOrd="0" presId="urn:microsoft.com/office/officeart/2018/2/layout/IconVerticalSolidList"/>
    <dgm:cxn modelId="{E0380F42-7E0E-45C0-A444-76CE7CD7A814}" type="presParOf" srcId="{5D48775E-4DF0-463A-A7A8-FF522D402649}" destId="{8783568C-273D-43BF-8577-305D63C9EF6D}" srcOrd="0" destOrd="0" presId="urn:microsoft.com/office/officeart/2018/2/layout/IconVerticalSolidList"/>
    <dgm:cxn modelId="{83E60E13-D172-4495-8AF5-C3E119FAE5E4}" type="presParOf" srcId="{8783568C-273D-43BF-8577-305D63C9EF6D}" destId="{EAED99C0-C80A-4778-8635-DA02E9959352}" srcOrd="0" destOrd="0" presId="urn:microsoft.com/office/officeart/2018/2/layout/IconVerticalSolidList"/>
    <dgm:cxn modelId="{CE54A2CA-E77C-4882-9A23-431898E25D54}" type="presParOf" srcId="{8783568C-273D-43BF-8577-305D63C9EF6D}" destId="{F7BAD8B3-A381-4FF2-B622-B53016E6C12A}" srcOrd="1" destOrd="0" presId="urn:microsoft.com/office/officeart/2018/2/layout/IconVerticalSolidList"/>
    <dgm:cxn modelId="{4143644D-8181-4DA3-97C9-B8A809FC91ED}" type="presParOf" srcId="{8783568C-273D-43BF-8577-305D63C9EF6D}" destId="{E518E73C-573D-4D1E-853C-076D2260D71E}" srcOrd="2" destOrd="0" presId="urn:microsoft.com/office/officeart/2018/2/layout/IconVerticalSolidList"/>
    <dgm:cxn modelId="{B703CF28-1222-42F2-8EE0-6E1FBB70683B}" type="presParOf" srcId="{8783568C-273D-43BF-8577-305D63C9EF6D}" destId="{2D36C197-461A-4BE6-968A-063DEC6CAC22}" srcOrd="3" destOrd="0" presId="urn:microsoft.com/office/officeart/2018/2/layout/IconVerticalSolidList"/>
    <dgm:cxn modelId="{0D28C888-B8E7-4351-98F5-074CC03F11D2}" type="presParOf" srcId="{5D48775E-4DF0-463A-A7A8-FF522D402649}" destId="{9320F286-14CB-44A1-B239-FA538EEB7177}" srcOrd="1" destOrd="0" presId="urn:microsoft.com/office/officeart/2018/2/layout/IconVerticalSolidList"/>
    <dgm:cxn modelId="{4FC92C9D-6D1C-4C00-8016-6838402A5A5A}" type="presParOf" srcId="{5D48775E-4DF0-463A-A7A8-FF522D402649}" destId="{A073A7CF-1D77-41AD-B7F1-00F3F387110F}" srcOrd="2" destOrd="0" presId="urn:microsoft.com/office/officeart/2018/2/layout/IconVerticalSolidList"/>
    <dgm:cxn modelId="{865ADD47-96D7-49F0-9818-4264A9782FA0}" type="presParOf" srcId="{A073A7CF-1D77-41AD-B7F1-00F3F387110F}" destId="{F9A494E7-A20C-4201-9F08-017D56A45714}" srcOrd="0" destOrd="0" presId="urn:microsoft.com/office/officeart/2018/2/layout/IconVerticalSolidList"/>
    <dgm:cxn modelId="{D75ED634-9F29-449E-B959-07FF3232E247}" type="presParOf" srcId="{A073A7CF-1D77-41AD-B7F1-00F3F387110F}" destId="{FA294394-1271-44B4-BD7E-0FB062E8AFC7}" srcOrd="1" destOrd="0" presId="urn:microsoft.com/office/officeart/2018/2/layout/IconVerticalSolidList"/>
    <dgm:cxn modelId="{719AC713-71F8-4996-9E70-1AD9408D2890}" type="presParOf" srcId="{A073A7CF-1D77-41AD-B7F1-00F3F387110F}" destId="{B5CC4A3D-A803-4EA9-BBFF-7EE922D6681A}" srcOrd="2" destOrd="0" presId="urn:microsoft.com/office/officeart/2018/2/layout/IconVerticalSolidList"/>
    <dgm:cxn modelId="{C70E1B9F-E99B-4223-91AF-6B703BED8DCA}" type="presParOf" srcId="{A073A7CF-1D77-41AD-B7F1-00F3F387110F}" destId="{CC95FAA6-31C5-4624-8ECF-3ADE41CBA9CC}" srcOrd="3" destOrd="0" presId="urn:microsoft.com/office/officeart/2018/2/layout/IconVerticalSolidList"/>
    <dgm:cxn modelId="{E30F7233-63D7-40F7-86D7-C829B9FDFD21}" type="presParOf" srcId="{5D48775E-4DF0-463A-A7A8-FF522D402649}" destId="{2CA4615A-D6D5-41B1-B1AC-B4B5E3603F93}" srcOrd="3" destOrd="0" presId="urn:microsoft.com/office/officeart/2018/2/layout/IconVerticalSolidList"/>
    <dgm:cxn modelId="{13B29613-1D3D-4D11-8629-9D90F817E53F}" type="presParOf" srcId="{5D48775E-4DF0-463A-A7A8-FF522D402649}" destId="{8B194393-389F-43C1-B59A-53E77E6635F8}" srcOrd="4" destOrd="0" presId="urn:microsoft.com/office/officeart/2018/2/layout/IconVerticalSolidList"/>
    <dgm:cxn modelId="{617EC855-9C3B-42A7-801C-F623BE8EEDDD}" type="presParOf" srcId="{8B194393-389F-43C1-B59A-53E77E6635F8}" destId="{9898898A-B24B-4DC1-86D1-C1C7E6BD5182}" srcOrd="0" destOrd="0" presId="urn:microsoft.com/office/officeart/2018/2/layout/IconVerticalSolidList"/>
    <dgm:cxn modelId="{49BF072E-DB6F-4CF0-BB53-FC585378D083}" type="presParOf" srcId="{8B194393-389F-43C1-B59A-53E77E6635F8}" destId="{028F5407-1F47-4775-A3DC-B4A1CFC438CF}" srcOrd="1" destOrd="0" presId="urn:microsoft.com/office/officeart/2018/2/layout/IconVerticalSolidList"/>
    <dgm:cxn modelId="{C9F31911-7987-472F-AD4A-598CB39A3951}" type="presParOf" srcId="{8B194393-389F-43C1-B59A-53E77E6635F8}" destId="{51DE163C-16C3-49FC-BE87-74ABC8ED9D17}" srcOrd="2" destOrd="0" presId="urn:microsoft.com/office/officeart/2018/2/layout/IconVerticalSolidList"/>
    <dgm:cxn modelId="{20EF7D89-3D8E-4E83-BA38-DE5CB5743092}" type="presParOf" srcId="{8B194393-389F-43C1-B59A-53E77E6635F8}" destId="{A3B570DD-0343-49B9-A900-DEE60CB4F8AF}" srcOrd="3" destOrd="0" presId="urn:microsoft.com/office/officeart/2018/2/layout/IconVerticalSolidList"/>
    <dgm:cxn modelId="{9280410E-EFEC-4A58-82F5-CC0A8BCED367}" type="presParOf" srcId="{5D48775E-4DF0-463A-A7A8-FF522D402649}" destId="{62C9B86F-2C03-4A35-8343-65201924783B}" srcOrd="5" destOrd="0" presId="urn:microsoft.com/office/officeart/2018/2/layout/IconVerticalSolidList"/>
    <dgm:cxn modelId="{C5BE2743-3D0E-463C-9B75-8F9A8117D602}" type="presParOf" srcId="{5D48775E-4DF0-463A-A7A8-FF522D402649}" destId="{796A95E6-0FFF-4FDB-A645-C6900046F29A}" srcOrd="6" destOrd="0" presId="urn:microsoft.com/office/officeart/2018/2/layout/IconVerticalSolidList"/>
    <dgm:cxn modelId="{CD5E392C-2688-42FE-82DC-6ECBC7DD3FE7}" type="presParOf" srcId="{796A95E6-0FFF-4FDB-A645-C6900046F29A}" destId="{BF0D6FBD-5EB3-4687-AA54-60BD3E35BA3D}" srcOrd="0" destOrd="0" presId="urn:microsoft.com/office/officeart/2018/2/layout/IconVerticalSolidList"/>
    <dgm:cxn modelId="{7B569C01-C2B3-4C24-9535-87DDF4B4097D}" type="presParOf" srcId="{796A95E6-0FFF-4FDB-A645-C6900046F29A}" destId="{F0D25171-5430-4061-B824-C175642B5FF5}" srcOrd="1" destOrd="0" presId="urn:microsoft.com/office/officeart/2018/2/layout/IconVerticalSolidList"/>
    <dgm:cxn modelId="{D318B0C6-CFDD-4C59-BF2E-0A41B11F5CB4}" type="presParOf" srcId="{796A95E6-0FFF-4FDB-A645-C6900046F29A}" destId="{5085EF70-894E-48C9-AEBA-07FB10227570}" srcOrd="2" destOrd="0" presId="urn:microsoft.com/office/officeart/2018/2/layout/IconVerticalSolidList"/>
    <dgm:cxn modelId="{1EC3ACAD-2F7C-4D58-B418-D241AA19130B}" type="presParOf" srcId="{796A95E6-0FFF-4FDB-A645-C6900046F29A}" destId="{34D3675F-121F-48C9-A6B3-4FE27B9359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BEC64-4DB8-4E1E-9141-FE658705EB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502C5D-40F4-49F3-BC7B-0085D91E03C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Pie Charts </a:t>
          </a:r>
          <a:r>
            <a:rPr lang="en-US" dirty="0">
              <a:solidFill>
                <a:schemeClr val="tx1"/>
              </a:solidFill>
            </a:rPr>
            <a:t> - a circle divided into ‘slices’ corresponding to each category. The size of a slice shows the proportion of observations in a category</a:t>
          </a:r>
        </a:p>
      </dgm:t>
    </dgm:pt>
    <dgm:pt modelId="{CB438F69-D025-4B5A-858E-FCAD70A4AB3E}" type="parTrans" cxnId="{9DACF44E-2C51-4166-A4FE-84636AC2B785}">
      <dgm:prSet/>
      <dgm:spPr/>
      <dgm:t>
        <a:bodyPr/>
        <a:lstStyle/>
        <a:p>
          <a:endParaRPr lang="en-US"/>
        </a:p>
      </dgm:t>
    </dgm:pt>
    <dgm:pt modelId="{13576EAA-9730-4FD3-860B-F9AA5157B07F}" type="sibTrans" cxnId="{9DACF44E-2C51-4166-A4FE-84636AC2B785}">
      <dgm:prSet/>
      <dgm:spPr/>
      <dgm:t>
        <a:bodyPr/>
        <a:lstStyle/>
        <a:p>
          <a:endParaRPr lang="en-US"/>
        </a:p>
      </dgm:t>
    </dgm:pt>
    <dgm:pt modelId="{AA7A37FA-7E41-44E4-84F3-0EA7E91D9E1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Bar graph</a:t>
          </a:r>
          <a:r>
            <a:rPr lang="en-US" dirty="0">
              <a:solidFill>
                <a:schemeClr val="tx1"/>
              </a:solidFill>
            </a:rPr>
            <a:t> –  displays a vertical bar for each category. The height of the bar shows the percentages of observations in the category</a:t>
          </a:r>
        </a:p>
      </dgm:t>
    </dgm:pt>
    <dgm:pt modelId="{2DC48EBE-F9E6-4A2A-A841-1B1C3F1E5BFC}" type="parTrans" cxnId="{5F526CA6-8F1C-4CC7-94E6-DF978DDAB504}">
      <dgm:prSet/>
      <dgm:spPr/>
      <dgm:t>
        <a:bodyPr/>
        <a:lstStyle/>
        <a:p>
          <a:endParaRPr lang="en-US"/>
        </a:p>
      </dgm:t>
    </dgm:pt>
    <dgm:pt modelId="{73A33601-3261-4294-8CEE-4FD511498DFD}" type="sibTrans" cxnId="{5F526CA6-8F1C-4CC7-94E6-DF978DDAB504}">
      <dgm:prSet/>
      <dgm:spPr/>
      <dgm:t>
        <a:bodyPr/>
        <a:lstStyle/>
        <a:p>
          <a:endParaRPr lang="en-US"/>
        </a:p>
      </dgm:t>
    </dgm:pt>
    <dgm:pt modelId="{FAB20843-291C-4BE3-9A5B-2040125B8D6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Pareto Chart </a:t>
          </a:r>
          <a:r>
            <a:rPr lang="en-US" dirty="0">
              <a:solidFill>
                <a:schemeClr val="tx1"/>
              </a:solidFill>
            </a:rPr>
            <a:t> - a bar chart with the categories ordered by decreasing frequency</a:t>
          </a:r>
        </a:p>
      </dgm:t>
    </dgm:pt>
    <dgm:pt modelId="{BD864967-7A38-48FA-9C44-777878D0203F}" type="parTrans" cxnId="{6CA842EC-6902-459B-A68A-C2F15A91F72B}">
      <dgm:prSet/>
      <dgm:spPr/>
      <dgm:t>
        <a:bodyPr/>
        <a:lstStyle/>
        <a:p>
          <a:endParaRPr lang="en-US"/>
        </a:p>
      </dgm:t>
    </dgm:pt>
    <dgm:pt modelId="{01A881F3-C6D7-4C18-B0BE-D1684BC42102}" type="sibTrans" cxnId="{6CA842EC-6902-459B-A68A-C2F15A91F72B}">
      <dgm:prSet/>
      <dgm:spPr/>
      <dgm:t>
        <a:bodyPr/>
        <a:lstStyle/>
        <a:p>
          <a:endParaRPr lang="en-US"/>
        </a:p>
      </dgm:t>
    </dgm:pt>
    <dgm:pt modelId="{E3DC32B4-DA0B-4A1F-BB20-D6197D7CBE59}" type="pres">
      <dgm:prSet presAssocID="{FE0BEC64-4DB8-4E1E-9141-FE658705EB6D}" presName="root" presStyleCnt="0">
        <dgm:presLayoutVars>
          <dgm:dir/>
          <dgm:resizeHandles val="exact"/>
        </dgm:presLayoutVars>
      </dgm:prSet>
      <dgm:spPr/>
    </dgm:pt>
    <dgm:pt modelId="{2A076E44-F78B-4009-A025-7726AC7DA28A}" type="pres">
      <dgm:prSet presAssocID="{CA502C5D-40F4-49F3-BC7B-0085D91E03CA}" presName="compNode" presStyleCnt="0"/>
      <dgm:spPr/>
    </dgm:pt>
    <dgm:pt modelId="{EB923C56-EBB1-423B-8CB3-643288F0F4A3}" type="pres">
      <dgm:prSet presAssocID="{CA502C5D-40F4-49F3-BC7B-0085D91E03CA}" presName="bgRect" presStyleLbl="bgShp" presStyleIdx="0" presStyleCnt="3"/>
      <dgm:spPr/>
    </dgm:pt>
    <dgm:pt modelId="{4D241B2D-0D74-4A77-BEB5-43230D1500B9}" type="pres">
      <dgm:prSet presAssocID="{CA502C5D-40F4-49F3-BC7B-0085D91E03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1517DDA-2ED6-4F13-945C-69A9CD2E1FDD}" type="pres">
      <dgm:prSet presAssocID="{CA502C5D-40F4-49F3-BC7B-0085D91E03CA}" presName="spaceRect" presStyleCnt="0"/>
      <dgm:spPr/>
    </dgm:pt>
    <dgm:pt modelId="{E77E8EFE-0E2D-47C7-BC5F-D4B9FDFCFBF5}" type="pres">
      <dgm:prSet presAssocID="{CA502C5D-40F4-49F3-BC7B-0085D91E03CA}" presName="parTx" presStyleLbl="revTx" presStyleIdx="0" presStyleCnt="3">
        <dgm:presLayoutVars>
          <dgm:chMax val="0"/>
          <dgm:chPref val="0"/>
        </dgm:presLayoutVars>
      </dgm:prSet>
      <dgm:spPr/>
    </dgm:pt>
    <dgm:pt modelId="{37C6688A-B330-40F2-A07C-222658632DA1}" type="pres">
      <dgm:prSet presAssocID="{13576EAA-9730-4FD3-860B-F9AA5157B07F}" presName="sibTrans" presStyleCnt="0"/>
      <dgm:spPr/>
    </dgm:pt>
    <dgm:pt modelId="{D54D3B23-C69D-40EF-99DF-8C83AB82572B}" type="pres">
      <dgm:prSet presAssocID="{AA7A37FA-7E41-44E4-84F3-0EA7E91D9E1F}" presName="compNode" presStyleCnt="0"/>
      <dgm:spPr/>
    </dgm:pt>
    <dgm:pt modelId="{0AE7E51E-5C5E-44E5-BE45-998FD5309657}" type="pres">
      <dgm:prSet presAssocID="{AA7A37FA-7E41-44E4-84F3-0EA7E91D9E1F}" presName="bgRect" presStyleLbl="bgShp" presStyleIdx="1" presStyleCnt="3"/>
      <dgm:spPr/>
    </dgm:pt>
    <dgm:pt modelId="{275C9952-BC92-4110-956A-B1D23303B722}" type="pres">
      <dgm:prSet presAssocID="{AA7A37FA-7E41-44E4-84F3-0EA7E91D9E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E6C21582-C418-42CE-997A-5212FBED965D}" type="pres">
      <dgm:prSet presAssocID="{AA7A37FA-7E41-44E4-84F3-0EA7E91D9E1F}" presName="spaceRect" presStyleCnt="0"/>
      <dgm:spPr/>
    </dgm:pt>
    <dgm:pt modelId="{E0A50C8B-B00D-4D59-8ED5-C2DA5DC31292}" type="pres">
      <dgm:prSet presAssocID="{AA7A37FA-7E41-44E4-84F3-0EA7E91D9E1F}" presName="parTx" presStyleLbl="revTx" presStyleIdx="1" presStyleCnt="3">
        <dgm:presLayoutVars>
          <dgm:chMax val="0"/>
          <dgm:chPref val="0"/>
        </dgm:presLayoutVars>
      </dgm:prSet>
      <dgm:spPr/>
    </dgm:pt>
    <dgm:pt modelId="{F9A699F8-5B71-4678-8BCA-CCC28468844C}" type="pres">
      <dgm:prSet presAssocID="{73A33601-3261-4294-8CEE-4FD511498DFD}" presName="sibTrans" presStyleCnt="0"/>
      <dgm:spPr/>
    </dgm:pt>
    <dgm:pt modelId="{5D444092-0A30-46D1-BB5C-078C2950982D}" type="pres">
      <dgm:prSet presAssocID="{FAB20843-291C-4BE3-9A5B-2040125B8D60}" presName="compNode" presStyleCnt="0"/>
      <dgm:spPr/>
    </dgm:pt>
    <dgm:pt modelId="{35439630-125D-4B6E-BEF2-8356DF4AE984}" type="pres">
      <dgm:prSet presAssocID="{FAB20843-291C-4BE3-9A5B-2040125B8D60}" presName="bgRect" presStyleLbl="bgShp" presStyleIdx="2" presStyleCnt="3"/>
      <dgm:spPr/>
    </dgm:pt>
    <dgm:pt modelId="{6548AFB6-224F-4C8C-883E-0CF32424BCA0}" type="pres">
      <dgm:prSet presAssocID="{FAB20843-291C-4BE3-9A5B-2040125B8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EBE4BA-89CD-49C3-82D2-44D39B95BB40}" type="pres">
      <dgm:prSet presAssocID="{FAB20843-291C-4BE3-9A5B-2040125B8D60}" presName="spaceRect" presStyleCnt="0"/>
      <dgm:spPr/>
    </dgm:pt>
    <dgm:pt modelId="{9B709BBB-0EE4-44F0-BF0D-4A09AFADDEE6}" type="pres">
      <dgm:prSet presAssocID="{FAB20843-291C-4BE3-9A5B-2040125B8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0B3E5D-BBF8-4EFD-94AE-77FEC573F21B}" type="presOf" srcId="{CA502C5D-40F4-49F3-BC7B-0085D91E03CA}" destId="{E77E8EFE-0E2D-47C7-BC5F-D4B9FDFCFBF5}" srcOrd="0" destOrd="0" presId="urn:microsoft.com/office/officeart/2018/2/layout/IconVerticalSolidList"/>
    <dgm:cxn modelId="{9DACF44E-2C51-4166-A4FE-84636AC2B785}" srcId="{FE0BEC64-4DB8-4E1E-9141-FE658705EB6D}" destId="{CA502C5D-40F4-49F3-BC7B-0085D91E03CA}" srcOrd="0" destOrd="0" parTransId="{CB438F69-D025-4B5A-858E-FCAD70A4AB3E}" sibTransId="{13576EAA-9730-4FD3-860B-F9AA5157B07F}"/>
    <dgm:cxn modelId="{A1BB374F-6C52-4CB5-9C67-DD08AC5B12AC}" type="presOf" srcId="{FE0BEC64-4DB8-4E1E-9141-FE658705EB6D}" destId="{E3DC32B4-DA0B-4A1F-BB20-D6197D7CBE59}" srcOrd="0" destOrd="0" presId="urn:microsoft.com/office/officeart/2018/2/layout/IconVerticalSolidList"/>
    <dgm:cxn modelId="{5F526CA6-8F1C-4CC7-94E6-DF978DDAB504}" srcId="{FE0BEC64-4DB8-4E1E-9141-FE658705EB6D}" destId="{AA7A37FA-7E41-44E4-84F3-0EA7E91D9E1F}" srcOrd="1" destOrd="0" parTransId="{2DC48EBE-F9E6-4A2A-A841-1B1C3F1E5BFC}" sibTransId="{73A33601-3261-4294-8CEE-4FD511498DFD}"/>
    <dgm:cxn modelId="{4212E5E7-A0A5-4EC6-8690-0F99FC2AA5F3}" type="presOf" srcId="{FAB20843-291C-4BE3-9A5B-2040125B8D60}" destId="{9B709BBB-0EE4-44F0-BF0D-4A09AFADDEE6}" srcOrd="0" destOrd="0" presId="urn:microsoft.com/office/officeart/2018/2/layout/IconVerticalSolidList"/>
    <dgm:cxn modelId="{6CA842EC-6902-459B-A68A-C2F15A91F72B}" srcId="{FE0BEC64-4DB8-4E1E-9141-FE658705EB6D}" destId="{FAB20843-291C-4BE3-9A5B-2040125B8D60}" srcOrd="2" destOrd="0" parTransId="{BD864967-7A38-48FA-9C44-777878D0203F}" sibTransId="{01A881F3-C6D7-4C18-B0BE-D1684BC42102}"/>
    <dgm:cxn modelId="{93EA99FF-B121-4D7B-95BD-CEFFD3139A42}" type="presOf" srcId="{AA7A37FA-7E41-44E4-84F3-0EA7E91D9E1F}" destId="{E0A50C8B-B00D-4D59-8ED5-C2DA5DC31292}" srcOrd="0" destOrd="0" presId="urn:microsoft.com/office/officeart/2018/2/layout/IconVerticalSolidList"/>
    <dgm:cxn modelId="{99A2EDF6-4A05-4E11-A71E-26EEE38682C9}" type="presParOf" srcId="{E3DC32B4-DA0B-4A1F-BB20-D6197D7CBE59}" destId="{2A076E44-F78B-4009-A025-7726AC7DA28A}" srcOrd="0" destOrd="0" presId="urn:microsoft.com/office/officeart/2018/2/layout/IconVerticalSolidList"/>
    <dgm:cxn modelId="{FFB951CB-8DA0-4B69-8F01-14772F2BCE91}" type="presParOf" srcId="{2A076E44-F78B-4009-A025-7726AC7DA28A}" destId="{EB923C56-EBB1-423B-8CB3-643288F0F4A3}" srcOrd="0" destOrd="0" presId="urn:microsoft.com/office/officeart/2018/2/layout/IconVerticalSolidList"/>
    <dgm:cxn modelId="{D24A4BDF-F47A-4CD3-BDB0-0D1D5B07270F}" type="presParOf" srcId="{2A076E44-F78B-4009-A025-7726AC7DA28A}" destId="{4D241B2D-0D74-4A77-BEB5-43230D1500B9}" srcOrd="1" destOrd="0" presId="urn:microsoft.com/office/officeart/2018/2/layout/IconVerticalSolidList"/>
    <dgm:cxn modelId="{3E043E56-E563-41A2-A017-C1E85698E092}" type="presParOf" srcId="{2A076E44-F78B-4009-A025-7726AC7DA28A}" destId="{F1517DDA-2ED6-4F13-945C-69A9CD2E1FDD}" srcOrd="2" destOrd="0" presId="urn:microsoft.com/office/officeart/2018/2/layout/IconVerticalSolidList"/>
    <dgm:cxn modelId="{7904831E-3BD7-45DF-89B1-0746F23274E3}" type="presParOf" srcId="{2A076E44-F78B-4009-A025-7726AC7DA28A}" destId="{E77E8EFE-0E2D-47C7-BC5F-D4B9FDFCFBF5}" srcOrd="3" destOrd="0" presId="urn:microsoft.com/office/officeart/2018/2/layout/IconVerticalSolidList"/>
    <dgm:cxn modelId="{7CC18E2C-F8C6-4E9E-88D8-C7DFFDC6CB89}" type="presParOf" srcId="{E3DC32B4-DA0B-4A1F-BB20-D6197D7CBE59}" destId="{37C6688A-B330-40F2-A07C-222658632DA1}" srcOrd="1" destOrd="0" presId="urn:microsoft.com/office/officeart/2018/2/layout/IconVerticalSolidList"/>
    <dgm:cxn modelId="{570D7736-59A2-484A-BCFC-0A122F53B643}" type="presParOf" srcId="{E3DC32B4-DA0B-4A1F-BB20-D6197D7CBE59}" destId="{D54D3B23-C69D-40EF-99DF-8C83AB82572B}" srcOrd="2" destOrd="0" presId="urn:microsoft.com/office/officeart/2018/2/layout/IconVerticalSolidList"/>
    <dgm:cxn modelId="{C9EEF233-CD42-4789-940C-3ED49640C9E8}" type="presParOf" srcId="{D54D3B23-C69D-40EF-99DF-8C83AB82572B}" destId="{0AE7E51E-5C5E-44E5-BE45-998FD5309657}" srcOrd="0" destOrd="0" presId="urn:microsoft.com/office/officeart/2018/2/layout/IconVerticalSolidList"/>
    <dgm:cxn modelId="{AE7E5D0D-99D5-49D5-ACB9-68C831A854F2}" type="presParOf" srcId="{D54D3B23-C69D-40EF-99DF-8C83AB82572B}" destId="{275C9952-BC92-4110-956A-B1D23303B722}" srcOrd="1" destOrd="0" presId="urn:microsoft.com/office/officeart/2018/2/layout/IconVerticalSolidList"/>
    <dgm:cxn modelId="{B10A5F5B-60C9-4FBE-92FA-9C948B8EBDEB}" type="presParOf" srcId="{D54D3B23-C69D-40EF-99DF-8C83AB82572B}" destId="{E6C21582-C418-42CE-997A-5212FBED965D}" srcOrd="2" destOrd="0" presId="urn:microsoft.com/office/officeart/2018/2/layout/IconVerticalSolidList"/>
    <dgm:cxn modelId="{9DE90B52-4D4E-481E-8482-467E7358B763}" type="presParOf" srcId="{D54D3B23-C69D-40EF-99DF-8C83AB82572B}" destId="{E0A50C8B-B00D-4D59-8ED5-C2DA5DC31292}" srcOrd="3" destOrd="0" presId="urn:microsoft.com/office/officeart/2018/2/layout/IconVerticalSolidList"/>
    <dgm:cxn modelId="{CF444EC1-4676-45E6-B23B-0F3B97848A4E}" type="presParOf" srcId="{E3DC32B4-DA0B-4A1F-BB20-D6197D7CBE59}" destId="{F9A699F8-5B71-4678-8BCA-CCC28468844C}" srcOrd="3" destOrd="0" presId="urn:microsoft.com/office/officeart/2018/2/layout/IconVerticalSolidList"/>
    <dgm:cxn modelId="{6862A95A-BE55-41EE-AE83-85B3E9341E51}" type="presParOf" srcId="{E3DC32B4-DA0B-4A1F-BB20-D6197D7CBE59}" destId="{5D444092-0A30-46D1-BB5C-078C2950982D}" srcOrd="4" destOrd="0" presId="urn:microsoft.com/office/officeart/2018/2/layout/IconVerticalSolidList"/>
    <dgm:cxn modelId="{37FB6B29-AF39-473D-B72D-FA2FE56AA8D5}" type="presParOf" srcId="{5D444092-0A30-46D1-BB5C-078C2950982D}" destId="{35439630-125D-4B6E-BEF2-8356DF4AE984}" srcOrd="0" destOrd="0" presId="urn:microsoft.com/office/officeart/2018/2/layout/IconVerticalSolidList"/>
    <dgm:cxn modelId="{D7694081-7D7A-4882-AC4E-9247EEBFDB67}" type="presParOf" srcId="{5D444092-0A30-46D1-BB5C-078C2950982D}" destId="{6548AFB6-224F-4C8C-883E-0CF32424BCA0}" srcOrd="1" destOrd="0" presId="urn:microsoft.com/office/officeart/2018/2/layout/IconVerticalSolidList"/>
    <dgm:cxn modelId="{694988BA-0DAA-409C-A980-DBBBCE2EA6FA}" type="presParOf" srcId="{5D444092-0A30-46D1-BB5C-078C2950982D}" destId="{A5EBE4BA-89CD-49C3-82D2-44D39B95BB40}" srcOrd="2" destOrd="0" presId="urn:microsoft.com/office/officeart/2018/2/layout/IconVerticalSolidList"/>
    <dgm:cxn modelId="{5D2ED4D8-00A2-4D70-8AE5-19ED9C8B2C6B}" type="presParOf" srcId="{5D444092-0A30-46D1-BB5C-078C2950982D}" destId="{9B709BBB-0EE4-44F0-BF0D-4A09AFADDE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D99C0-C80A-4778-8635-DA02E9959352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D8B3-A381-4FF2-B622-B53016E6C12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6C197-461A-4BE6-968A-063DEC6CAC2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Statisticians use to </a:t>
          </a:r>
          <a:r>
            <a:rPr lang="en-US" sz="2200" b="1" kern="1200"/>
            <a:t>data </a:t>
          </a:r>
          <a:r>
            <a:rPr lang="en-US" sz="2200" kern="1200"/>
            <a:t>to answer questions about </a:t>
          </a:r>
          <a:r>
            <a:rPr lang="en-US" sz="2200" b="1" kern="1200"/>
            <a:t>populations</a:t>
          </a:r>
          <a:endParaRPr lang="en-US" sz="2200" kern="1200"/>
        </a:p>
      </dsp:txBody>
      <dsp:txXfrm>
        <a:off x="1057183" y="1805"/>
        <a:ext cx="9458416" cy="915310"/>
      </dsp:txXfrm>
    </dsp:sp>
    <dsp:sp modelId="{F9A494E7-A20C-4201-9F08-017D56A4571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94394-1271-44B4-BD7E-0FB062E8AFC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5FAA6-31C5-4624-8ECF-3ADE41CBA9C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population is the set of </a:t>
          </a:r>
          <a:r>
            <a:rPr lang="en-US" sz="2200" b="1" kern="1200"/>
            <a:t>ALL</a:t>
          </a:r>
          <a:r>
            <a:rPr lang="en-US" sz="2200" kern="1200"/>
            <a:t> observations of interest</a:t>
          </a:r>
        </a:p>
      </dsp:txBody>
      <dsp:txXfrm>
        <a:off x="1057183" y="1145944"/>
        <a:ext cx="9458416" cy="915310"/>
      </dsp:txXfrm>
    </dsp:sp>
    <dsp:sp modelId="{9898898A-B24B-4DC1-86D1-C1C7E6BD518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F5407-1F47-4775-A3DC-B4A1CFC438C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70DD-0343-49B9-A900-DEE60CB4F8A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data is usually a subset of </a:t>
          </a:r>
          <a:r>
            <a:rPr lang="en-US" sz="2200" b="1" kern="1200"/>
            <a:t>observations</a:t>
          </a:r>
          <a:r>
            <a:rPr lang="en-US" sz="2200" kern="1200"/>
            <a:t> from the population called a </a:t>
          </a:r>
          <a:r>
            <a:rPr lang="en-US" sz="2200" b="1" kern="1200"/>
            <a:t>sample</a:t>
          </a:r>
          <a:endParaRPr lang="en-US" sz="2200" kern="1200"/>
        </a:p>
      </dsp:txBody>
      <dsp:txXfrm>
        <a:off x="1057183" y="2290082"/>
        <a:ext cx="9458416" cy="915310"/>
      </dsp:txXfrm>
    </dsp:sp>
    <dsp:sp modelId="{BF0D6FBD-5EB3-4687-AA54-60BD3E35BA3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25171-5430-4061-B824-C175642B5F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3675F-121F-48C9-A6B3-4FE27B9359D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way in which we collect our data is called the </a:t>
          </a:r>
          <a:r>
            <a:rPr lang="en-US" sz="2200" b="1" kern="1200"/>
            <a:t>sampling design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C56-EBB1-423B-8CB3-643288F0F4A3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41B2D-0D74-4A77-BEB5-43230D1500B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E8EFE-0E2D-47C7-BC5F-D4B9FDFCFBF5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Pie Charts </a:t>
          </a:r>
          <a:r>
            <a:rPr lang="en-US" sz="2300" kern="1200" dirty="0">
              <a:solidFill>
                <a:schemeClr val="tx1"/>
              </a:solidFill>
            </a:rPr>
            <a:t> - a circle divided into ‘slices’ corresponding to each category. The size of a slice shows the proportion of observations in a category</a:t>
          </a:r>
        </a:p>
      </dsp:txBody>
      <dsp:txXfrm>
        <a:off x="1437631" y="531"/>
        <a:ext cx="9077968" cy="1244702"/>
      </dsp:txXfrm>
    </dsp:sp>
    <dsp:sp modelId="{0AE7E51E-5C5E-44E5-BE45-998FD5309657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C9952-BC92-4110-956A-B1D23303B72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50C8B-B00D-4D59-8ED5-C2DA5DC31292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Bar graph</a:t>
          </a:r>
          <a:r>
            <a:rPr lang="en-US" sz="2300" kern="1200" dirty="0">
              <a:solidFill>
                <a:schemeClr val="tx1"/>
              </a:solidFill>
            </a:rPr>
            <a:t> –  displays a vertical bar for each category. The height of the bar shows the percentages of observations in the category</a:t>
          </a:r>
        </a:p>
      </dsp:txBody>
      <dsp:txXfrm>
        <a:off x="1437631" y="1556410"/>
        <a:ext cx="9077968" cy="1244702"/>
      </dsp:txXfrm>
    </dsp:sp>
    <dsp:sp modelId="{35439630-125D-4B6E-BEF2-8356DF4AE98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8AFB6-224F-4C8C-883E-0CF32424BCA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09BBB-0EE4-44F0-BF0D-4A09AFADDEE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Pareto Chart </a:t>
          </a:r>
          <a:r>
            <a:rPr lang="en-US" sz="2300" kern="1200" dirty="0">
              <a:solidFill>
                <a:schemeClr val="tx1"/>
              </a:solidFill>
            </a:rPr>
            <a:t> - a bar chart with the categories ordered by decreasing frequency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yellowstonenps/13931227900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151A-3AFE-974F-DDC4-9B99389C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05419"/>
          </a:xfrm>
        </p:spPr>
        <p:txBody>
          <a:bodyPr>
            <a:normAutofit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Describing and Visualizing Distributions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458B-9FCD-C074-086C-F92B55C2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Dot plots – </a:t>
            </a:r>
            <a:r>
              <a:rPr lang="en-US" dirty="0"/>
              <a:t>shows a dot for each observation placed above the value for that observation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Steps to construct a dot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Draw a horizontal line and mark the line with regular values of the variable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For each observation, place a dot above its value on the number line</a:t>
            </a:r>
          </a:p>
          <a:p>
            <a:pPr lvl="2">
              <a:buFontTx/>
              <a:buChar char="-"/>
            </a:pPr>
            <a:r>
              <a:rPr lang="en-US" dirty="0"/>
              <a:t>Works best with quantitative discrete data</a:t>
            </a:r>
          </a:p>
          <a:p>
            <a:pPr lvl="2">
              <a:buFontTx/>
              <a:buChar char="-"/>
            </a:pPr>
            <a:r>
              <a:rPr lang="en-US" dirty="0"/>
              <a:t>Doesn’t work well if the variable is continuous and takes on many distinct values…</a:t>
            </a:r>
          </a:p>
          <a:p>
            <a:pPr lvl="2">
              <a:buFontTx/>
              <a:buChar char="-"/>
            </a:pPr>
            <a:r>
              <a:rPr lang="en-US" dirty="0"/>
              <a:t>For continuous data, the values may need to be round to the nearest tenth or integer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FBAE74-D6F2-09F5-B523-7C2CC99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</p:spTree>
    <p:extLst>
      <p:ext uri="{BB962C8B-B14F-4D97-AF65-F5344CB8AC3E}">
        <p14:creationId xmlns:p14="http://schemas.microsoft.com/office/powerpoint/2010/main" val="330789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DB88E-8525-C007-528D-F06C6B57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176156"/>
            <a:ext cx="9865915" cy="66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/>
              <a:t>Example: MPG and Engine Cylinders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6F122-13F2-0495-B148-F9F908F2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01" y="1764176"/>
            <a:ext cx="7687748" cy="3943900"/>
          </a:xfrm>
          <a:prstGeom prst="rect">
            <a:avLst/>
          </a:prstGeom>
        </p:spPr>
      </p:pic>
      <p:pic>
        <p:nvPicPr>
          <p:cNvPr id="1026" name="Picture 2" descr="The engine | How a Car Works">
            <a:extLst>
              <a:ext uri="{FF2B5EF4-FFF2-40B4-BE49-F238E27FC236}">
                <a16:creationId xmlns:a16="http://schemas.microsoft.com/office/drawing/2014/main" id="{E678D63E-B7D3-7D74-1055-221F6D88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764176"/>
            <a:ext cx="3979862" cy="43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5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CE4F3-B78E-72F0-EC01-6B2C24A4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5" y="0"/>
            <a:ext cx="10283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3648-85AB-3CBC-D261-04D67272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825624"/>
            <a:ext cx="8065365" cy="4918075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Stem and leaf plot – </a:t>
            </a:r>
            <a:r>
              <a:rPr lang="en-US" dirty="0"/>
              <a:t>like a dot plot, a stem and leaf diagram also displays individual observations. </a:t>
            </a:r>
          </a:p>
          <a:p>
            <a:pPr marL="457200" lvl="1" indent="0">
              <a:buNone/>
            </a:pPr>
            <a:r>
              <a:rPr lang="en-US" b="1" dirty="0"/>
              <a:t>Stem </a:t>
            </a:r>
            <a:r>
              <a:rPr lang="en-US" dirty="0"/>
              <a:t>– all the digits in an observation except the last digit</a:t>
            </a:r>
          </a:p>
          <a:p>
            <a:pPr marL="457200" lvl="1" indent="0">
              <a:buNone/>
            </a:pPr>
            <a:r>
              <a:rPr lang="en-US" b="1" dirty="0"/>
              <a:t>Leaf</a:t>
            </a:r>
            <a:r>
              <a:rPr lang="en-US" dirty="0"/>
              <a:t> – the last digit in an observation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Steps to construct a stem and leaf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Sort the data in order from smallest to largest.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stems in a column in increasing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a vertical line to the right of the 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To the right of the vertical line, fill in the leaves that correspond with each stem in increasing order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6F8EEE-5CDB-A30C-103E-14D517265954}"/>
              </a:ext>
            </a:extLst>
          </p:cNvPr>
          <p:cNvCxnSpPr/>
          <p:nvPr/>
        </p:nvCxnSpPr>
        <p:spPr>
          <a:xfrm>
            <a:off x="8968509" y="4082473"/>
            <a:ext cx="3020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83D42-36EE-26DF-33FE-3BD77AB3DD71}"/>
              </a:ext>
            </a:extLst>
          </p:cNvPr>
          <p:cNvCxnSpPr>
            <a:cxnSpLocks/>
          </p:cNvCxnSpPr>
          <p:nvPr/>
        </p:nvCxnSpPr>
        <p:spPr>
          <a:xfrm flipV="1">
            <a:off x="10543309" y="3627582"/>
            <a:ext cx="0" cy="2948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28CF57-AEF1-F10F-618C-3AA3F2C9DD91}"/>
              </a:ext>
            </a:extLst>
          </p:cNvPr>
          <p:cNvSpPr txBox="1"/>
          <p:nvPr/>
        </p:nvSpPr>
        <p:spPr>
          <a:xfrm>
            <a:off x="9397125" y="3713141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Stems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F37A8-5990-6A9E-3D34-A5A0A49D381D}"/>
              </a:ext>
            </a:extLst>
          </p:cNvPr>
          <p:cNvSpPr txBox="1"/>
          <p:nvPr/>
        </p:nvSpPr>
        <p:spPr>
          <a:xfrm>
            <a:off x="10789825" y="3713141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9F44D-2921-4D83-B0E5-CE1DCCECF4D6}"/>
              </a:ext>
            </a:extLst>
          </p:cNvPr>
          <p:cNvSpPr txBox="1"/>
          <p:nvPr/>
        </p:nvSpPr>
        <p:spPr>
          <a:xfrm>
            <a:off x="10371121" y="2476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468D34-472F-2504-FDF2-79B2ED88C287}"/>
              </a:ext>
            </a:extLst>
          </p:cNvPr>
          <p:cNvCxnSpPr>
            <a:cxnSpLocks/>
          </p:cNvCxnSpPr>
          <p:nvPr/>
        </p:nvCxnSpPr>
        <p:spPr>
          <a:xfrm flipH="1">
            <a:off x="10188880" y="2771795"/>
            <a:ext cx="315982" cy="1512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84D934-AA0C-5E59-F64A-F238184E5036}"/>
              </a:ext>
            </a:extLst>
          </p:cNvPr>
          <p:cNvSpPr txBox="1"/>
          <p:nvPr/>
        </p:nvSpPr>
        <p:spPr>
          <a:xfrm>
            <a:off x="10069461" y="426713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8          2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F6A166-0263-3F11-F469-05F0F88801FA}"/>
              </a:ext>
            </a:extLst>
          </p:cNvPr>
          <p:cNvCxnSpPr>
            <a:cxnSpLocks/>
          </p:cNvCxnSpPr>
          <p:nvPr/>
        </p:nvCxnSpPr>
        <p:spPr>
          <a:xfrm>
            <a:off x="10633078" y="2771795"/>
            <a:ext cx="236403" cy="1512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5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28257"/>
            <a:ext cx="10515600" cy="825500"/>
          </a:xfrm>
        </p:spPr>
        <p:txBody>
          <a:bodyPr>
            <a:normAutofit/>
          </a:bodyPr>
          <a:lstStyle/>
          <a:p>
            <a:r>
              <a:rPr lang="en-US" sz="3200" dirty="0"/>
              <a:t>Example: MPG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6F122-13F2-0495-B148-F9F908F2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4285672"/>
            <a:ext cx="4645094" cy="2382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701B9A-D517-32D0-A350-4500F634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28" y="818384"/>
            <a:ext cx="5275799" cy="35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7196C-9CAB-32E1-5755-5C8C7E55C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75" y="466136"/>
            <a:ext cx="2543175" cy="6202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49ACD-33DD-B90C-2FCD-2F174EB76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544" y="2131695"/>
            <a:ext cx="2453640" cy="348996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86389B6-E359-7156-60D5-5AC30ED7B48C}"/>
              </a:ext>
            </a:extLst>
          </p:cNvPr>
          <p:cNvSpPr/>
          <p:nvPr/>
        </p:nvSpPr>
        <p:spPr>
          <a:xfrm>
            <a:off x="9165650" y="3260436"/>
            <a:ext cx="708023" cy="480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808856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out: Stem and leaf plot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838199" y="2686323"/>
            <a:ext cx="7659256" cy="343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4.2,  3.8,  4.6,  3.2,  2.7,  8.2, 9.1, 0.2,  1.2,  6.2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93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</p:spPr>
            <p:txBody>
              <a:bodyPr>
                <a:normAutofit/>
              </a:bodyPr>
              <a:lstStyle/>
              <a:p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Stem and leaf plots </a:t>
                </a:r>
                <a:r>
                  <a:rPr lang="en-US" dirty="0"/>
                  <a:t>and </a:t>
                </a:r>
                <a:r>
                  <a:rPr lang="en-US" b="1" dirty="0"/>
                  <a:t>dot plots</a:t>
                </a:r>
                <a:r>
                  <a:rPr lang="en-US" dirty="0"/>
                  <a:t> are unwieldy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Histogram </a:t>
                </a:r>
                <a:r>
                  <a:rPr lang="en-US" dirty="0"/>
                  <a:t>– uses bars to portray the frequencies or relative frequencies of the possible outcomes for a quantitative variable </a:t>
                </a:r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Steps to construct a histogram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Divide the range of the data into intervals of equal width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Compute the frequency of each interval (</a:t>
                </a:r>
                <a:r>
                  <a:rPr lang="en-US" b="1" dirty="0" err="1"/>
                  <a:t>i.e</a:t>
                </a:r>
                <a:r>
                  <a:rPr lang="en-US" b="1" dirty="0"/>
                  <a:t> construct the frequency table)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Label the x-axis with the values or endpoints of each interval.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Draw a bar over each value or interval with height equal to its frequency or relative frequency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272525"/>
            <a:ext cx="10808856" cy="742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out: Histogram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445365" y="2714328"/>
            <a:ext cx="11746635" cy="142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-1.5, -1.2, -1.0, -0.8, -0.7, -0.6, -0.1, -0.1,  0.1,  0.1,  0.1,  0.6,  0.6,  0.8,  1.1,  1.2,  1.3,  1.8,  1.9,  2.4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13490-33AD-E45E-125B-D7FA89BFD34B}"/>
              </a:ext>
            </a:extLst>
          </p:cNvPr>
          <p:cNvSpPr/>
          <p:nvPr/>
        </p:nvSpPr>
        <p:spPr>
          <a:xfrm>
            <a:off x="886692" y="2714328"/>
            <a:ext cx="155170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BE3A7-1702-3816-F90B-109E53109E51}"/>
              </a:ext>
            </a:extLst>
          </p:cNvPr>
          <p:cNvSpPr/>
          <p:nvPr/>
        </p:nvSpPr>
        <p:spPr>
          <a:xfrm>
            <a:off x="2438400" y="2717637"/>
            <a:ext cx="2613891" cy="352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DFA3D-1F2D-810A-D784-FDFCB6351755}"/>
              </a:ext>
            </a:extLst>
          </p:cNvPr>
          <p:cNvSpPr/>
          <p:nvPr/>
        </p:nvSpPr>
        <p:spPr>
          <a:xfrm>
            <a:off x="5056909" y="2714082"/>
            <a:ext cx="3034146" cy="352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1E14-5CA4-E52D-1D4D-540E17BC5261}"/>
              </a:ext>
            </a:extLst>
          </p:cNvPr>
          <p:cNvSpPr txBox="1"/>
          <p:nvPr/>
        </p:nvSpPr>
        <p:spPr>
          <a:xfrm>
            <a:off x="1335373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9E00A-FD2A-8691-15B7-0AA80B145502}"/>
              </a:ext>
            </a:extLst>
          </p:cNvPr>
          <p:cNvSpPr txBox="1"/>
          <p:nvPr/>
        </p:nvSpPr>
        <p:spPr>
          <a:xfrm>
            <a:off x="3533258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BB7CE-1134-61D1-9E84-7D80185C0A5D}"/>
              </a:ext>
            </a:extLst>
          </p:cNvPr>
          <p:cNvSpPr txBox="1"/>
          <p:nvPr/>
        </p:nvSpPr>
        <p:spPr>
          <a:xfrm>
            <a:off x="6246809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79703-FDB1-EE29-83CF-5DB78B5B6876}"/>
              </a:ext>
            </a:extLst>
          </p:cNvPr>
          <p:cNvSpPr txBox="1"/>
          <p:nvPr/>
        </p:nvSpPr>
        <p:spPr>
          <a:xfrm>
            <a:off x="9047449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/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following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400" dirty="0"/>
                  <a:t> observations of a continuous variable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35771E-E8CA-C571-F4E4-AD86BA85E2A3}"/>
              </a:ext>
            </a:extLst>
          </p:cNvPr>
          <p:cNvSpPr txBox="1"/>
          <p:nvPr/>
        </p:nvSpPr>
        <p:spPr>
          <a:xfrm>
            <a:off x="10452380" y="228897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586AA-4204-7713-BBA1-0EA1B444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43" y="3490844"/>
            <a:ext cx="7287642" cy="32865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DE21B1-71D4-A42F-0951-CFE21E065BD5}"/>
              </a:ext>
            </a:extLst>
          </p:cNvPr>
          <p:cNvSpPr/>
          <p:nvPr/>
        </p:nvSpPr>
        <p:spPr>
          <a:xfrm>
            <a:off x="8091055" y="2717637"/>
            <a:ext cx="2447636" cy="3524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F3A87-5B31-0332-7EB2-3FEAC81845AC}"/>
              </a:ext>
            </a:extLst>
          </p:cNvPr>
          <p:cNvSpPr/>
          <p:nvPr/>
        </p:nvSpPr>
        <p:spPr>
          <a:xfrm>
            <a:off x="10538691" y="2711982"/>
            <a:ext cx="481725" cy="3524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3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8ABF-62AA-E160-D36F-52F78653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number of Bins?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dirty="0"/>
                  <a:t>How to choose the best number of bins is not a straightforward question and there is a lot of literature on the subject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can construct our histogram using a specific </a:t>
                </a:r>
                <a:r>
                  <a:rPr lang="en-US" sz="2400" dirty="0" err="1"/>
                  <a:t>binwidth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or under a set number of bins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           or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Square root method: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</a:t>
                </a:r>
                <a:r>
                  <a:rPr lang="en-US" dirty="0"/>
                  <a:t>(A fairly safe and basic rule of thumb)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Sturges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: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)+1 </m:t>
                        </m:r>
                      </m:e>
                    </m:func>
                  </m:oMath>
                </a14:m>
                <a:r>
                  <a:rPr lang="en-US" dirty="0"/>
                  <a:t>    (not great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Rices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dirty="0"/>
                  <a:t>: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[1] Sturges, Herbert A. "The choice of a class interval." Journal of the </a:t>
                </a:r>
                <a:r>
                  <a:rPr lang="en-US" sz="1050" b="0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american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statistical association 21.153 (1926): 65-66.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[2] 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Lane, David. </a:t>
                </a:r>
                <a:r>
                  <a:rPr lang="en-US" sz="1050" b="0" i="1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Online statistics education: A multimedia course of study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. Association for the Advancement of Computing in Education (AACE), 2003. – Chapter 2 “Graphing Distributions 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  <a:blipFill>
                <a:blip r:embed="rId2"/>
                <a:stretch>
                  <a:fillRect l="-696" t="-216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91D5-706A-722B-CDCB-CEDE3794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353695-84B9-833A-18A5-F133BB6B3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8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D37C-6477-7C00-926C-1FB666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533236"/>
            <a:ext cx="5857875" cy="52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</a:t>
            </a:r>
            <a:r>
              <a:rPr lang="en-US" u="sng" dirty="0"/>
              <a:t>too few</a:t>
            </a:r>
            <a:r>
              <a:rPr lang="en-US" dirty="0"/>
              <a:t> intervals are used, then the graph will be too crude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u="sng" dirty="0"/>
              <a:t>too many</a:t>
            </a:r>
            <a:r>
              <a:rPr lang="en-US" dirty="0"/>
              <a:t> intervals are used, graph will contain many short bars and gaps. </a:t>
            </a:r>
          </a:p>
          <a:p>
            <a:pPr marL="457200" lvl="1" indent="0">
              <a:buNone/>
            </a:pPr>
            <a:r>
              <a:rPr lang="en-US" dirty="0"/>
              <a:t>Usually  between 5 - 15 intervals are enough.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Most plotting software will automatically choose the number of bins.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ALWAYS</a:t>
            </a:r>
            <a:r>
              <a:rPr lang="en-US" dirty="0"/>
              <a:t> plot the histogram to get an idea about the shape of the distribution of a quantitative variable </a:t>
            </a:r>
          </a:p>
          <a:p>
            <a:endParaRPr lang="en-US" dirty="0"/>
          </a:p>
          <a:p>
            <a:r>
              <a:rPr lang="en-US" dirty="0"/>
              <a:t>Is the number of observations is small (say n &lt; 50) then it’s a good idea to supplement a histogram with a dot plot or stem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687C5-40BA-D0EA-5A63-59C5B8F4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6" y="1"/>
            <a:ext cx="42561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48EC-CDD0-04BA-47F9-5B4CC4AE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65" y="2256176"/>
            <a:ext cx="4366397" cy="2283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40C87-4A50-38E8-A519-55957D15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453" y="4467408"/>
            <a:ext cx="4347509" cy="2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76311-3A9D-2395-F921-58D84AC2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3" y="2371724"/>
            <a:ext cx="5299432" cy="2512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59B7A-4888-2F53-4913-9DA0E603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176"/>
            <a:ext cx="5972175" cy="3429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CA529-7CC3-CAE2-9847-392C83BDC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644" y="171451"/>
            <a:ext cx="6271356" cy="3790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4E0D4A-62CF-AB62-D6A7-48E60442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09" y="1546224"/>
            <a:ext cx="4991100" cy="825500"/>
          </a:xfrm>
        </p:spPr>
        <p:txBody>
          <a:bodyPr>
            <a:normAutofit/>
          </a:bodyPr>
          <a:lstStyle/>
          <a:p>
            <a:r>
              <a:rPr lang="en-US" sz="2400" dirty="0"/>
              <a:t>Example: Old Faithful Eruption Times</a:t>
            </a:r>
          </a:p>
        </p:txBody>
      </p:sp>
    </p:spTree>
    <p:extLst>
      <p:ext uri="{BB962C8B-B14F-4D97-AF65-F5344CB8AC3E}">
        <p14:creationId xmlns:p14="http://schemas.microsoft.com/office/powerpoint/2010/main" val="7262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natural first step of statistical description is to look graphical summaries of the observations for our variables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distribution</a:t>
            </a:r>
            <a:r>
              <a:rPr lang="en-US" dirty="0"/>
              <a:t> of a variable gives (a) the values that occur and (b) how often each value occurs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frequency table </a:t>
            </a:r>
            <a:r>
              <a:rPr lang="en-US" dirty="0"/>
              <a:t>is a tabular descriptions of the distribution of a variable – it can be applied to either quantitative or qualitative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C7F35D-317F-28D2-BBCE-99D9B2A1FD57}"/>
              </a:ext>
            </a:extLst>
          </p:cNvPr>
          <p:cNvSpPr/>
          <p:nvPr/>
        </p:nvSpPr>
        <p:spPr>
          <a:xfrm>
            <a:off x="1021247" y="2501144"/>
            <a:ext cx="3380510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Qualitative Variables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881567-2056-16CB-4560-290AC5D327DC}"/>
              </a:ext>
            </a:extLst>
          </p:cNvPr>
          <p:cNvSpPr/>
          <p:nvPr/>
        </p:nvSpPr>
        <p:spPr>
          <a:xfrm>
            <a:off x="7808716" y="2514998"/>
            <a:ext cx="3468883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Quantitative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0F8CB-99D1-AF64-D302-A3630815D19A}"/>
              </a:ext>
            </a:extLst>
          </p:cNvPr>
          <p:cNvSpPr txBox="1"/>
          <p:nvPr/>
        </p:nvSpPr>
        <p:spPr>
          <a:xfrm>
            <a:off x="1002773" y="3401690"/>
            <a:ext cx="3380508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Pareto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5137-1F8F-B30B-6371-056BD66E46D4}"/>
              </a:ext>
            </a:extLst>
          </p:cNvPr>
          <p:cNvSpPr/>
          <p:nvPr/>
        </p:nvSpPr>
        <p:spPr>
          <a:xfrm>
            <a:off x="4290919" y="133926"/>
            <a:ext cx="3406959" cy="70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Descriptions Of Data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4B24D7-47EA-F860-D406-1737EE3EAC68}"/>
              </a:ext>
            </a:extLst>
          </p:cNvPr>
          <p:cNvCxnSpPr>
            <a:cxnSpLocks/>
            <a:stCxn id="25" idx="1"/>
            <a:endCxn id="6" idx="0"/>
          </p:cNvCxnSpPr>
          <p:nvPr/>
        </p:nvCxnSpPr>
        <p:spPr>
          <a:xfrm rot="10800000" flipV="1">
            <a:off x="2711503" y="1524062"/>
            <a:ext cx="1671779" cy="9770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A0F894-932E-A39B-EE28-C0F756836744}"/>
              </a:ext>
            </a:extLst>
          </p:cNvPr>
          <p:cNvCxnSpPr>
            <a:cxnSpLocks/>
            <a:stCxn id="25" idx="3"/>
            <a:endCxn id="7" idx="0"/>
          </p:cNvCxnSpPr>
          <p:nvPr/>
        </p:nvCxnSpPr>
        <p:spPr>
          <a:xfrm>
            <a:off x="7790240" y="1524063"/>
            <a:ext cx="1752918" cy="99093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70C11-E3DA-41FB-321D-DF57E25C9C0E}"/>
              </a:ext>
            </a:extLst>
          </p:cNvPr>
          <p:cNvSpPr/>
          <p:nvPr/>
        </p:nvSpPr>
        <p:spPr>
          <a:xfrm>
            <a:off x="4392520" y="4692471"/>
            <a:ext cx="3406959" cy="70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Describe key features of the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F01EC-1027-1A76-3043-99F0E76481CA}"/>
              </a:ext>
            </a:extLst>
          </p:cNvPr>
          <p:cNvSpPr txBox="1"/>
          <p:nvPr/>
        </p:nvSpPr>
        <p:spPr>
          <a:xfrm>
            <a:off x="4404748" y="5567343"/>
            <a:ext cx="3394731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Spread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3238C4-A2B4-5CCD-B93B-C3EEBA196CA4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3229723" y="3880656"/>
            <a:ext cx="626100" cy="169949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6A9435-F7E6-7CDC-62E5-FCB2A9FCE741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rot="5400000">
            <a:off x="8358269" y="3858563"/>
            <a:ext cx="626101" cy="174367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66676-BC35-3C86-F6B0-3253A01BE201}"/>
              </a:ext>
            </a:extLst>
          </p:cNvPr>
          <p:cNvSpPr txBox="1"/>
          <p:nvPr/>
        </p:nvSpPr>
        <p:spPr>
          <a:xfrm>
            <a:off x="7808717" y="3401689"/>
            <a:ext cx="346888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Stem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Histogram</a:t>
            </a:r>
            <a:r>
              <a:rPr lang="en-US" sz="2000" dirty="0"/>
              <a:t>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0DF31A-AF91-AF49-1BB8-8D6E76C29BA4}"/>
              </a:ext>
            </a:extLst>
          </p:cNvPr>
          <p:cNvSpPr/>
          <p:nvPr/>
        </p:nvSpPr>
        <p:spPr>
          <a:xfrm>
            <a:off x="4383281" y="1173081"/>
            <a:ext cx="3406959" cy="701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Tables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1F32552-BCAB-7E67-B88C-5F1E3B211CC8}"/>
              </a:ext>
            </a:extLst>
          </p:cNvPr>
          <p:cNvSpPr/>
          <p:nvPr/>
        </p:nvSpPr>
        <p:spPr>
          <a:xfrm>
            <a:off x="5886554" y="866958"/>
            <a:ext cx="418890" cy="337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1E9938-8966-4DC4-C588-135EC5244D53}"/>
              </a:ext>
            </a:extLst>
          </p:cNvPr>
          <p:cNvCxnSpPr>
            <a:stCxn id="25" idx="2"/>
            <a:endCxn id="15" idx="0"/>
          </p:cNvCxnSpPr>
          <p:nvPr/>
        </p:nvCxnSpPr>
        <p:spPr>
          <a:xfrm>
            <a:off x="6086761" y="1875044"/>
            <a:ext cx="9239" cy="281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94FF-DF74-EF86-DF92-8D34A4EA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Tables for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4895-622E-4F90-9B01-BC714AD0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351338"/>
          </a:xfrm>
        </p:spPr>
        <p:txBody>
          <a:bodyPr/>
          <a:lstStyle/>
          <a:p>
            <a:r>
              <a:rPr lang="en-US" dirty="0"/>
              <a:t>The number of possible values is usually very large </a:t>
            </a:r>
          </a:p>
          <a:p>
            <a:r>
              <a:rPr lang="en-US" dirty="0"/>
              <a:t>Convert continuous values into discrete groups (sometimes called bins):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the range of the variable into a set of non-overlapping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values that fall into each interval</a:t>
            </a:r>
          </a:p>
        </p:txBody>
      </p:sp>
    </p:spTree>
    <p:extLst>
      <p:ext uri="{BB962C8B-B14F-4D97-AF65-F5344CB8AC3E}">
        <p14:creationId xmlns:p14="http://schemas.microsoft.com/office/powerpoint/2010/main" val="96706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/>
              <a:t>Example: Old Faithful Eruption Times</a:t>
            </a:r>
          </a:p>
        </p:txBody>
      </p:sp>
      <p:pic>
        <p:nvPicPr>
          <p:cNvPr id="12" name="Picture 11" descr="A geyser erupting from a volcano&#10;&#10;Description automatically generated">
            <a:extLst>
              <a:ext uri="{FF2B5EF4-FFF2-40B4-BE49-F238E27FC236}">
                <a16:creationId xmlns:a16="http://schemas.microsoft.com/office/drawing/2014/main" id="{7D4F0832-9507-7EF6-4632-576AC468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75" y="2378007"/>
            <a:ext cx="6402243" cy="4270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6079F2-E75F-5FC2-3656-4040AC7A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691" y="2278912"/>
            <a:ext cx="4018898" cy="43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2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A43-5CC7-674C-34A7-42C05AF2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Old Faithful Eruption Times: Frequency Table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6CFA9-8621-1511-99AE-0343BA94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2324150"/>
            <a:ext cx="719237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D57F0-DEEB-0C1F-56E4-CAE4784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Visualizing Distributions of Categorical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A7144C-3BB9-B0B9-1DF4-7E20D741B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9648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6A261-0EA6-9E96-37C0-CB6898B1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4" y="1704974"/>
            <a:ext cx="5891026" cy="3990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AEAA6-C6FF-BCA1-1B38-7E475B40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4" y="1478046"/>
            <a:ext cx="5703693" cy="42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957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Lecture 3 Describing and Visualizing Distributions  </vt:lpstr>
      <vt:lpstr>Review</vt:lpstr>
      <vt:lpstr>Review</vt:lpstr>
      <vt:lpstr>PowerPoint Presentation</vt:lpstr>
      <vt:lpstr>Frequency Tables for Continuous Variables</vt:lpstr>
      <vt:lpstr>Example: Old Faithful Eruption Times</vt:lpstr>
      <vt:lpstr>Old Faithful Eruption Times: Frequency Table</vt:lpstr>
      <vt:lpstr>Visualizing Distributions of Categorical Data</vt:lpstr>
      <vt:lpstr>PowerPoint Presentation</vt:lpstr>
      <vt:lpstr>Visualizing Distributions: Quantitative Variables </vt:lpstr>
      <vt:lpstr>PowerPoint Presentation</vt:lpstr>
      <vt:lpstr>Example: MPG and Engine Cylinders</vt:lpstr>
      <vt:lpstr>PowerPoint Presentation</vt:lpstr>
      <vt:lpstr>Visualizing Distributions: Quantitative Variables </vt:lpstr>
      <vt:lpstr>Example: MPG</vt:lpstr>
      <vt:lpstr>Try it out: Stem and leaf plot</vt:lpstr>
      <vt:lpstr>Visualizing Distributions: Quantitative Variables </vt:lpstr>
      <vt:lpstr>Try it out: Histogram</vt:lpstr>
      <vt:lpstr>How to choose the number of Bins?</vt:lpstr>
      <vt:lpstr>Some tips</vt:lpstr>
      <vt:lpstr>Example: Old Faithful Eruption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329</cp:revision>
  <dcterms:created xsi:type="dcterms:W3CDTF">2023-08-05T23:57:41Z</dcterms:created>
  <dcterms:modified xsi:type="dcterms:W3CDTF">2024-01-18T22:10:28Z</dcterms:modified>
</cp:coreProperties>
</file>