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300" r:id="rId4"/>
    <p:sldId id="265" r:id="rId5"/>
    <p:sldId id="296" r:id="rId6"/>
    <p:sldId id="297" r:id="rId7"/>
    <p:sldId id="298" r:id="rId8"/>
    <p:sldId id="294" r:id="rId9"/>
    <p:sldId id="295" r:id="rId10"/>
    <p:sldId id="261" r:id="rId11"/>
    <p:sldId id="299" r:id="rId12"/>
    <p:sldId id="266" r:id="rId13"/>
    <p:sldId id="267" r:id="rId14"/>
    <p:sldId id="268" r:id="rId15"/>
    <p:sldId id="269" r:id="rId16"/>
    <p:sldId id="270" r:id="rId17"/>
    <p:sldId id="271" r:id="rId18"/>
    <p:sldId id="272" r:id="rId19"/>
    <p:sldId id="274" r:id="rId20"/>
    <p:sldId id="273" r:id="rId21"/>
    <p:sldId id="275"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34C4-6B25-C375-38B3-5C1F8F0C70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779033-8997-99B3-E88E-D3CEE73C0F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773206-0A96-403A-61D4-B91153CBE1AC}"/>
              </a:ext>
            </a:extLst>
          </p:cNvPr>
          <p:cNvSpPr>
            <a:spLocks noGrp="1"/>
          </p:cNvSpPr>
          <p:nvPr>
            <p:ph type="dt" sz="half" idx="10"/>
          </p:nvPr>
        </p:nvSpPr>
        <p:spPr/>
        <p:txBody>
          <a:bodyPr/>
          <a:lstStyle/>
          <a:p>
            <a:fld id="{16242ECF-4EC5-4F6F-92F2-C9C58BEB3FE8}" type="datetimeFigureOut">
              <a:rPr lang="en-US" smtClean="0"/>
              <a:t>3/29/2024</a:t>
            </a:fld>
            <a:endParaRPr lang="en-US"/>
          </a:p>
        </p:txBody>
      </p:sp>
      <p:sp>
        <p:nvSpPr>
          <p:cNvPr id="5" name="Footer Placeholder 4">
            <a:extLst>
              <a:ext uri="{FF2B5EF4-FFF2-40B4-BE49-F238E27FC236}">
                <a16:creationId xmlns:a16="http://schemas.microsoft.com/office/drawing/2014/main" id="{9A58986C-779E-ED1A-76F2-FD378A092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AF8ED-1894-02E7-0FA0-E7DE9B303C97}"/>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47318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1F52-CD67-64AE-2D46-44B01663A2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1069A3-A000-C17C-6609-DE6666C5C6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E9DC3-D121-AB86-A9A7-711F899CA878}"/>
              </a:ext>
            </a:extLst>
          </p:cNvPr>
          <p:cNvSpPr>
            <a:spLocks noGrp="1"/>
          </p:cNvSpPr>
          <p:nvPr>
            <p:ph type="dt" sz="half" idx="10"/>
          </p:nvPr>
        </p:nvSpPr>
        <p:spPr/>
        <p:txBody>
          <a:bodyPr/>
          <a:lstStyle/>
          <a:p>
            <a:fld id="{16242ECF-4EC5-4F6F-92F2-C9C58BEB3FE8}" type="datetimeFigureOut">
              <a:rPr lang="en-US" smtClean="0"/>
              <a:t>3/29/2024</a:t>
            </a:fld>
            <a:endParaRPr lang="en-US"/>
          </a:p>
        </p:txBody>
      </p:sp>
      <p:sp>
        <p:nvSpPr>
          <p:cNvPr id="5" name="Footer Placeholder 4">
            <a:extLst>
              <a:ext uri="{FF2B5EF4-FFF2-40B4-BE49-F238E27FC236}">
                <a16:creationId xmlns:a16="http://schemas.microsoft.com/office/drawing/2014/main" id="{09E812D3-D92E-143B-0CA7-F7283E514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A977E-DFD5-043D-917F-3AA022F9622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5545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3F395D-17B0-4996-5246-0996D0F0A4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3CBE2B-1DE2-77BA-E832-383CB13665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02C1AA-7BFE-C87C-A085-D7338094A1E7}"/>
              </a:ext>
            </a:extLst>
          </p:cNvPr>
          <p:cNvSpPr>
            <a:spLocks noGrp="1"/>
          </p:cNvSpPr>
          <p:nvPr>
            <p:ph type="dt" sz="half" idx="10"/>
          </p:nvPr>
        </p:nvSpPr>
        <p:spPr/>
        <p:txBody>
          <a:bodyPr/>
          <a:lstStyle/>
          <a:p>
            <a:fld id="{16242ECF-4EC5-4F6F-92F2-C9C58BEB3FE8}" type="datetimeFigureOut">
              <a:rPr lang="en-US" smtClean="0"/>
              <a:t>3/29/2024</a:t>
            </a:fld>
            <a:endParaRPr lang="en-US"/>
          </a:p>
        </p:txBody>
      </p:sp>
      <p:sp>
        <p:nvSpPr>
          <p:cNvPr id="5" name="Footer Placeholder 4">
            <a:extLst>
              <a:ext uri="{FF2B5EF4-FFF2-40B4-BE49-F238E27FC236}">
                <a16:creationId xmlns:a16="http://schemas.microsoft.com/office/drawing/2014/main" id="{D8D769BE-7256-BBD2-431C-B3DCA0441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755BF-0C82-EBF6-60B3-60542105CD3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78535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F525-6516-D493-9347-1C2655A11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D002E0-4ADF-62A8-A569-79FAF8363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A57B6-13BB-FAE1-888E-C823BD4222F3}"/>
              </a:ext>
            </a:extLst>
          </p:cNvPr>
          <p:cNvSpPr>
            <a:spLocks noGrp="1"/>
          </p:cNvSpPr>
          <p:nvPr>
            <p:ph type="dt" sz="half" idx="10"/>
          </p:nvPr>
        </p:nvSpPr>
        <p:spPr/>
        <p:txBody>
          <a:bodyPr/>
          <a:lstStyle/>
          <a:p>
            <a:fld id="{16242ECF-4EC5-4F6F-92F2-C9C58BEB3FE8}" type="datetimeFigureOut">
              <a:rPr lang="en-US" smtClean="0"/>
              <a:t>3/29/2024</a:t>
            </a:fld>
            <a:endParaRPr lang="en-US"/>
          </a:p>
        </p:txBody>
      </p:sp>
      <p:sp>
        <p:nvSpPr>
          <p:cNvPr id="5" name="Footer Placeholder 4">
            <a:extLst>
              <a:ext uri="{FF2B5EF4-FFF2-40B4-BE49-F238E27FC236}">
                <a16:creationId xmlns:a16="http://schemas.microsoft.com/office/drawing/2014/main" id="{E23B5B76-EC1F-2463-8B63-1A74809A2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A578A-BDD2-F334-E4AB-104976BEC45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15923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8245-1B12-3680-6277-FC9EC6D651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79E0E2-D527-167B-50D7-547E3F8615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61B6E3-AD54-0508-1F18-464FFDB642AB}"/>
              </a:ext>
            </a:extLst>
          </p:cNvPr>
          <p:cNvSpPr>
            <a:spLocks noGrp="1"/>
          </p:cNvSpPr>
          <p:nvPr>
            <p:ph type="dt" sz="half" idx="10"/>
          </p:nvPr>
        </p:nvSpPr>
        <p:spPr/>
        <p:txBody>
          <a:bodyPr/>
          <a:lstStyle/>
          <a:p>
            <a:fld id="{16242ECF-4EC5-4F6F-92F2-C9C58BEB3FE8}" type="datetimeFigureOut">
              <a:rPr lang="en-US" smtClean="0"/>
              <a:t>3/29/2024</a:t>
            </a:fld>
            <a:endParaRPr lang="en-US"/>
          </a:p>
        </p:txBody>
      </p:sp>
      <p:sp>
        <p:nvSpPr>
          <p:cNvPr id="5" name="Footer Placeholder 4">
            <a:extLst>
              <a:ext uri="{FF2B5EF4-FFF2-40B4-BE49-F238E27FC236}">
                <a16:creationId xmlns:a16="http://schemas.microsoft.com/office/drawing/2014/main" id="{EF61F2A6-D7FA-7CAD-DF6C-106AB1256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83CEA-A301-C69D-E813-EC9B10C77633}"/>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282448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4E9A5-0A0A-6AC6-441D-D2043D1676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1CFBEA-EAAC-0349-B3F9-3BF060E36B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115B37-1C84-F317-9457-287D242364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7A156D-D680-549B-EA40-56E9D64D6D8B}"/>
              </a:ext>
            </a:extLst>
          </p:cNvPr>
          <p:cNvSpPr>
            <a:spLocks noGrp="1"/>
          </p:cNvSpPr>
          <p:nvPr>
            <p:ph type="dt" sz="half" idx="10"/>
          </p:nvPr>
        </p:nvSpPr>
        <p:spPr/>
        <p:txBody>
          <a:bodyPr/>
          <a:lstStyle/>
          <a:p>
            <a:fld id="{16242ECF-4EC5-4F6F-92F2-C9C58BEB3FE8}" type="datetimeFigureOut">
              <a:rPr lang="en-US" smtClean="0"/>
              <a:t>3/29/2024</a:t>
            </a:fld>
            <a:endParaRPr lang="en-US"/>
          </a:p>
        </p:txBody>
      </p:sp>
      <p:sp>
        <p:nvSpPr>
          <p:cNvPr id="6" name="Footer Placeholder 5">
            <a:extLst>
              <a:ext uri="{FF2B5EF4-FFF2-40B4-BE49-F238E27FC236}">
                <a16:creationId xmlns:a16="http://schemas.microsoft.com/office/drawing/2014/main" id="{1E32619E-0288-C9E3-BD1E-CD67D3263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4B070-D297-20AD-DB30-5C8560D222B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67590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00C0-F8A9-7F4A-0874-F821C44304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5F809D-B29A-7D5E-AF87-2EE4FC6D5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FE41AE-8C39-683A-3414-ECDE25E54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007DBF-3A82-D2F7-9C22-61CC570F6F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AE2A2E-D9C3-42E4-4270-553AAE21CE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805755-016A-D3ED-30E2-AA0021452963}"/>
              </a:ext>
            </a:extLst>
          </p:cNvPr>
          <p:cNvSpPr>
            <a:spLocks noGrp="1"/>
          </p:cNvSpPr>
          <p:nvPr>
            <p:ph type="dt" sz="half" idx="10"/>
          </p:nvPr>
        </p:nvSpPr>
        <p:spPr/>
        <p:txBody>
          <a:bodyPr/>
          <a:lstStyle/>
          <a:p>
            <a:fld id="{16242ECF-4EC5-4F6F-92F2-C9C58BEB3FE8}" type="datetimeFigureOut">
              <a:rPr lang="en-US" smtClean="0"/>
              <a:t>3/29/2024</a:t>
            </a:fld>
            <a:endParaRPr lang="en-US"/>
          </a:p>
        </p:txBody>
      </p:sp>
      <p:sp>
        <p:nvSpPr>
          <p:cNvPr id="8" name="Footer Placeholder 7">
            <a:extLst>
              <a:ext uri="{FF2B5EF4-FFF2-40B4-BE49-F238E27FC236}">
                <a16:creationId xmlns:a16="http://schemas.microsoft.com/office/drawing/2014/main" id="{F364671A-CE64-10D9-FFE4-71279307B1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C2AEB7-177D-78D4-378E-E88834D72DA0}"/>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2694562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C70B-5246-F92F-E9D0-AC7CBCF14E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44CF7-A569-AE55-00DF-B3B259C81E8A}"/>
              </a:ext>
            </a:extLst>
          </p:cNvPr>
          <p:cNvSpPr>
            <a:spLocks noGrp="1"/>
          </p:cNvSpPr>
          <p:nvPr>
            <p:ph type="dt" sz="half" idx="10"/>
          </p:nvPr>
        </p:nvSpPr>
        <p:spPr/>
        <p:txBody>
          <a:bodyPr/>
          <a:lstStyle/>
          <a:p>
            <a:fld id="{16242ECF-4EC5-4F6F-92F2-C9C58BEB3FE8}" type="datetimeFigureOut">
              <a:rPr lang="en-US" smtClean="0"/>
              <a:t>3/29/2024</a:t>
            </a:fld>
            <a:endParaRPr lang="en-US"/>
          </a:p>
        </p:txBody>
      </p:sp>
      <p:sp>
        <p:nvSpPr>
          <p:cNvPr id="4" name="Footer Placeholder 3">
            <a:extLst>
              <a:ext uri="{FF2B5EF4-FFF2-40B4-BE49-F238E27FC236}">
                <a16:creationId xmlns:a16="http://schemas.microsoft.com/office/drawing/2014/main" id="{A9476D27-72B1-18B4-5273-72B61BD7C3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6DD730-97FB-15CE-0466-73D4AC0432FF}"/>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90117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52AC97-6CBB-B8C6-618D-D2DD3D40FC14}"/>
              </a:ext>
            </a:extLst>
          </p:cNvPr>
          <p:cNvSpPr>
            <a:spLocks noGrp="1"/>
          </p:cNvSpPr>
          <p:nvPr>
            <p:ph type="dt" sz="half" idx="10"/>
          </p:nvPr>
        </p:nvSpPr>
        <p:spPr/>
        <p:txBody>
          <a:bodyPr/>
          <a:lstStyle/>
          <a:p>
            <a:fld id="{16242ECF-4EC5-4F6F-92F2-C9C58BEB3FE8}" type="datetimeFigureOut">
              <a:rPr lang="en-US" smtClean="0"/>
              <a:t>3/29/2024</a:t>
            </a:fld>
            <a:endParaRPr lang="en-US"/>
          </a:p>
        </p:txBody>
      </p:sp>
      <p:sp>
        <p:nvSpPr>
          <p:cNvPr id="3" name="Footer Placeholder 2">
            <a:extLst>
              <a:ext uri="{FF2B5EF4-FFF2-40B4-BE49-F238E27FC236}">
                <a16:creationId xmlns:a16="http://schemas.microsoft.com/office/drawing/2014/main" id="{C5F5CD89-14C1-5893-B8A1-EF15DA8877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EDCC2E-1FCA-A275-58AC-7CA078C2870D}"/>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8309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E961A-252B-F60C-FD57-80D299089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3E5581-D791-8ACE-889B-A91555C8A4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76234D-EC2F-7C1F-D2EA-A939EB155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DD210-CCAF-AAB2-03F2-12F90AD5CAFB}"/>
              </a:ext>
            </a:extLst>
          </p:cNvPr>
          <p:cNvSpPr>
            <a:spLocks noGrp="1"/>
          </p:cNvSpPr>
          <p:nvPr>
            <p:ph type="dt" sz="half" idx="10"/>
          </p:nvPr>
        </p:nvSpPr>
        <p:spPr/>
        <p:txBody>
          <a:bodyPr/>
          <a:lstStyle/>
          <a:p>
            <a:fld id="{16242ECF-4EC5-4F6F-92F2-C9C58BEB3FE8}" type="datetimeFigureOut">
              <a:rPr lang="en-US" smtClean="0"/>
              <a:t>3/29/2024</a:t>
            </a:fld>
            <a:endParaRPr lang="en-US"/>
          </a:p>
        </p:txBody>
      </p:sp>
      <p:sp>
        <p:nvSpPr>
          <p:cNvPr id="6" name="Footer Placeholder 5">
            <a:extLst>
              <a:ext uri="{FF2B5EF4-FFF2-40B4-BE49-F238E27FC236}">
                <a16:creationId xmlns:a16="http://schemas.microsoft.com/office/drawing/2014/main" id="{15D52BD2-DA5D-078A-5088-825B34BFC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033DCB-E22E-CDA1-EB92-8C078C44B17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037024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4A99-2421-DCB8-49E4-A0AD2C69C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D92BD5-E795-6BA8-20FC-72E2891774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A731F1-61B6-9C25-1084-ED1ED7CFF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6751C3-0562-6122-51E7-BCFC3021FA1A}"/>
              </a:ext>
            </a:extLst>
          </p:cNvPr>
          <p:cNvSpPr>
            <a:spLocks noGrp="1"/>
          </p:cNvSpPr>
          <p:nvPr>
            <p:ph type="dt" sz="half" idx="10"/>
          </p:nvPr>
        </p:nvSpPr>
        <p:spPr/>
        <p:txBody>
          <a:bodyPr/>
          <a:lstStyle/>
          <a:p>
            <a:fld id="{16242ECF-4EC5-4F6F-92F2-C9C58BEB3FE8}" type="datetimeFigureOut">
              <a:rPr lang="en-US" smtClean="0"/>
              <a:t>3/29/2024</a:t>
            </a:fld>
            <a:endParaRPr lang="en-US"/>
          </a:p>
        </p:txBody>
      </p:sp>
      <p:sp>
        <p:nvSpPr>
          <p:cNvPr id="6" name="Footer Placeholder 5">
            <a:extLst>
              <a:ext uri="{FF2B5EF4-FFF2-40B4-BE49-F238E27FC236}">
                <a16:creationId xmlns:a16="http://schemas.microsoft.com/office/drawing/2014/main" id="{C30063FB-5E1B-A73B-7E18-D25B55052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2C885-D7DA-138A-565A-E3B3149F7D2B}"/>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195202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3DD8F3-6D3E-5FB9-5161-BC23C5E52F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7B0CF6-36A8-29A0-721E-D9869FF07B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4123B-E885-F873-BBC4-465D7F8EB0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42ECF-4EC5-4F6F-92F2-C9C58BEB3FE8}" type="datetimeFigureOut">
              <a:rPr lang="en-US" smtClean="0"/>
              <a:t>3/29/2024</a:t>
            </a:fld>
            <a:endParaRPr lang="en-US"/>
          </a:p>
        </p:txBody>
      </p:sp>
      <p:sp>
        <p:nvSpPr>
          <p:cNvPr id="5" name="Footer Placeholder 4">
            <a:extLst>
              <a:ext uri="{FF2B5EF4-FFF2-40B4-BE49-F238E27FC236}">
                <a16:creationId xmlns:a16="http://schemas.microsoft.com/office/drawing/2014/main" id="{61E53C03-559F-90AC-0C25-141B074F70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4A4977-5DA9-A57B-119B-F3280CF884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AE41C-99D7-4F15-8155-38EF520FE5FE}" type="slidenum">
              <a:rPr lang="en-US" smtClean="0"/>
              <a:t>‹#›</a:t>
            </a:fld>
            <a:endParaRPr lang="en-US"/>
          </a:p>
        </p:txBody>
      </p:sp>
    </p:spTree>
    <p:extLst>
      <p:ext uri="{BB962C8B-B14F-4D97-AF65-F5344CB8AC3E}">
        <p14:creationId xmlns:p14="http://schemas.microsoft.com/office/powerpoint/2010/main" val="78883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24.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02EED9DA-382E-3F49-9A16-F5642CACFF74}"/>
                  </a:ext>
                </a:extLst>
              </p:cNvPr>
              <p:cNvSpPr>
                <a:spLocks noGrp="1"/>
              </p:cNvSpPr>
              <p:nvPr>
                <p:ph type="ctrTitle"/>
              </p:nvPr>
            </p:nvSpPr>
            <p:spPr>
              <a:xfrm>
                <a:off x="1524000" y="1122362"/>
                <a:ext cx="9144000" cy="4659601"/>
              </a:xfrm>
            </p:spPr>
            <p:txBody>
              <a:bodyPr>
                <a:normAutofit fontScale="90000"/>
              </a:bodyPr>
              <a:lstStyle/>
              <a:p>
                <a:r>
                  <a:rPr lang="en-US" dirty="0"/>
                  <a:t>Lecture 22</a:t>
                </a:r>
                <a:br>
                  <a:rPr lang="en-US" dirty="0"/>
                </a:br>
                <a:r>
                  <a:rPr lang="en-US" dirty="0"/>
                  <a:t>Tests for </a:t>
                </a:r>
                <a14:m>
                  <m:oMath xmlns:m="http://schemas.openxmlformats.org/officeDocument/2006/math">
                    <m:r>
                      <a:rPr lang="en-US" b="0" i="1" smtClean="0">
                        <a:latin typeface="Cambria Math" panose="02040503050406030204" pitchFamily="18" charset="0"/>
                      </a:rPr>
                      <m:t>𝜇</m:t>
                    </m:r>
                  </m:oMath>
                </a14:m>
                <a:r>
                  <a:rPr lang="en-US" dirty="0"/>
                  <a:t> and </a:t>
                </a:r>
                <a14:m>
                  <m:oMath xmlns:m="http://schemas.openxmlformats.org/officeDocument/2006/math">
                    <m:r>
                      <a:rPr lang="en-US" b="0" i="1" smtClean="0">
                        <a:latin typeface="Cambria Math" panose="02040503050406030204" pitchFamily="18" charset="0"/>
                      </a:rPr>
                      <m:t>𝑝</m:t>
                    </m:r>
                  </m:oMath>
                </a14:m>
                <a:r>
                  <a:rPr lang="en-US" dirty="0"/>
                  <a:t>,</a:t>
                </a:r>
                <a:br>
                  <a:rPr lang="en-US" dirty="0"/>
                </a:br>
                <a:r>
                  <a:rPr lang="en-US" dirty="0"/>
                  <a:t>Types of errors in hypothesis tests, Power</a:t>
                </a:r>
                <a:br>
                  <a:rPr lang="en-US" dirty="0"/>
                </a:br>
                <a:br>
                  <a:rPr lang="en-US" dirty="0"/>
                </a:br>
                <a:br>
                  <a:rPr lang="en-US" dirty="0"/>
                </a:br>
                <a:endParaRPr lang="en-US" dirty="0"/>
              </a:p>
            </p:txBody>
          </p:sp>
        </mc:Choice>
        <mc:Fallback>
          <p:sp>
            <p:nvSpPr>
              <p:cNvPr id="2" name="Title 1">
                <a:extLst>
                  <a:ext uri="{FF2B5EF4-FFF2-40B4-BE49-F238E27FC236}">
                    <a16:creationId xmlns:a16="http://schemas.microsoft.com/office/drawing/2014/main" id="{02EED9DA-382E-3F49-9A16-F5642CACFF74}"/>
                  </a:ext>
                </a:extLst>
              </p:cNvPr>
              <p:cNvSpPr>
                <a:spLocks noGrp="1" noRot="1" noChangeAspect="1" noMove="1" noResize="1" noEditPoints="1" noAdjustHandles="1" noChangeArrowheads="1" noChangeShapeType="1" noTextEdit="1"/>
              </p:cNvSpPr>
              <p:nvPr>
                <p:ph type="ctrTitle"/>
              </p:nvPr>
            </p:nvSpPr>
            <p:spPr>
              <a:xfrm>
                <a:off x="1524000" y="1122362"/>
                <a:ext cx="9144000" cy="4659601"/>
              </a:xfrm>
              <a:blipFill>
                <a:blip r:embed="rId2"/>
                <a:stretch>
                  <a:fillRect t="-18586"/>
                </a:stretch>
              </a:blipFill>
            </p:spPr>
            <p:txBody>
              <a:bodyPr/>
              <a:lstStyle/>
              <a:p>
                <a:r>
                  <a:rPr lang="en-US">
                    <a:noFill/>
                  </a:rPr>
                  <a:t> </a:t>
                </a:r>
              </a:p>
            </p:txBody>
          </p:sp>
        </mc:Fallback>
      </mc:AlternateContent>
    </p:spTree>
    <p:extLst>
      <p:ext uri="{BB962C8B-B14F-4D97-AF65-F5344CB8AC3E}">
        <p14:creationId xmlns:p14="http://schemas.microsoft.com/office/powerpoint/2010/main" val="244333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301C-2AD2-47EA-605D-FEE2030C7BDB}"/>
              </a:ext>
            </a:extLst>
          </p:cNvPr>
          <p:cNvSpPr>
            <a:spLocks noGrp="1"/>
          </p:cNvSpPr>
          <p:nvPr>
            <p:ph type="title"/>
          </p:nvPr>
        </p:nvSpPr>
        <p:spPr/>
        <p:txBody>
          <a:bodyPr/>
          <a:lstStyle/>
          <a:p>
            <a:r>
              <a:rPr lang="en-US" dirty="0"/>
              <a:t>Types of errors in significance tests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C6225-68E6-8540-CBA0-3A8AB4D93386}"/>
                  </a:ext>
                </a:extLst>
              </p:cNvPr>
              <p:cNvSpPr>
                <a:spLocks noGrp="1"/>
              </p:cNvSpPr>
              <p:nvPr>
                <p:ph idx="1"/>
              </p:nvPr>
            </p:nvSpPr>
            <p:spPr>
              <a:xfrm>
                <a:off x="838200" y="1825625"/>
                <a:ext cx="5686425" cy="4351338"/>
              </a:xfrm>
            </p:spPr>
            <p:txBody>
              <a:bodyPr>
                <a:normAutofit lnSpcReduction="10000"/>
              </a:bodyPr>
              <a:lstStyle/>
              <a:p>
                <a:r>
                  <a:rPr lang="en-US" dirty="0"/>
                  <a:t>There are two types of wrong decisions in significance testing:</a:t>
                </a:r>
              </a:p>
              <a:p>
                <a:endParaRPr lang="en-US" dirty="0"/>
              </a:p>
              <a:p>
                <a:r>
                  <a:rPr lang="en-US" b="1" dirty="0"/>
                  <a:t>Type I error</a:t>
                </a:r>
                <a:r>
                  <a:rPr lang="en-US" dirty="0"/>
                  <a:t> –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b="1" dirty="0"/>
                  <a:t> </a:t>
                </a:r>
                <a:r>
                  <a:rPr lang="en-US" dirty="0"/>
                  <a:t>is true, but we reject the null hypothesis (false positive result)</a:t>
                </a:r>
                <a:endParaRPr lang="en-US" b="1" dirty="0"/>
              </a:p>
              <a:p>
                <a:endParaRPr lang="en-US" b="1" dirty="0"/>
              </a:p>
              <a:p>
                <a:r>
                  <a:rPr lang="en-US" b="1" dirty="0"/>
                  <a:t>Type II error – </a:t>
                </a:r>
                <a:r>
                  <a:rPr lang="en-US" dirty="0"/>
                  <a:t>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b="1" dirty="0"/>
                  <a:t> </a:t>
                </a:r>
                <a:r>
                  <a:rPr lang="en-US" dirty="0"/>
                  <a:t>is false but we fail to reject the null hypothesis (false negative result)</a:t>
                </a:r>
                <a:endParaRPr lang="en-US" b="1" dirty="0"/>
              </a:p>
            </p:txBody>
          </p:sp>
        </mc:Choice>
        <mc:Fallback xmlns="">
          <p:sp>
            <p:nvSpPr>
              <p:cNvPr id="3" name="Content Placeholder 2">
                <a:extLst>
                  <a:ext uri="{FF2B5EF4-FFF2-40B4-BE49-F238E27FC236}">
                    <a16:creationId xmlns:a16="http://schemas.microsoft.com/office/drawing/2014/main" id="{706C6225-68E6-8540-CBA0-3A8AB4D93386}"/>
                  </a:ext>
                </a:extLst>
              </p:cNvPr>
              <p:cNvSpPr>
                <a:spLocks noGrp="1" noRot="1" noChangeAspect="1" noMove="1" noResize="1" noEditPoints="1" noAdjustHandles="1" noChangeArrowheads="1" noChangeShapeType="1" noTextEdit="1"/>
              </p:cNvSpPr>
              <p:nvPr>
                <p:ph idx="1"/>
              </p:nvPr>
            </p:nvSpPr>
            <p:spPr>
              <a:xfrm>
                <a:off x="838200" y="1825625"/>
                <a:ext cx="5686425" cy="4351338"/>
              </a:xfrm>
              <a:blipFill>
                <a:blip r:embed="rId2"/>
                <a:stretch>
                  <a:fillRect l="-1931" t="-3081" r="-96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E509E30-41CC-5D34-1F78-2921109E735E}"/>
              </a:ext>
            </a:extLst>
          </p:cNvPr>
          <p:cNvPicPr>
            <a:picLocks noChangeAspect="1"/>
          </p:cNvPicPr>
          <p:nvPr/>
        </p:nvPicPr>
        <p:blipFill>
          <a:blip r:embed="rId3"/>
          <a:stretch>
            <a:fillRect/>
          </a:stretch>
        </p:blipFill>
        <p:spPr>
          <a:xfrm>
            <a:off x="6657276" y="2548237"/>
            <a:ext cx="5386737" cy="2123913"/>
          </a:xfrm>
          <a:prstGeom prst="rect">
            <a:avLst/>
          </a:prstGeom>
        </p:spPr>
      </p:pic>
    </p:spTree>
    <p:extLst>
      <p:ext uri="{BB962C8B-B14F-4D97-AF65-F5344CB8AC3E}">
        <p14:creationId xmlns:p14="http://schemas.microsoft.com/office/powerpoint/2010/main" val="1395769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6BCE3-E1C0-9D56-17F1-8D518EEF3ADF}"/>
              </a:ext>
            </a:extLst>
          </p:cNvPr>
          <p:cNvSpPr>
            <a:spLocks noGrp="1"/>
          </p:cNvSpPr>
          <p:nvPr>
            <p:ph type="title"/>
          </p:nvPr>
        </p:nvSpPr>
        <p:spPr/>
        <p:txBody>
          <a:bodyPr/>
          <a:lstStyle/>
          <a:p>
            <a:r>
              <a:rPr lang="en-US" dirty="0"/>
              <a:t>Ex.) Types of errors in significance tests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931354-3A60-A590-DA4D-5537128029E3}"/>
                  </a:ext>
                </a:extLst>
              </p:cNvPr>
              <p:cNvSpPr>
                <a:spLocks noGrp="1"/>
              </p:cNvSpPr>
              <p:nvPr>
                <p:ph idx="1"/>
              </p:nvPr>
            </p:nvSpPr>
            <p:spPr>
              <a:xfrm>
                <a:off x="838200" y="1825625"/>
                <a:ext cx="10515600" cy="4750666"/>
              </a:xfrm>
            </p:spPr>
            <p:txBody>
              <a:bodyPr>
                <a:normAutofit/>
              </a:bodyPr>
              <a:lstStyle/>
              <a:p>
                <a:r>
                  <a:rPr lang="en-US" dirty="0"/>
                  <a:t>Recall the twin study that examined the relationship between schizophrenia and left hippocampus volume. Suppose the hypotheses are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=0</m:t>
                    </m:r>
                  </m:oMath>
                </a14:m>
                <a:r>
                  <a:rPr lang="en-US" dirty="0"/>
                  <a:t> (there is no relationship)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oMath>
                </a14:m>
                <a:r>
                  <a:rPr lang="en-US" dirty="0"/>
                  <a:t> (there is a relationship).</a:t>
                </a:r>
              </a:p>
              <a:p>
                <a:endParaRPr lang="en-US" dirty="0"/>
              </a:p>
              <a:p>
                <a:endParaRPr lang="en-US" dirty="0"/>
              </a:p>
              <a:p>
                <a:endParaRPr lang="en-US" dirty="0"/>
              </a:p>
              <a:p>
                <a:endParaRPr lang="en-US" dirty="0"/>
              </a:p>
              <a:p>
                <a:r>
                  <a:rPr lang="en-US" dirty="0"/>
                  <a:t>We rejected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is true, what kind of error did we make?</a:t>
                </a:r>
              </a:p>
              <a:p>
                <a:endParaRPr lang="en-US" dirty="0"/>
              </a:p>
            </p:txBody>
          </p:sp>
        </mc:Choice>
        <mc:Fallback xmlns="">
          <p:sp>
            <p:nvSpPr>
              <p:cNvPr id="3" name="Content Placeholder 2">
                <a:extLst>
                  <a:ext uri="{FF2B5EF4-FFF2-40B4-BE49-F238E27FC236}">
                    <a16:creationId xmlns:a16="http://schemas.microsoft.com/office/drawing/2014/main" id="{6A931354-3A60-A590-DA4D-5537128029E3}"/>
                  </a:ext>
                </a:extLst>
              </p:cNvPr>
              <p:cNvSpPr>
                <a:spLocks noGrp="1" noRot="1" noChangeAspect="1" noMove="1" noResize="1" noEditPoints="1" noAdjustHandles="1" noChangeArrowheads="1" noChangeShapeType="1" noTextEdit="1"/>
              </p:cNvSpPr>
              <p:nvPr>
                <p:ph idx="1"/>
              </p:nvPr>
            </p:nvSpPr>
            <p:spPr>
              <a:xfrm>
                <a:off x="838200" y="1825625"/>
                <a:ext cx="10515600" cy="4750666"/>
              </a:xfrm>
              <a:blipFill>
                <a:blip r:embed="rId2"/>
                <a:stretch>
                  <a:fillRect l="-1043" t="-2051" r="-1507"/>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C5A2D4BE-AA77-6AFA-1279-FFF538E1B6BB}"/>
              </a:ext>
            </a:extLst>
          </p:cNvPr>
          <p:cNvPicPr>
            <a:picLocks noChangeAspect="1"/>
          </p:cNvPicPr>
          <p:nvPr/>
        </p:nvPicPr>
        <p:blipFill>
          <a:blip r:embed="rId3"/>
          <a:stretch>
            <a:fillRect/>
          </a:stretch>
        </p:blipFill>
        <p:spPr>
          <a:xfrm>
            <a:off x="838200" y="3502530"/>
            <a:ext cx="10726647" cy="1905266"/>
          </a:xfrm>
          <a:prstGeom prst="rect">
            <a:avLst/>
          </a:prstGeom>
        </p:spPr>
      </p:pic>
    </p:spTree>
    <p:extLst>
      <p:ext uri="{BB962C8B-B14F-4D97-AF65-F5344CB8AC3E}">
        <p14:creationId xmlns:p14="http://schemas.microsoft.com/office/powerpoint/2010/main" val="3405959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9F383-B843-F596-7C9E-3F9BEF734C0D}"/>
              </a:ext>
            </a:extLst>
          </p:cNvPr>
          <p:cNvSpPr>
            <a:spLocks noGrp="1"/>
          </p:cNvSpPr>
          <p:nvPr>
            <p:ph type="title"/>
          </p:nvPr>
        </p:nvSpPr>
        <p:spPr/>
        <p:txBody>
          <a:bodyPr/>
          <a:lstStyle/>
          <a:p>
            <a:r>
              <a:rPr lang="en-US" dirty="0"/>
              <a:t>Ex.) Types of errors in significance tests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3A900D-DF43-38CD-856B-020BDAF9A052}"/>
                  </a:ext>
                </a:extLst>
              </p:cNvPr>
              <p:cNvSpPr>
                <a:spLocks noGrp="1"/>
              </p:cNvSpPr>
              <p:nvPr>
                <p:ph idx="1"/>
              </p:nvPr>
            </p:nvSpPr>
            <p:spPr/>
            <p:txBody>
              <a:bodyPr>
                <a:normAutofit lnSpcReduction="10000"/>
              </a:bodyPr>
              <a:lstStyle/>
              <a:p>
                <a:r>
                  <a:rPr lang="en-US" dirty="0"/>
                  <a:t>Recall the study with the cross-over design that investigated if garlic repels ticks. Suppose the hypotheses are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=0.5</m:t>
                    </m:r>
                  </m:oMath>
                </a14:m>
                <a:r>
                  <a:rPr lang="en-US" dirty="0"/>
                  <a:t> (garlic is not effective) versus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oMath>
                </a14:m>
                <a:r>
                  <a:rPr lang="en-US" dirty="0"/>
                  <a:t> (garlic is effective).</a:t>
                </a:r>
              </a:p>
              <a:p>
                <a:endParaRPr lang="en-US" dirty="0"/>
              </a:p>
              <a:p>
                <a:endParaRPr lang="en-US" dirty="0"/>
              </a:p>
              <a:p>
                <a:endParaRPr lang="en-US" dirty="0"/>
              </a:p>
              <a:p>
                <a:endParaRPr lang="en-US" dirty="0"/>
              </a:p>
              <a:p>
                <a:endParaRPr lang="en-US" dirty="0"/>
              </a:p>
              <a:p>
                <a:r>
                  <a:rPr lang="en-US" dirty="0"/>
                  <a:t>We failed to reject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is actually false, what kind of error did we make?</a:t>
                </a:r>
              </a:p>
            </p:txBody>
          </p:sp>
        </mc:Choice>
        <mc:Fallback xmlns="">
          <p:sp>
            <p:nvSpPr>
              <p:cNvPr id="3" name="Content Placeholder 2">
                <a:extLst>
                  <a:ext uri="{FF2B5EF4-FFF2-40B4-BE49-F238E27FC236}">
                    <a16:creationId xmlns:a16="http://schemas.microsoft.com/office/drawing/2014/main" id="{A43A900D-DF43-38CD-856B-020BDAF9A052}"/>
                  </a:ext>
                </a:extLst>
              </p:cNvPr>
              <p:cNvSpPr>
                <a:spLocks noGrp="1" noRot="1" noChangeAspect="1" noMove="1" noResize="1" noEditPoints="1" noAdjustHandles="1" noChangeArrowheads="1" noChangeShapeType="1" noTextEdit="1"/>
              </p:cNvSpPr>
              <p:nvPr>
                <p:ph idx="1"/>
              </p:nvPr>
            </p:nvSpPr>
            <p:spPr>
              <a:blipFill>
                <a:blip r:embed="rId2"/>
                <a:stretch>
                  <a:fillRect l="-1043" t="-3081" r="-1449" b="-22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2849C2AF-BEFA-EF00-38F8-180E9049BDC6}"/>
              </a:ext>
            </a:extLst>
          </p:cNvPr>
          <p:cNvPicPr>
            <a:picLocks noChangeAspect="1"/>
          </p:cNvPicPr>
          <p:nvPr/>
        </p:nvPicPr>
        <p:blipFill>
          <a:blip r:embed="rId3"/>
          <a:stretch>
            <a:fillRect/>
          </a:stretch>
        </p:blipFill>
        <p:spPr>
          <a:xfrm>
            <a:off x="672081" y="3062950"/>
            <a:ext cx="10459910" cy="1876687"/>
          </a:xfrm>
          <a:prstGeom prst="rect">
            <a:avLst/>
          </a:prstGeom>
        </p:spPr>
      </p:pic>
    </p:spTree>
    <p:extLst>
      <p:ext uri="{BB962C8B-B14F-4D97-AF65-F5344CB8AC3E}">
        <p14:creationId xmlns:p14="http://schemas.microsoft.com/office/powerpoint/2010/main" val="2397357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6B533-5D5E-28AB-ADE1-55FF4EE28168}"/>
              </a:ext>
            </a:extLst>
          </p:cNvPr>
          <p:cNvSpPr>
            <a:spLocks noGrp="1"/>
          </p:cNvSpPr>
          <p:nvPr>
            <p:ph type="title"/>
          </p:nvPr>
        </p:nvSpPr>
        <p:spPr/>
        <p:txBody>
          <a:bodyPr/>
          <a:lstStyle/>
          <a:p>
            <a:r>
              <a:rPr lang="en-US" dirty="0"/>
              <a:t>Probability of a type I error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09267C-93E9-119E-9EC1-7A77B0586FEE}"/>
                  </a:ext>
                </a:extLst>
              </p:cNvPr>
              <p:cNvSpPr>
                <a:spLocks noGrp="1"/>
              </p:cNvSpPr>
              <p:nvPr>
                <p:ph idx="1"/>
              </p:nvPr>
            </p:nvSpPr>
            <p:spPr/>
            <p:txBody>
              <a:bodyPr/>
              <a:lstStyle/>
              <a:p>
                <a:r>
                  <a:rPr lang="en-US" dirty="0"/>
                  <a:t>The probability of committing a type I error is the probability of rejecting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is true:</a:t>
                </a:r>
              </a:p>
              <a:p>
                <a:endParaRPr lang="en-US" dirty="0"/>
              </a:p>
              <a:p>
                <a:endParaRPr lang="en-US" dirty="0"/>
              </a:p>
              <a:p>
                <a:r>
                  <a:rPr lang="en-US" dirty="0"/>
                  <a:t>Suppose we have the hypotheses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0</m:t>
                        </m:r>
                      </m:sub>
                    </m:sSub>
                    <m:r>
                      <a:rPr lang="en-US" i="1">
                        <a:latin typeface="Cambria Math" panose="02040503050406030204" pitchFamily="18" charset="0"/>
                      </a:rPr>
                      <m:t>=0</m:t>
                    </m:r>
                  </m:oMath>
                </a14:m>
                <a:r>
                  <a:rPr lang="en-US" dirty="0"/>
                  <a:t> versus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𝐴</m:t>
                        </m:r>
                      </m:sub>
                    </m:sSub>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0</m:t>
                        </m:r>
                      </m:sub>
                    </m:sSub>
                  </m:oMath>
                </a14:m>
                <a:r>
                  <a:rPr lang="en-US" dirty="0"/>
                  <a:t> and plan to use a significance level of 𝛼=0.05. The critical value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𝛼</m:t>
                        </m:r>
                      </m:sub>
                    </m:sSub>
                    <m:r>
                      <a:rPr lang="en-US" b="0" i="1" smtClean="0">
                        <a:latin typeface="Cambria Math" panose="02040503050406030204" pitchFamily="18" charset="0"/>
                      </a:rPr>
                      <m:t>=1.833</m:t>
                    </m:r>
                  </m:oMath>
                </a14:m>
                <a:r>
                  <a:rPr lang="en-US" dirty="0"/>
                  <a:t> is the value of the test statistic with a P-value equal to the significance level. Assume a sample size of 𝑛=10.</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EE09267C-93E9-119E-9EC1-7A77B0586FE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641651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E31BB3-75B2-3223-A4F0-004C574B0FB5}"/>
              </a:ext>
            </a:extLst>
          </p:cNvPr>
          <p:cNvPicPr>
            <a:picLocks noChangeAspect="1"/>
          </p:cNvPicPr>
          <p:nvPr/>
        </p:nvPicPr>
        <p:blipFill>
          <a:blip r:embed="rId2"/>
          <a:stretch>
            <a:fillRect/>
          </a:stretch>
        </p:blipFill>
        <p:spPr>
          <a:xfrm>
            <a:off x="862012" y="1352550"/>
            <a:ext cx="10467975" cy="5505450"/>
          </a:xfrm>
          <a:prstGeom prst="rect">
            <a:avLst/>
          </a:prstGeom>
        </p:spPr>
      </p:pic>
      <p:sp>
        <p:nvSpPr>
          <p:cNvPr id="6" name="TextBox 5">
            <a:extLst>
              <a:ext uri="{FF2B5EF4-FFF2-40B4-BE49-F238E27FC236}">
                <a16:creationId xmlns:a16="http://schemas.microsoft.com/office/drawing/2014/main" id="{8E089001-3A4A-8EF8-973E-BB0A2DB6517C}"/>
              </a:ext>
            </a:extLst>
          </p:cNvPr>
          <p:cNvSpPr txBox="1"/>
          <p:nvPr/>
        </p:nvSpPr>
        <p:spPr>
          <a:xfrm>
            <a:off x="5925920" y="5774324"/>
            <a:ext cx="340158" cy="461665"/>
          </a:xfrm>
          <a:prstGeom prst="rect">
            <a:avLst/>
          </a:prstGeom>
          <a:noFill/>
        </p:spPr>
        <p:txBody>
          <a:bodyPr wrap="none" rtlCol="0">
            <a:spAutoFit/>
          </a:bodyPr>
          <a:lstStyle/>
          <a:p>
            <a:r>
              <a:rPr lang="en-US" sz="2400" b="1" dirty="0"/>
              <a:t>0</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34F7B88-3CDB-E9A3-9205-2D04A6E46BDF}"/>
                  </a:ext>
                </a:extLst>
              </p:cNvPr>
              <p:cNvSpPr txBox="1"/>
              <p:nvPr/>
            </p:nvSpPr>
            <p:spPr>
              <a:xfrm>
                <a:off x="8018043" y="5976139"/>
                <a:ext cx="1559979" cy="461665"/>
              </a:xfrm>
              <a:prstGeom prst="rect">
                <a:avLst/>
              </a:prstGeom>
              <a:noFill/>
            </p:spPr>
            <p:txBody>
              <a:bodyPr wrap="none" rtlCol="0">
                <a:spAutoFit/>
              </a:bodyPr>
              <a:lstStyle/>
              <a:p>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𝒕</m:t>
                        </m:r>
                      </m:e>
                      <m:sub>
                        <m:r>
                          <a:rPr lang="en-US" sz="2400" b="1" i="1" smtClean="0">
                            <a:latin typeface="Cambria Math" panose="02040503050406030204" pitchFamily="18" charset="0"/>
                          </a:rPr>
                          <m:t>𝜶</m:t>
                        </m:r>
                      </m:sub>
                    </m:sSub>
                  </m:oMath>
                </a14:m>
                <a:r>
                  <a:rPr lang="en-US" sz="2400" b="1" dirty="0"/>
                  <a:t>= 1.8333</a:t>
                </a:r>
              </a:p>
            </p:txBody>
          </p:sp>
        </mc:Choice>
        <mc:Fallback xmlns="">
          <p:sp>
            <p:nvSpPr>
              <p:cNvPr id="7" name="TextBox 6">
                <a:extLst>
                  <a:ext uri="{FF2B5EF4-FFF2-40B4-BE49-F238E27FC236}">
                    <a16:creationId xmlns:a16="http://schemas.microsoft.com/office/drawing/2014/main" id="{434F7B88-3CDB-E9A3-9205-2D04A6E46BDF}"/>
                  </a:ext>
                </a:extLst>
              </p:cNvPr>
              <p:cNvSpPr txBox="1">
                <a:spLocks noRot="1" noChangeAspect="1" noMove="1" noResize="1" noEditPoints="1" noAdjustHandles="1" noChangeArrowheads="1" noChangeShapeType="1" noTextEdit="1"/>
              </p:cNvSpPr>
              <p:nvPr/>
            </p:nvSpPr>
            <p:spPr>
              <a:xfrm>
                <a:off x="8018043" y="5976139"/>
                <a:ext cx="1559979" cy="461665"/>
              </a:xfrm>
              <a:prstGeom prst="rect">
                <a:avLst/>
              </a:prstGeom>
              <a:blipFill>
                <a:blip r:embed="rId3"/>
                <a:stretch>
                  <a:fillRect l="-391" t="-10526" r="-4688" b="-28947"/>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4D19F036-44A6-77B8-AF58-73EBA1E8FCEB}"/>
              </a:ext>
            </a:extLst>
          </p:cNvPr>
          <p:cNvCxnSpPr/>
          <p:nvPr/>
        </p:nvCxnSpPr>
        <p:spPr>
          <a:xfrm>
            <a:off x="8257309" y="5662102"/>
            <a:ext cx="0" cy="43410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18426B9-4193-A182-5B6F-BA33CAC1B3BC}"/>
                  </a:ext>
                </a:extLst>
              </p:cNvPr>
              <p:cNvSpPr txBox="1"/>
              <p:nvPr/>
            </p:nvSpPr>
            <p:spPr>
              <a:xfrm>
                <a:off x="655782" y="286326"/>
                <a:ext cx="11065163" cy="923330"/>
              </a:xfrm>
              <a:prstGeom prst="rect">
                <a:avLst/>
              </a:prstGeom>
              <a:noFill/>
            </p:spPr>
            <p:txBody>
              <a:bodyPr wrap="square" rtlCol="0">
                <a:spAutoFit/>
              </a:bodyPr>
              <a:lstStyle/>
              <a:p>
                <a:r>
                  <a:rPr lang="en-US" dirty="0"/>
                  <a:t>Suppose we have the hypotheses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=0</m:t>
                    </m:r>
                  </m:oMath>
                </a14:m>
                <a:r>
                  <a:rPr lang="en-US" dirty="0"/>
                  <a:t> versus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oMath>
                </a14:m>
                <a:r>
                  <a:rPr lang="en-US" dirty="0"/>
                  <a:t> and plan to use a significance level of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=0.05</m:t>
                    </m:r>
                  </m:oMath>
                </a14:m>
                <a:r>
                  <a:rPr lang="en-US" dirty="0"/>
                  <a:t>. The critical value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𝛼</m:t>
                        </m:r>
                      </m:sub>
                    </m:sSub>
                  </m:oMath>
                </a14:m>
                <a:r>
                  <a:rPr lang="en-US" dirty="0"/>
                  <a:t> is the value of the test statistic with a P-value equal to the significance level. Assume a sample size of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=10</m:t>
                    </m:r>
                  </m:oMath>
                </a14:m>
                <a:r>
                  <a:rPr lang="en-US" dirty="0"/>
                  <a:t>.</a:t>
                </a:r>
              </a:p>
            </p:txBody>
          </p:sp>
        </mc:Choice>
        <mc:Fallback xmlns="">
          <p:sp>
            <p:nvSpPr>
              <p:cNvPr id="10" name="TextBox 9">
                <a:extLst>
                  <a:ext uri="{FF2B5EF4-FFF2-40B4-BE49-F238E27FC236}">
                    <a16:creationId xmlns:a16="http://schemas.microsoft.com/office/drawing/2014/main" id="{A18426B9-4193-A182-5B6F-BA33CAC1B3BC}"/>
                  </a:ext>
                </a:extLst>
              </p:cNvPr>
              <p:cNvSpPr txBox="1">
                <a:spLocks noRot="1" noChangeAspect="1" noMove="1" noResize="1" noEditPoints="1" noAdjustHandles="1" noChangeArrowheads="1" noChangeShapeType="1" noTextEdit="1"/>
              </p:cNvSpPr>
              <p:nvPr/>
            </p:nvSpPr>
            <p:spPr>
              <a:xfrm>
                <a:off x="655782" y="286326"/>
                <a:ext cx="11065163" cy="923330"/>
              </a:xfrm>
              <a:prstGeom prst="rect">
                <a:avLst/>
              </a:prstGeom>
              <a:blipFill>
                <a:blip r:embed="rId4"/>
                <a:stretch>
                  <a:fillRect l="-496" t="-3974" r="-386"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B5E9B99-2453-09EB-D514-5802E1E9C4C9}"/>
                  </a:ext>
                </a:extLst>
              </p:cNvPr>
              <p:cNvSpPr txBox="1"/>
              <p:nvPr/>
            </p:nvSpPr>
            <p:spPr>
              <a:xfrm>
                <a:off x="1869214" y="1753652"/>
                <a:ext cx="16368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𝛼</m:t>
                              </m:r>
                            </m:sub>
                          </m:sSub>
                        </m:e>
                      </m:d>
                    </m:oMath>
                  </m:oMathPara>
                </a14:m>
                <a:endParaRPr lang="en-US" dirty="0"/>
              </a:p>
            </p:txBody>
          </p:sp>
        </mc:Choice>
        <mc:Fallback xmlns="">
          <p:sp>
            <p:nvSpPr>
              <p:cNvPr id="12" name="TextBox 11">
                <a:extLst>
                  <a:ext uri="{FF2B5EF4-FFF2-40B4-BE49-F238E27FC236}">
                    <a16:creationId xmlns:a16="http://schemas.microsoft.com/office/drawing/2014/main" id="{7B5E9B99-2453-09EB-D514-5802E1E9C4C9}"/>
                  </a:ext>
                </a:extLst>
              </p:cNvPr>
              <p:cNvSpPr txBox="1">
                <a:spLocks noRot="1" noChangeAspect="1" noMove="1" noResize="1" noEditPoints="1" noAdjustHandles="1" noChangeArrowheads="1" noChangeShapeType="1" noTextEdit="1"/>
              </p:cNvSpPr>
              <p:nvPr/>
            </p:nvSpPr>
            <p:spPr>
              <a:xfrm>
                <a:off x="1869214" y="1753652"/>
                <a:ext cx="1636858"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C510EB1-A725-480E-A1F9-69C8E3253249}"/>
                  </a:ext>
                </a:extLst>
              </p:cNvPr>
              <p:cNvSpPr txBox="1"/>
              <p:nvPr/>
            </p:nvSpPr>
            <p:spPr>
              <a:xfrm>
                <a:off x="7804767" y="1519951"/>
                <a:ext cx="3525218" cy="2585323"/>
              </a:xfrm>
              <a:prstGeom prst="rect">
                <a:avLst/>
              </a:prstGeom>
              <a:noFill/>
            </p:spPr>
            <p:txBody>
              <a:bodyPr wrap="square" rtlCol="0">
                <a:spAutoFit/>
              </a:bodyPr>
              <a:lstStyle/>
              <a:p>
                <a:r>
                  <a:rPr lang="en-US" b="1" dirty="0"/>
                  <a:t>Reject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𝑯</m:t>
                        </m:r>
                      </m:e>
                      <m:sub>
                        <m:r>
                          <a:rPr lang="en-US" b="1" i="1" smtClean="0">
                            <a:latin typeface="Cambria Math" panose="02040503050406030204" pitchFamily="18" charset="0"/>
                          </a:rPr>
                          <m:t>𝟎</m:t>
                        </m:r>
                      </m:sub>
                    </m:sSub>
                  </m:oMath>
                </a14:m>
                <a:r>
                  <a:rPr lang="en-US" b="1" dirty="0"/>
                  <a:t> if:   </a:t>
                </a:r>
              </a:p>
              <a:p>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𝑜𝑏𝑠</m:t>
                        </m:r>
                      </m:sub>
                    </m:sSub>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𝛼</m:t>
                        </m:r>
                      </m:sub>
                    </m:sSub>
                  </m:oMath>
                </a14:m>
                <a:endParaRPr lang="en-US" dirty="0"/>
              </a:p>
              <a:p>
                <a:r>
                  <a:rPr lang="en-US" dirty="0"/>
                  <a:t>Then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𝑜𝑏𝑠</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e>
                    </m:d>
                    <m:r>
                      <a:rPr lang="en-US" b="0" i="1" smtClean="0">
                        <a:latin typeface="Cambria Math" panose="02040503050406030204" pitchFamily="18" charset="0"/>
                      </a:rPr>
                      <m:t>≤</m:t>
                    </m:r>
                    <m:r>
                      <a:rPr lang="en-US" b="0" i="1" smtClean="0">
                        <a:latin typeface="Cambria Math" panose="02040503050406030204" pitchFamily="18" charset="0"/>
                      </a:rPr>
                      <m:t>𝛼</m:t>
                    </m:r>
                  </m:oMath>
                </a14:m>
                <a:endParaRPr lang="en-US" dirty="0"/>
              </a:p>
              <a:p>
                <a:endParaRPr lang="en-US" dirty="0"/>
              </a:p>
              <a:p>
                <a:endParaRPr lang="en-US" dirty="0"/>
              </a:p>
              <a:p>
                <a:r>
                  <a:rPr lang="en-US" b="1" dirty="0"/>
                  <a:t>Do NOT reject if: </a:t>
                </a:r>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𝑜𝑏𝑠</m:t>
                          </m:r>
                        </m:sub>
                      </m:sSub>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𝛼</m:t>
                          </m:r>
                        </m:sub>
                      </m:sSub>
                    </m:oMath>
                  </m:oMathPara>
                </a14:m>
                <a:endParaRPr lang="en-US" dirty="0"/>
              </a:p>
              <a:p>
                <a:r>
                  <a:rPr lang="en-US" dirty="0"/>
                  <a:t>Then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𝑜𝑏𝑠</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e>
                    </m:d>
                    <m:r>
                      <a:rPr lang="en-US" b="0" i="1" smtClean="0">
                        <a:latin typeface="Cambria Math" panose="02040503050406030204" pitchFamily="18" charset="0"/>
                      </a:rPr>
                      <m:t>&gt;</m:t>
                    </m:r>
                    <m:r>
                      <a:rPr lang="en-US" b="0" i="1" smtClean="0">
                        <a:latin typeface="Cambria Math" panose="02040503050406030204" pitchFamily="18" charset="0"/>
                      </a:rPr>
                      <m:t>𝛼</m:t>
                    </m:r>
                  </m:oMath>
                </a14:m>
                <a:endParaRPr lang="en-US" dirty="0"/>
              </a:p>
              <a:p>
                <a:endParaRPr lang="en-US" b="1" dirty="0"/>
              </a:p>
            </p:txBody>
          </p:sp>
        </mc:Choice>
        <mc:Fallback xmlns="">
          <p:sp>
            <p:nvSpPr>
              <p:cNvPr id="13" name="TextBox 12">
                <a:extLst>
                  <a:ext uri="{FF2B5EF4-FFF2-40B4-BE49-F238E27FC236}">
                    <a16:creationId xmlns:a16="http://schemas.microsoft.com/office/drawing/2014/main" id="{3C510EB1-A725-480E-A1F9-69C8E3253249}"/>
                  </a:ext>
                </a:extLst>
              </p:cNvPr>
              <p:cNvSpPr txBox="1">
                <a:spLocks noRot="1" noChangeAspect="1" noMove="1" noResize="1" noEditPoints="1" noAdjustHandles="1" noChangeArrowheads="1" noChangeShapeType="1" noTextEdit="1"/>
              </p:cNvSpPr>
              <p:nvPr/>
            </p:nvSpPr>
            <p:spPr>
              <a:xfrm>
                <a:off x="7804767" y="1519951"/>
                <a:ext cx="3525218" cy="2585323"/>
              </a:xfrm>
              <a:prstGeom prst="rect">
                <a:avLst/>
              </a:prstGeom>
              <a:blipFill>
                <a:blip r:embed="rId6"/>
                <a:stretch>
                  <a:fillRect l="-1382" t="-11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8CD74FB-4781-059B-D081-DD189AACBAE4}"/>
                  </a:ext>
                </a:extLst>
              </p:cNvPr>
              <p:cNvSpPr txBox="1"/>
              <p:nvPr/>
            </p:nvSpPr>
            <p:spPr>
              <a:xfrm>
                <a:off x="1499624" y="2171579"/>
                <a:ext cx="2702919" cy="369332"/>
              </a:xfrm>
              <a:prstGeom prst="rect">
                <a:avLst/>
              </a:prstGeom>
              <a:noFill/>
            </p:spPr>
            <p:txBody>
              <a:bodyPr wrap="none" rtlCol="0">
                <a:spAutoFit/>
              </a:bodyPr>
              <a:lstStyle/>
              <a:p>
                <a:r>
                  <a:rPr lang="en-US" dirty="0"/>
                  <a:t>Rejection Region = </a:t>
                </a:r>
                <a14:m>
                  <m:oMath xmlns:m="http://schemas.openxmlformats.org/officeDocument/2006/math">
                    <m:r>
                      <a:rPr lang="en-US" i="1" dirty="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𝛼</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oMath>
                </a14:m>
                <a:endParaRPr lang="en-US" dirty="0"/>
              </a:p>
            </p:txBody>
          </p:sp>
        </mc:Choice>
        <mc:Fallback xmlns="">
          <p:sp>
            <p:nvSpPr>
              <p:cNvPr id="14" name="TextBox 13">
                <a:extLst>
                  <a:ext uri="{FF2B5EF4-FFF2-40B4-BE49-F238E27FC236}">
                    <a16:creationId xmlns:a16="http://schemas.microsoft.com/office/drawing/2014/main" id="{58CD74FB-4781-059B-D081-DD189AACBAE4}"/>
                  </a:ext>
                </a:extLst>
              </p:cNvPr>
              <p:cNvSpPr txBox="1">
                <a:spLocks noRot="1" noChangeAspect="1" noMove="1" noResize="1" noEditPoints="1" noAdjustHandles="1" noChangeArrowheads="1" noChangeShapeType="1" noTextEdit="1"/>
              </p:cNvSpPr>
              <p:nvPr/>
            </p:nvSpPr>
            <p:spPr>
              <a:xfrm>
                <a:off x="1499624" y="2171579"/>
                <a:ext cx="2702919" cy="369332"/>
              </a:xfrm>
              <a:prstGeom prst="rect">
                <a:avLst/>
              </a:prstGeom>
              <a:blipFill>
                <a:blip r:embed="rId7"/>
                <a:stretch>
                  <a:fillRect l="-180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4381C76-5DE8-13E8-1051-415790E9677B}"/>
                  </a:ext>
                </a:extLst>
              </p:cNvPr>
              <p:cNvSpPr txBox="1"/>
              <p:nvPr/>
            </p:nvSpPr>
            <p:spPr>
              <a:xfrm>
                <a:off x="5327615" y="3782109"/>
                <a:ext cx="1536767" cy="646331"/>
              </a:xfrm>
              <a:prstGeom prst="rect">
                <a:avLst/>
              </a:prstGeom>
              <a:noFill/>
            </p:spPr>
            <p:txBody>
              <a:bodyPr wrap="none" rtlCol="0">
                <a:spAutoFit/>
              </a:bodyPr>
              <a:lstStyle/>
              <a:p>
                <a:r>
                  <a:rPr lang="en-US" dirty="0"/>
                  <a:t>Do Not Reject </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m:oMathPara>
                </a14:m>
                <a:endParaRPr lang="en-US" dirty="0"/>
              </a:p>
            </p:txBody>
          </p:sp>
        </mc:Choice>
        <mc:Fallback xmlns="">
          <p:sp>
            <p:nvSpPr>
              <p:cNvPr id="15" name="TextBox 14">
                <a:extLst>
                  <a:ext uri="{FF2B5EF4-FFF2-40B4-BE49-F238E27FC236}">
                    <a16:creationId xmlns:a16="http://schemas.microsoft.com/office/drawing/2014/main" id="{F4381C76-5DE8-13E8-1051-415790E9677B}"/>
                  </a:ext>
                </a:extLst>
              </p:cNvPr>
              <p:cNvSpPr txBox="1">
                <a:spLocks noRot="1" noChangeAspect="1" noMove="1" noResize="1" noEditPoints="1" noAdjustHandles="1" noChangeArrowheads="1" noChangeShapeType="1" noTextEdit="1"/>
              </p:cNvSpPr>
              <p:nvPr/>
            </p:nvSpPr>
            <p:spPr>
              <a:xfrm>
                <a:off x="5327615" y="3782109"/>
                <a:ext cx="1536767" cy="646331"/>
              </a:xfrm>
              <a:prstGeom prst="rect">
                <a:avLst/>
              </a:prstGeom>
              <a:blipFill>
                <a:blip r:embed="rId8"/>
                <a:stretch>
                  <a:fillRect l="-3571" t="-4717" r="-2381"/>
                </a:stretch>
              </a:blipFill>
            </p:spPr>
            <p:txBody>
              <a:bodyPr/>
              <a:lstStyle/>
              <a:p>
                <a:r>
                  <a:rPr lang="en-US">
                    <a:noFill/>
                  </a:rPr>
                  <a:t> </a:t>
                </a:r>
              </a:p>
            </p:txBody>
          </p:sp>
        </mc:Fallback>
      </mc:AlternateContent>
    </p:spTree>
    <p:extLst>
      <p:ext uri="{BB962C8B-B14F-4D97-AF65-F5344CB8AC3E}">
        <p14:creationId xmlns:p14="http://schemas.microsoft.com/office/powerpoint/2010/main" val="662599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3A1D9-6E24-37F9-8AA2-96ECD61E2F70}"/>
              </a:ext>
            </a:extLst>
          </p:cNvPr>
          <p:cNvSpPr>
            <a:spLocks noGrp="1"/>
          </p:cNvSpPr>
          <p:nvPr>
            <p:ph type="title"/>
          </p:nvPr>
        </p:nvSpPr>
        <p:spPr/>
        <p:txBody>
          <a:bodyPr/>
          <a:lstStyle/>
          <a:p>
            <a:r>
              <a:rPr lang="en-US" dirty="0"/>
              <a:t>Probability of a type I error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D8EDF0-B62B-70BF-3E41-51DC2C5A0A75}"/>
                  </a:ext>
                </a:extLst>
              </p:cNvPr>
              <p:cNvSpPr>
                <a:spLocks noGrp="1"/>
              </p:cNvSpPr>
              <p:nvPr>
                <p:ph idx="1"/>
              </p:nvPr>
            </p:nvSpPr>
            <p:spPr/>
            <p:txBody>
              <a:bodyPr/>
              <a:lstStyle/>
              <a:p>
                <a:r>
                  <a:rPr lang="en-US" dirty="0"/>
                  <a:t>The probability of a type I error is the probability of rejecting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is true </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𝛼</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e>
                      </m:d>
                      <m:r>
                        <a:rPr lang="en-US" b="0" i="1" smtClean="0">
                          <a:latin typeface="Cambria Math" panose="02040503050406030204" pitchFamily="18" charset="0"/>
                        </a:rPr>
                        <m:t>=</m:t>
                      </m:r>
                      <m:r>
                        <a:rPr lang="en-US" b="0" i="1" smtClean="0">
                          <a:latin typeface="Cambria Math" panose="02040503050406030204" pitchFamily="18" charset="0"/>
                        </a:rPr>
                        <m:t>𝛼</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≥1.8333</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e>
                      </m:d>
                      <m:r>
                        <a:rPr lang="en-US" b="0" i="1" smtClean="0">
                          <a:latin typeface="Cambria Math" panose="02040503050406030204" pitchFamily="18" charset="0"/>
                        </a:rPr>
                        <m:t>=0.05</m:t>
                      </m:r>
                    </m:oMath>
                  </m:oMathPara>
                </a14:m>
                <a:endParaRPr lang="en-US" dirty="0"/>
              </a:p>
              <a:p>
                <a:pPr marL="0" indent="0">
                  <a:buNone/>
                </a:pPr>
                <a:endParaRPr lang="en-US" dirty="0"/>
              </a:p>
              <a:p>
                <a:pPr marL="0" indent="0">
                  <a:buNone/>
                </a:pPr>
                <a:r>
                  <a:rPr lang="en-US" dirty="0"/>
                  <a:t>Thus, the probability of committing a type I error is </a:t>
                </a:r>
                <a14:m>
                  <m:oMath xmlns:m="http://schemas.openxmlformats.org/officeDocument/2006/math">
                    <m:r>
                      <a:rPr lang="en-US" b="0" i="1" smtClean="0">
                        <a:latin typeface="Cambria Math" panose="02040503050406030204" pitchFamily="18" charset="0"/>
                      </a:rPr>
                      <m:t>𝛼</m:t>
                    </m:r>
                  </m:oMath>
                </a14:m>
                <a:r>
                  <a:rPr lang="en-US" dirty="0"/>
                  <a:t> </a:t>
                </a:r>
              </a:p>
            </p:txBody>
          </p:sp>
        </mc:Choice>
        <mc:Fallback xmlns="">
          <p:sp>
            <p:nvSpPr>
              <p:cNvPr id="3" name="Content Placeholder 2">
                <a:extLst>
                  <a:ext uri="{FF2B5EF4-FFF2-40B4-BE49-F238E27FC236}">
                    <a16:creationId xmlns:a16="http://schemas.microsoft.com/office/drawing/2014/main" id="{6AD8EDF0-B62B-70BF-3E41-51DC2C5A0A7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208287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0E9B2-1B93-1CBC-8A84-0D0A4F5048C6}"/>
              </a:ext>
            </a:extLst>
          </p:cNvPr>
          <p:cNvSpPr>
            <a:spLocks noGrp="1"/>
          </p:cNvSpPr>
          <p:nvPr>
            <p:ph type="title"/>
          </p:nvPr>
        </p:nvSpPr>
        <p:spPr/>
        <p:txBody>
          <a:bodyPr/>
          <a:lstStyle/>
          <a:p>
            <a:r>
              <a:rPr lang="en-US" dirty="0"/>
              <a:t>Probability of a type II error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295324-73BC-5A31-1B5A-9FB6901BEF62}"/>
                  </a:ext>
                </a:extLst>
              </p:cNvPr>
              <p:cNvSpPr>
                <a:spLocks noGrp="1"/>
              </p:cNvSpPr>
              <p:nvPr>
                <p:ph idx="1"/>
              </p:nvPr>
            </p:nvSpPr>
            <p:spPr>
              <a:xfrm>
                <a:off x="838199" y="1825625"/>
                <a:ext cx="11169073" cy="4351338"/>
              </a:xfrm>
            </p:spPr>
            <p:txBody>
              <a:bodyPr>
                <a:normAutofit/>
              </a:bodyPr>
              <a:lstStyle/>
              <a:p>
                <a:r>
                  <a:rPr lang="en-US" dirty="0"/>
                  <a:t>The probability of a type II error (denoted </a:t>
                </a:r>
                <a14:m>
                  <m:oMath xmlns:m="http://schemas.openxmlformats.org/officeDocument/2006/math">
                    <m:r>
                      <a:rPr lang="en-US" b="0" i="1" smtClean="0">
                        <a:latin typeface="Cambria Math" panose="02040503050406030204" pitchFamily="18" charset="0"/>
                      </a:rPr>
                      <m:t>𝛽</m:t>
                    </m:r>
                  </m:oMath>
                </a14:m>
                <a:r>
                  <a:rPr lang="en-US" dirty="0"/>
                  <a:t>) is the probability of not rejecting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when it is false.</a:t>
                </a:r>
              </a:p>
              <a:p>
                <a:endParaRPr lang="en-US" dirty="0"/>
              </a:p>
              <a:p>
                <a:r>
                  <a:rPr lang="en-US" dirty="0"/>
                  <a:t>Suppose again we have the hypotheses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=0</m:t>
                    </m:r>
                  </m:oMath>
                </a14:m>
                <a:r>
                  <a:rPr lang="en-US" dirty="0"/>
                  <a:t> versus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oMath>
                </a14:m>
                <a:r>
                  <a:rPr lang="en-US" dirty="0"/>
                  <a:t> and plan to use a significance level of 𝛼=0.05. The critical value of </a:t>
                </a:r>
                <a14:m>
                  <m:oMath xmlns:m="http://schemas.openxmlformats.org/officeDocument/2006/math">
                    <m:r>
                      <a:rPr lang="en-US" b="0" i="1" smtClean="0">
                        <a:latin typeface="Cambria Math" panose="02040503050406030204" pitchFamily="18" charset="0"/>
                      </a:rPr>
                      <m:t>𝑡</m:t>
                    </m:r>
                  </m:oMath>
                </a14:m>
                <a:r>
                  <a:rPr lang="en-US" dirty="0"/>
                  <a:t> is the value of the test statistic with a P-value equal to the significance level. Assume a sample size of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=10</m:t>
                    </m:r>
                  </m:oMath>
                </a14:m>
                <a:r>
                  <a:rPr lang="en-US" dirty="0"/>
                  <a:t>. But now suppose that in reality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&gt;0</m:t>
                    </m:r>
                  </m:oMath>
                </a14:m>
                <a:r>
                  <a:rPr lang="en-US" dirty="0"/>
                  <a:t> (e.g.,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=1</m:t>
                    </m:r>
                  </m:oMath>
                </a14:m>
                <a:r>
                  <a:rPr lang="en-US" dirty="0"/>
                  <a:t>). Note that the sampling distribution of the test statistic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is true is shown by the dotted line, while the sampling distribution of the test statistic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is false is shown by the solid line.</a:t>
                </a:r>
              </a:p>
              <a:p>
                <a:endParaRPr lang="en-US" dirty="0"/>
              </a:p>
            </p:txBody>
          </p:sp>
        </mc:Choice>
        <mc:Fallback xmlns="">
          <p:sp>
            <p:nvSpPr>
              <p:cNvPr id="3" name="Content Placeholder 2">
                <a:extLst>
                  <a:ext uri="{FF2B5EF4-FFF2-40B4-BE49-F238E27FC236}">
                    <a16:creationId xmlns:a16="http://schemas.microsoft.com/office/drawing/2014/main" id="{16295324-73BC-5A31-1B5A-9FB6901BEF62}"/>
                  </a:ext>
                </a:extLst>
              </p:cNvPr>
              <p:cNvSpPr>
                <a:spLocks noGrp="1" noRot="1" noChangeAspect="1" noMove="1" noResize="1" noEditPoints="1" noAdjustHandles="1" noChangeArrowheads="1" noChangeShapeType="1" noTextEdit="1"/>
              </p:cNvSpPr>
              <p:nvPr>
                <p:ph idx="1"/>
              </p:nvPr>
            </p:nvSpPr>
            <p:spPr>
              <a:xfrm>
                <a:off x="838199" y="1825625"/>
                <a:ext cx="11169073" cy="4351338"/>
              </a:xfrm>
              <a:blipFill>
                <a:blip r:embed="rId2"/>
                <a:stretch>
                  <a:fillRect l="-927" t="-2241" r="-1746" b="-140"/>
                </a:stretch>
              </a:blipFill>
            </p:spPr>
            <p:txBody>
              <a:bodyPr/>
              <a:lstStyle/>
              <a:p>
                <a:r>
                  <a:rPr lang="en-US">
                    <a:noFill/>
                  </a:rPr>
                  <a:t> </a:t>
                </a:r>
              </a:p>
            </p:txBody>
          </p:sp>
        </mc:Fallback>
      </mc:AlternateContent>
    </p:spTree>
    <p:extLst>
      <p:ext uri="{BB962C8B-B14F-4D97-AF65-F5344CB8AC3E}">
        <p14:creationId xmlns:p14="http://schemas.microsoft.com/office/powerpoint/2010/main" val="2809381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E0304-69B6-F3CA-DA0A-39D54B1AE561}"/>
              </a:ext>
            </a:extLst>
          </p:cNvPr>
          <p:cNvSpPr>
            <a:spLocks noGrp="1"/>
          </p:cNvSpPr>
          <p:nvPr>
            <p:ph type="title"/>
          </p:nvPr>
        </p:nvSpPr>
        <p:spPr/>
        <p:txBody>
          <a:bodyPr/>
          <a:lstStyle/>
          <a:p>
            <a:r>
              <a:rPr lang="en-US" dirty="0"/>
              <a:t>Probability of a type II error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43F511-94A1-517D-E6FF-43A7B636CF45}"/>
                  </a:ext>
                </a:extLst>
              </p:cNvPr>
              <p:cNvSpPr>
                <a:spLocks noGrp="1"/>
              </p:cNvSpPr>
              <p:nvPr>
                <p:ph idx="1"/>
              </p:nvPr>
            </p:nvSpPr>
            <p:spPr>
              <a:xfrm>
                <a:off x="838200" y="1825625"/>
                <a:ext cx="10515600" cy="1693430"/>
              </a:xfrm>
            </p:spPr>
            <p:txBody>
              <a:bodyPr>
                <a:normAutofit/>
              </a:bodyPr>
              <a:lstStyle/>
              <a:p>
                <a:r>
                  <a:rPr lang="en-US" dirty="0"/>
                  <a:t>But now suppose that in reality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&gt;0</m:t>
                    </m:r>
                  </m:oMath>
                </a14:m>
                <a:r>
                  <a:rPr lang="en-US" dirty="0"/>
                  <a:t> (e.g.,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=1</m:t>
                    </m:r>
                  </m:oMath>
                </a14:m>
                <a:r>
                  <a:rPr lang="en-US" dirty="0"/>
                  <a:t>). Note that the sampling distribution of the test statistic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is true is shown by the dotted line, while the sampling distribution of the test statistic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is false is shown by the solid line.</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4943F511-94A1-517D-E6FF-43A7B636CF45}"/>
                  </a:ext>
                </a:extLst>
              </p:cNvPr>
              <p:cNvSpPr>
                <a:spLocks noGrp="1" noRot="1" noChangeAspect="1" noMove="1" noResize="1" noEditPoints="1" noAdjustHandles="1" noChangeArrowheads="1" noChangeShapeType="1" noTextEdit="1"/>
              </p:cNvSpPr>
              <p:nvPr>
                <p:ph idx="1"/>
              </p:nvPr>
            </p:nvSpPr>
            <p:spPr>
              <a:xfrm>
                <a:off x="838200" y="1825625"/>
                <a:ext cx="10515600" cy="1693430"/>
              </a:xfrm>
              <a:blipFill>
                <a:blip r:embed="rId2"/>
                <a:stretch>
                  <a:fillRect l="-1043" t="-5755" r="-290" b="-6475"/>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1BE26F62-A360-2F99-E7A9-4B42DD450212}"/>
              </a:ext>
            </a:extLst>
          </p:cNvPr>
          <p:cNvPicPr>
            <a:picLocks noChangeAspect="1"/>
          </p:cNvPicPr>
          <p:nvPr/>
        </p:nvPicPr>
        <p:blipFill>
          <a:blip r:embed="rId3"/>
          <a:stretch>
            <a:fillRect/>
          </a:stretch>
        </p:blipFill>
        <p:spPr>
          <a:xfrm>
            <a:off x="646526" y="3519055"/>
            <a:ext cx="10621857" cy="3277057"/>
          </a:xfrm>
          <a:prstGeom prst="rect">
            <a:avLst/>
          </a:prstGeom>
        </p:spPr>
      </p:pic>
    </p:spTree>
    <p:extLst>
      <p:ext uri="{BB962C8B-B14F-4D97-AF65-F5344CB8AC3E}">
        <p14:creationId xmlns:p14="http://schemas.microsoft.com/office/powerpoint/2010/main" val="1681927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C6AE-D1D7-913F-65A3-068A1BF12226}"/>
              </a:ext>
            </a:extLst>
          </p:cNvPr>
          <p:cNvSpPr>
            <a:spLocks noGrp="1"/>
          </p:cNvSpPr>
          <p:nvPr>
            <p:ph type="title"/>
          </p:nvPr>
        </p:nvSpPr>
        <p:spPr/>
        <p:txBody>
          <a:bodyPr/>
          <a:lstStyle/>
          <a:p>
            <a:r>
              <a:rPr lang="en-US" dirty="0"/>
              <a:t>Probability of a type II error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95A0C5-ACAC-96B5-BCDF-B0C202CC3100}"/>
                  </a:ext>
                </a:extLst>
              </p:cNvPr>
              <p:cNvSpPr>
                <a:spLocks noGrp="1"/>
              </p:cNvSpPr>
              <p:nvPr>
                <p:ph idx="1"/>
              </p:nvPr>
            </p:nvSpPr>
            <p:spPr/>
            <p:txBody>
              <a:bodyPr/>
              <a:lstStyle/>
              <a:p>
                <a:r>
                  <a:rPr lang="en-US" dirty="0"/>
                  <a:t>So, the probability of a type II error (i.e., the probability of not rejecting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oMath>
                </a14:m>
                <a:r>
                  <a:rPr lang="en-US" dirty="0"/>
                  <a:t>when it is false) here is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𝛼</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e>
                      </m:d>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 </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&lt;1.8333 </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r>
                        <a:rPr lang="en-US" b="0" i="1" smtClean="0">
                          <a:latin typeface="Cambria Math" panose="02040503050406030204" pitchFamily="18" charset="0"/>
                        </a:rPr>
                        <m:t>)</m:t>
                      </m:r>
                    </m:oMath>
                  </m:oMathPara>
                </a14:m>
                <a:endParaRPr lang="en-US" dirty="0"/>
              </a:p>
              <a:p>
                <a:endParaRPr lang="en-US" dirty="0"/>
              </a:p>
              <a:p>
                <a:r>
                  <a:rPr lang="en-US" dirty="0"/>
                  <a:t>It is not as simple to compute the probability of a type II error because it depends on several factors</a:t>
                </a:r>
              </a:p>
            </p:txBody>
          </p:sp>
        </mc:Choice>
        <mc:Fallback xmlns="">
          <p:sp>
            <p:nvSpPr>
              <p:cNvPr id="3" name="Content Placeholder 2">
                <a:extLst>
                  <a:ext uri="{FF2B5EF4-FFF2-40B4-BE49-F238E27FC236}">
                    <a16:creationId xmlns:a16="http://schemas.microsoft.com/office/drawing/2014/main" id="{9395A0C5-ACAC-96B5-BCDF-B0C202CC310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964925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2792075-1CD6-9AF9-C1BF-EB15E31739E2}"/>
                  </a:ext>
                </a:extLst>
              </p:cNvPr>
              <p:cNvSpPr>
                <a:spLocks noGrp="1"/>
              </p:cNvSpPr>
              <p:nvPr>
                <p:ph type="title"/>
              </p:nvPr>
            </p:nvSpPr>
            <p:spPr/>
            <p:txBody>
              <a:bodyPr/>
              <a:lstStyle/>
              <a:p>
                <a:r>
                  <a:rPr lang="en-US" dirty="0"/>
                  <a:t>The effect of </a:t>
                </a:r>
                <a14:m>
                  <m:oMath xmlns:m="http://schemas.openxmlformats.org/officeDocument/2006/math">
                    <m:r>
                      <a:rPr lang="en-US" b="0" i="1" smtClean="0">
                        <a:latin typeface="Cambria Math" panose="02040503050406030204" pitchFamily="18" charset="0"/>
                      </a:rPr>
                      <m:t>𝛼</m:t>
                    </m:r>
                  </m:oMath>
                </a14:m>
                <a:r>
                  <a:rPr lang="en-US" dirty="0"/>
                  <a:t> on error probabilities</a:t>
                </a:r>
              </a:p>
            </p:txBody>
          </p:sp>
        </mc:Choice>
        <mc:Fallback xmlns="">
          <p:sp>
            <p:nvSpPr>
              <p:cNvPr id="2" name="Title 1">
                <a:extLst>
                  <a:ext uri="{FF2B5EF4-FFF2-40B4-BE49-F238E27FC236}">
                    <a16:creationId xmlns:a16="http://schemas.microsoft.com/office/drawing/2014/main" id="{82792075-1CD6-9AF9-C1BF-EB15E31739E2}"/>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577F9A-9D2D-EE19-6D10-55A16655D963}"/>
                  </a:ext>
                </a:extLst>
              </p:cNvPr>
              <p:cNvSpPr>
                <a:spLocks noGrp="1"/>
              </p:cNvSpPr>
              <p:nvPr>
                <p:ph idx="1"/>
              </p:nvPr>
            </p:nvSpPr>
            <p:spPr/>
            <p:txBody>
              <a:bodyPr/>
              <a:lstStyle/>
              <a:p>
                <a:r>
                  <a:rPr lang="en-US" dirty="0"/>
                  <a:t>Decreasing the significance level </a:t>
                </a:r>
                <a14:m>
                  <m:oMath xmlns:m="http://schemas.openxmlformats.org/officeDocument/2006/math">
                    <m:r>
                      <a:rPr lang="en-US" b="0" i="1" smtClean="0">
                        <a:latin typeface="Cambria Math" panose="02040503050406030204" pitchFamily="18" charset="0"/>
                      </a:rPr>
                      <m:t>𝛼</m:t>
                    </m:r>
                  </m:oMath>
                </a14:m>
                <a:r>
                  <a:rPr lang="en-US" dirty="0"/>
                  <a:t> (a.) decreases the type I error rate but (b.) increases the type II error rate</a:t>
                </a:r>
              </a:p>
              <a:p>
                <a:endParaRPr lang="en-US" dirty="0"/>
              </a:p>
              <a:p>
                <a:r>
                  <a:rPr lang="en-US" dirty="0"/>
                  <a:t>Increasing the significance level </a:t>
                </a:r>
                <a14:m>
                  <m:oMath xmlns:m="http://schemas.openxmlformats.org/officeDocument/2006/math">
                    <m:r>
                      <a:rPr lang="en-US" b="0" i="1" smtClean="0">
                        <a:latin typeface="Cambria Math" panose="02040503050406030204" pitchFamily="18" charset="0"/>
                      </a:rPr>
                      <m:t>𝛼</m:t>
                    </m:r>
                  </m:oMath>
                </a14:m>
                <a:r>
                  <a:rPr lang="en-US" dirty="0"/>
                  <a:t> (a.) increases the type I error rate but (b.) decreases the type II error rate</a:t>
                </a:r>
              </a:p>
            </p:txBody>
          </p:sp>
        </mc:Choice>
        <mc:Fallback xmlns="">
          <p:sp>
            <p:nvSpPr>
              <p:cNvPr id="3" name="Content Placeholder 2">
                <a:extLst>
                  <a:ext uri="{FF2B5EF4-FFF2-40B4-BE49-F238E27FC236}">
                    <a16:creationId xmlns:a16="http://schemas.microsoft.com/office/drawing/2014/main" id="{90577F9A-9D2D-EE19-6D10-55A16655D963}"/>
                  </a:ext>
                </a:extLst>
              </p:cNvPr>
              <p:cNvSpPr>
                <a:spLocks noGrp="1" noRot="1" noChangeAspect="1" noMove="1" noResize="1" noEditPoints="1" noAdjustHandles="1" noChangeArrowheads="1" noChangeShapeType="1" noTextEdit="1"/>
              </p:cNvSpPr>
              <p:nvPr>
                <p:ph idx="1"/>
              </p:nvPr>
            </p:nvSpPr>
            <p:spPr>
              <a:blipFill>
                <a:blip r:embed="rId3"/>
                <a:stretch>
                  <a:fillRect l="-1043" t="-2241" r="-580"/>
                </a:stretch>
              </a:blipFill>
            </p:spPr>
            <p:txBody>
              <a:bodyPr/>
              <a:lstStyle/>
              <a:p>
                <a:r>
                  <a:rPr lang="en-US">
                    <a:noFill/>
                  </a:rPr>
                  <a:t> </a:t>
                </a:r>
              </a:p>
            </p:txBody>
          </p:sp>
        </mc:Fallback>
      </mc:AlternateContent>
    </p:spTree>
    <p:extLst>
      <p:ext uri="{BB962C8B-B14F-4D97-AF65-F5344CB8AC3E}">
        <p14:creationId xmlns:p14="http://schemas.microsoft.com/office/powerpoint/2010/main" val="2596453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8CE5A-0F98-29FB-3E91-135E0BD9F341}"/>
              </a:ext>
            </a:extLst>
          </p:cNvPr>
          <p:cNvSpPr>
            <a:spLocks noGrp="1"/>
          </p:cNvSpPr>
          <p:nvPr>
            <p:ph type="title"/>
          </p:nvPr>
        </p:nvSpPr>
        <p:spPr/>
        <p:txBody>
          <a:bodyPr/>
          <a:lstStyle/>
          <a:p>
            <a:r>
              <a:rPr lang="en-US" dirty="0"/>
              <a:t>Warm Up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3589E0-456F-B217-AEC2-F3BDCCBE0DC0}"/>
                  </a:ext>
                </a:extLst>
              </p:cNvPr>
              <p:cNvSpPr>
                <a:spLocks noGrp="1"/>
              </p:cNvSpPr>
              <p:nvPr>
                <p:ph idx="1"/>
              </p:nvPr>
            </p:nvSpPr>
            <p:spPr/>
            <p:txBody>
              <a:bodyPr>
                <a:normAutofit lnSpcReduction="10000"/>
              </a:bodyPr>
              <a:lstStyle/>
              <a:p>
                <a:r>
                  <a:rPr lang="en-US" dirty="0"/>
                  <a:t>Using fracking, the U.S has become the largest oil produce in the world. Despite its economic benefits, fracking has become controversial due to its environmental impacts. Survey was conducted to quantity public opinion about fracking. The survey interviewed 1,353 Americans and found that 637 reported being against fracking. The researchers are interested in whether or not there is evidence that most Americans are opposed to fracking.</a:t>
                </a:r>
              </a:p>
              <a:p>
                <a:endParaRPr lang="en-US" dirty="0"/>
              </a:p>
              <a:p>
                <a:pPr marL="0" indent="0">
                  <a:buNone/>
                </a:pPr>
                <a:r>
                  <a:rPr lang="en-US" dirty="0"/>
                  <a:t>Conduct a significance test at the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=0.05 </m:t>
                    </m:r>
                  </m:oMath>
                </a14:m>
                <a:r>
                  <a:rPr lang="en-US" dirty="0"/>
                  <a:t>significance level to determine if there is evidence for a majority opinion against fracking. Use the five steps for a hypothesis test</a:t>
                </a:r>
              </a:p>
            </p:txBody>
          </p:sp>
        </mc:Choice>
        <mc:Fallback xmlns="">
          <p:sp>
            <p:nvSpPr>
              <p:cNvPr id="3" name="Content Placeholder 2">
                <a:extLst>
                  <a:ext uri="{FF2B5EF4-FFF2-40B4-BE49-F238E27FC236}">
                    <a16:creationId xmlns:a16="http://schemas.microsoft.com/office/drawing/2014/main" id="{683589E0-456F-B217-AEC2-F3BDCCBE0DC0}"/>
                  </a:ext>
                </a:extLst>
              </p:cNvPr>
              <p:cNvSpPr>
                <a:spLocks noGrp="1" noRot="1" noChangeAspect="1" noMove="1" noResize="1" noEditPoints="1" noAdjustHandles="1" noChangeArrowheads="1" noChangeShapeType="1" noTextEdit="1"/>
              </p:cNvSpPr>
              <p:nvPr>
                <p:ph idx="1"/>
              </p:nvPr>
            </p:nvSpPr>
            <p:spPr>
              <a:blipFill>
                <a:blip r:embed="rId2"/>
                <a:stretch>
                  <a:fillRect l="-1217" t="-3081" r="-1797"/>
                </a:stretch>
              </a:blipFill>
            </p:spPr>
            <p:txBody>
              <a:bodyPr/>
              <a:lstStyle/>
              <a:p>
                <a:r>
                  <a:rPr lang="en-US">
                    <a:noFill/>
                  </a:rPr>
                  <a:t> </a:t>
                </a:r>
              </a:p>
            </p:txBody>
          </p:sp>
        </mc:Fallback>
      </mc:AlternateContent>
    </p:spTree>
    <p:extLst>
      <p:ext uri="{BB962C8B-B14F-4D97-AF65-F5344CB8AC3E}">
        <p14:creationId xmlns:p14="http://schemas.microsoft.com/office/powerpoint/2010/main" val="4065080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F264882-1FD2-D418-211C-C23D9E23CB07}"/>
              </a:ext>
            </a:extLst>
          </p:cNvPr>
          <p:cNvPicPr>
            <a:picLocks noChangeAspect="1"/>
          </p:cNvPicPr>
          <p:nvPr/>
        </p:nvPicPr>
        <p:blipFill>
          <a:blip r:embed="rId2"/>
          <a:stretch>
            <a:fillRect/>
          </a:stretch>
        </p:blipFill>
        <p:spPr>
          <a:xfrm>
            <a:off x="2912209" y="4664661"/>
            <a:ext cx="7090279" cy="2197534"/>
          </a:xfrm>
          <a:prstGeom prst="rect">
            <a:avLst/>
          </a:prstGeom>
        </p:spPr>
      </p:pic>
      <p:pic>
        <p:nvPicPr>
          <p:cNvPr id="7" name="Picture 6">
            <a:extLst>
              <a:ext uri="{FF2B5EF4-FFF2-40B4-BE49-F238E27FC236}">
                <a16:creationId xmlns:a16="http://schemas.microsoft.com/office/drawing/2014/main" id="{6C75A97F-876B-CCD5-18AB-2FFD4CC273EC}"/>
              </a:ext>
            </a:extLst>
          </p:cNvPr>
          <p:cNvPicPr>
            <a:picLocks noChangeAspect="1"/>
          </p:cNvPicPr>
          <p:nvPr/>
        </p:nvPicPr>
        <p:blipFill>
          <a:blip r:embed="rId3"/>
          <a:stretch>
            <a:fillRect/>
          </a:stretch>
        </p:blipFill>
        <p:spPr>
          <a:xfrm>
            <a:off x="2853552" y="2328116"/>
            <a:ext cx="7148939" cy="2336545"/>
          </a:xfrm>
          <a:prstGeom prst="rect">
            <a:avLst/>
          </a:prstGeom>
        </p:spPr>
      </p:pic>
      <p:pic>
        <p:nvPicPr>
          <p:cNvPr id="5" name="Picture 4">
            <a:extLst>
              <a:ext uri="{FF2B5EF4-FFF2-40B4-BE49-F238E27FC236}">
                <a16:creationId xmlns:a16="http://schemas.microsoft.com/office/drawing/2014/main" id="{5AFF500E-4B61-95DE-FBE9-580C657A96F6}"/>
              </a:ext>
            </a:extLst>
          </p:cNvPr>
          <p:cNvPicPr>
            <a:picLocks noChangeAspect="1"/>
          </p:cNvPicPr>
          <p:nvPr/>
        </p:nvPicPr>
        <p:blipFill>
          <a:blip r:embed="rId4"/>
          <a:stretch>
            <a:fillRect/>
          </a:stretch>
        </p:blipFill>
        <p:spPr>
          <a:xfrm>
            <a:off x="2853552" y="0"/>
            <a:ext cx="7148936" cy="2399470"/>
          </a:xfrm>
          <a:prstGeom prst="rect">
            <a:avLst/>
          </a:prstGeom>
        </p:spPr>
      </p:pic>
    </p:spTree>
    <p:extLst>
      <p:ext uri="{BB962C8B-B14F-4D97-AF65-F5344CB8AC3E}">
        <p14:creationId xmlns:p14="http://schemas.microsoft.com/office/powerpoint/2010/main" val="3058394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90D8E-A00E-A542-E26C-2E321CC08905}"/>
              </a:ext>
            </a:extLst>
          </p:cNvPr>
          <p:cNvSpPr>
            <a:spLocks noGrp="1"/>
          </p:cNvSpPr>
          <p:nvPr>
            <p:ph type="title"/>
          </p:nvPr>
        </p:nvSpPr>
        <p:spPr/>
        <p:txBody>
          <a:bodyPr/>
          <a:lstStyle/>
          <a:p>
            <a:r>
              <a:rPr lang="en-US" dirty="0"/>
              <a:t>Power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60235E2-0C5B-E5E3-5286-EC2067FB056D}"/>
                  </a:ext>
                </a:extLst>
              </p:cNvPr>
              <p:cNvSpPr>
                <a:spLocks noGrp="1"/>
              </p:cNvSpPr>
              <p:nvPr>
                <p:ph idx="1"/>
              </p:nvPr>
            </p:nvSpPr>
            <p:spPr/>
            <p:txBody>
              <a:bodyPr>
                <a:normAutofit lnSpcReduction="10000"/>
              </a:bodyPr>
              <a:lstStyle/>
              <a:p>
                <a:r>
                  <a:rPr lang="en-US" dirty="0"/>
                  <a:t>The statistical </a:t>
                </a:r>
                <a:r>
                  <a:rPr lang="en-US" b="1" dirty="0"/>
                  <a:t>power</a:t>
                </a:r>
                <a:r>
                  <a:rPr lang="en-US" dirty="0"/>
                  <a:t> of a significance test is the probability of rejecting the null hypothesis when it is false</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𝑃𝑜𝑤𝑒𝑟</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𝛼</m:t>
                              </m:r>
                            </m:sub>
                          </m:sSub>
                        </m:e>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H</m:t>
                              </m:r>
                            </m:e>
                            <m:sub>
                              <m:r>
                                <m:rPr>
                                  <m:sty m:val="p"/>
                                </m:rPr>
                                <a:rPr lang="en-US" b="0" i="0" smtClean="0">
                                  <a:latin typeface="Cambria Math" panose="02040503050406030204" pitchFamily="18" charset="0"/>
                                </a:rPr>
                                <m:t>A</m:t>
                              </m:r>
                            </m:sub>
                          </m:sSub>
                          <m:r>
                            <a:rPr lang="en-US" b="0" i="0" smtClean="0">
                              <a:latin typeface="Cambria Math" panose="02040503050406030204" pitchFamily="18" charset="0"/>
                            </a:rPr>
                            <m:t> </m:t>
                          </m:r>
                          <m:r>
                            <m:rPr>
                              <m:sty m:val="p"/>
                            </m:rPr>
                            <a:rPr lang="en-US" b="0" i="0" smtClean="0">
                              <a:latin typeface="Cambria Math" panose="02040503050406030204" pitchFamily="18" charset="0"/>
                            </a:rPr>
                            <m:t>true</m:t>
                          </m:r>
                        </m:e>
                      </m:d>
                      <m:r>
                        <a:rPr lang="en-US" b="0" i="0" smtClean="0">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𝑡</m:t>
                          </m:r>
                          <m:r>
                            <a:rPr lang="en-US" b="0" i="1" smtClean="0">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𝛼</m:t>
                              </m:r>
                            </m:sub>
                          </m:sSub>
                        </m:e>
                        <m:e>
                          <m:sSub>
                            <m:sSubPr>
                              <m:ctrlPr>
                                <a:rPr lang="en-US" i="1">
                                  <a:latin typeface="Cambria Math" panose="02040503050406030204" pitchFamily="18" charset="0"/>
                                </a:rPr>
                              </m:ctrlPr>
                            </m:sSubPr>
                            <m:e>
                              <m:r>
                                <m:rPr>
                                  <m:sty m:val="p"/>
                                </m:rPr>
                                <a:rPr lang="en-US">
                                  <a:latin typeface="Cambria Math" panose="02040503050406030204" pitchFamily="18" charset="0"/>
                                </a:rPr>
                                <m:t>H</m:t>
                              </m:r>
                            </m:e>
                            <m:sub>
                              <m:r>
                                <m:rPr>
                                  <m:sty m:val="p"/>
                                </m:rPr>
                                <a:rPr lang="en-US">
                                  <a:latin typeface="Cambria Math" panose="02040503050406030204" pitchFamily="18" charset="0"/>
                                </a:rPr>
                                <m:t>A</m:t>
                              </m:r>
                            </m:sub>
                          </m:sSub>
                          <m:r>
                            <a:rPr lang="en-US">
                              <a:latin typeface="Cambria Math" panose="02040503050406030204" pitchFamily="18" charset="0"/>
                            </a:rPr>
                            <m:t> </m:t>
                          </m:r>
                          <m:r>
                            <m:rPr>
                              <m:sty m:val="p"/>
                            </m:rPr>
                            <a:rPr lang="en-US">
                              <a:latin typeface="Cambria Math" panose="02040503050406030204" pitchFamily="18" charset="0"/>
                            </a:rPr>
                            <m:t>true</m:t>
                          </m:r>
                        </m:e>
                      </m:d>
                      <m:r>
                        <a:rPr lang="en-US" b="0" i="0" smtClean="0">
                          <a:latin typeface="Cambria Math" panose="02040503050406030204" pitchFamily="18" charset="0"/>
                        </a:rPr>
                        <m:t>=1−</m:t>
                      </m:r>
                      <m:r>
                        <a:rPr lang="en-US" b="0" i="1" smtClean="0">
                          <a:latin typeface="Cambria Math" panose="02040503050406030204" pitchFamily="18" charset="0"/>
                        </a:rPr>
                        <m:t>𝛽</m:t>
                      </m:r>
                    </m:oMath>
                  </m:oMathPara>
                </a14:m>
                <a:endParaRPr lang="en-US" b="0" dirty="0"/>
              </a:p>
              <a:p>
                <a:pPr marL="0" indent="0">
                  <a:buNone/>
                </a:pPr>
                <a:endParaRPr lang="en-US" dirty="0"/>
              </a:p>
              <a:p>
                <a:r>
                  <a:rPr lang="en-US" dirty="0"/>
                  <a:t>It is the probability that we don’t commit a type II error</a:t>
                </a:r>
              </a:p>
              <a:p>
                <a:pPr marL="0" indent="0">
                  <a:buNone/>
                </a:pPr>
                <a:r>
                  <a:rPr lang="en-US" b="1" dirty="0"/>
                  <a:t>Ways to increase power:</a:t>
                </a:r>
              </a:p>
              <a:p>
                <a:pPr lvl="1"/>
                <a:r>
                  <a:rPr lang="en-US" dirty="0"/>
                  <a:t>Increase the sample size </a:t>
                </a:r>
                <a14:m>
                  <m:oMath xmlns:m="http://schemas.openxmlformats.org/officeDocument/2006/math">
                    <m:r>
                      <a:rPr lang="en-US" b="0" i="1" smtClean="0">
                        <a:latin typeface="Cambria Math" panose="02040503050406030204" pitchFamily="18" charset="0"/>
                      </a:rPr>
                      <m:t>𝑛</m:t>
                    </m:r>
                  </m:oMath>
                </a14:m>
                <a:endParaRPr lang="en-US" dirty="0"/>
              </a:p>
              <a:p>
                <a:pPr lvl="1"/>
                <a:r>
                  <a:rPr lang="en-US" dirty="0"/>
                  <a:t>Increase the significance level </a:t>
                </a:r>
                <a14:m>
                  <m:oMath xmlns:m="http://schemas.openxmlformats.org/officeDocument/2006/math">
                    <m:r>
                      <m:rPr>
                        <m:sty m:val="p"/>
                      </m:rPr>
                      <a:rPr lang="en-US" b="0" i="1" smtClean="0">
                        <a:latin typeface="Cambria Math" panose="02040503050406030204" pitchFamily="18" charset="0"/>
                      </a:rPr>
                      <m:t>α</m:t>
                    </m:r>
                  </m:oMath>
                </a14:m>
                <a:endParaRPr lang="en-US" b="0" dirty="0"/>
              </a:p>
              <a:p>
                <a:pPr lvl="1"/>
                <a:r>
                  <a:rPr lang="en-US" dirty="0"/>
                  <a:t>Choose a more powerful test</a:t>
                </a:r>
              </a:p>
            </p:txBody>
          </p:sp>
        </mc:Choice>
        <mc:Fallback xmlns="">
          <p:sp>
            <p:nvSpPr>
              <p:cNvPr id="3" name="Content Placeholder 2">
                <a:extLst>
                  <a:ext uri="{FF2B5EF4-FFF2-40B4-BE49-F238E27FC236}">
                    <a16:creationId xmlns:a16="http://schemas.microsoft.com/office/drawing/2014/main" id="{860235E2-0C5B-E5E3-5286-EC2067FB056D}"/>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B66E603C-12C0-9F90-275F-09B48953E9A1}"/>
              </a:ext>
            </a:extLst>
          </p:cNvPr>
          <p:cNvPicPr>
            <a:picLocks noChangeAspect="1"/>
          </p:cNvPicPr>
          <p:nvPr/>
        </p:nvPicPr>
        <p:blipFill>
          <a:blip r:embed="rId3"/>
          <a:stretch>
            <a:fillRect/>
          </a:stretch>
        </p:blipFill>
        <p:spPr>
          <a:xfrm>
            <a:off x="6492718" y="4619625"/>
            <a:ext cx="5473273" cy="1993576"/>
          </a:xfrm>
          <a:prstGeom prst="rect">
            <a:avLst/>
          </a:prstGeom>
        </p:spPr>
      </p:pic>
    </p:spTree>
    <p:extLst>
      <p:ext uri="{BB962C8B-B14F-4D97-AF65-F5344CB8AC3E}">
        <p14:creationId xmlns:p14="http://schemas.microsoft.com/office/powerpoint/2010/main" val="3963068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E0304-69B6-F3CA-DA0A-39D54B1AE561}"/>
              </a:ext>
            </a:extLst>
          </p:cNvPr>
          <p:cNvSpPr>
            <a:spLocks noGrp="1"/>
          </p:cNvSpPr>
          <p:nvPr>
            <p:ph type="title"/>
          </p:nvPr>
        </p:nvSpPr>
        <p:spPr>
          <a:xfrm>
            <a:off x="133350" y="80962"/>
            <a:ext cx="10515600" cy="1325563"/>
          </a:xfrm>
        </p:spPr>
        <p:txBody>
          <a:bodyPr/>
          <a:lstStyle/>
          <a:p>
            <a:r>
              <a:rPr lang="en-US" dirty="0"/>
              <a:t>Type I, Type II, and Power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43F511-94A1-517D-E6FF-43A7B636CF45}"/>
                  </a:ext>
                </a:extLst>
              </p:cNvPr>
              <p:cNvSpPr>
                <a:spLocks noGrp="1"/>
              </p:cNvSpPr>
              <p:nvPr>
                <p:ph idx="1"/>
              </p:nvPr>
            </p:nvSpPr>
            <p:spPr>
              <a:xfrm>
                <a:off x="838200" y="1406525"/>
                <a:ext cx="10515600" cy="1693430"/>
              </a:xfrm>
            </p:spPr>
            <p:txBody>
              <a:bodyPr>
                <a:normAutofit fontScale="70000" lnSpcReduction="20000"/>
              </a:bodyPr>
              <a:lstStyle/>
              <a:p>
                <a:r>
                  <a:rPr lang="en-US" dirty="0"/>
                  <a:t>Using our previous examples for type I and II error. We have hypotheses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0</m:t>
                        </m:r>
                      </m:sub>
                    </m:sSub>
                    <m:r>
                      <a:rPr lang="en-US" i="1">
                        <a:latin typeface="Cambria Math" panose="02040503050406030204" pitchFamily="18" charset="0"/>
                      </a:rPr>
                      <m:t>=0</m:t>
                    </m:r>
                  </m:oMath>
                </a14:m>
                <a:r>
                  <a:rPr lang="en-US" dirty="0"/>
                  <a:t> versus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𝐴</m:t>
                        </m:r>
                      </m:sub>
                    </m:sSub>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0</m:t>
                        </m:r>
                      </m:sub>
                    </m:sSub>
                  </m:oMath>
                </a14:m>
                <a:r>
                  <a:rPr lang="en-US" dirty="0"/>
                  <a:t> and plan to use a significance level of 𝛼=0.05. The critical value of </a:t>
                </a:r>
                <a14:m>
                  <m:oMath xmlns:m="http://schemas.openxmlformats.org/officeDocument/2006/math">
                    <m:r>
                      <a:rPr lang="en-US" i="1">
                        <a:latin typeface="Cambria Math" panose="02040503050406030204" pitchFamily="18" charset="0"/>
                      </a:rPr>
                      <m:t>𝑡</m:t>
                    </m:r>
                  </m:oMath>
                </a14:m>
                <a:r>
                  <a:rPr lang="en-US" dirty="0"/>
                  <a:t> is the value of the test statistic with a P-value equal to the significance level. Assume a sample size of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=10</m:t>
                    </m:r>
                  </m:oMath>
                </a14:m>
                <a:r>
                  <a:rPr lang="en-US" dirty="0"/>
                  <a:t>. </a:t>
                </a:r>
              </a:p>
              <a:p>
                <a:r>
                  <a:rPr lang="en-US" dirty="0"/>
                  <a:t>But now suppose that in reality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&gt;0</m:t>
                    </m:r>
                  </m:oMath>
                </a14:m>
                <a:r>
                  <a:rPr lang="en-US" dirty="0"/>
                  <a:t> (e.g.,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=1</m:t>
                    </m:r>
                  </m:oMath>
                </a14:m>
                <a:r>
                  <a:rPr lang="en-US" dirty="0"/>
                  <a:t>). Note that the sampling distribution of the test statistic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is true is shown by the dotted line, while the sampling distribution of the test statistic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is false is shown by the solid line.</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4943F511-94A1-517D-E6FF-43A7B636CF45}"/>
                  </a:ext>
                </a:extLst>
              </p:cNvPr>
              <p:cNvSpPr>
                <a:spLocks noGrp="1" noRot="1" noChangeAspect="1" noMove="1" noResize="1" noEditPoints="1" noAdjustHandles="1" noChangeArrowheads="1" noChangeShapeType="1" noTextEdit="1"/>
              </p:cNvSpPr>
              <p:nvPr>
                <p:ph idx="1"/>
              </p:nvPr>
            </p:nvSpPr>
            <p:spPr>
              <a:xfrm>
                <a:off x="838200" y="1406525"/>
                <a:ext cx="10515600" cy="1693430"/>
              </a:xfrm>
              <a:blipFill>
                <a:blip r:embed="rId2"/>
                <a:stretch>
                  <a:fillRect l="-522" t="-6835" r="-11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4111657-0834-F4AF-10A4-0DBA39DF998C}"/>
              </a:ext>
            </a:extLst>
          </p:cNvPr>
          <p:cNvPicPr>
            <a:picLocks noChangeAspect="1"/>
          </p:cNvPicPr>
          <p:nvPr/>
        </p:nvPicPr>
        <p:blipFill>
          <a:blip r:embed="rId3"/>
          <a:stretch>
            <a:fillRect/>
          </a:stretch>
        </p:blipFill>
        <p:spPr>
          <a:xfrm>
            <a:off x="691284" y="2871788"/>
            <a:ext cx="10458450" cy="3905250"/>
          </a:xfrm>
          <a:prstGeom prst="rect">
            <a:avLst/>
          </a:prstGeom>
        </p:spPr>
      </p:pic>
      <p:cxnSp>
        <p:nvCxnSpPr>
          <p:cNvPr id="8" name="Straight Arrow Connector 7">
            <a:extLst>
              <a:ext uri="{FF2B5EF4-FFF2-40B4-BE49-F238E27FC236}">
                <a16:creationId xmlns:a16="http://schemas.microsoft.com/office/drawing/2014/main" id="{0902BB68-BB72-4F3C-A25E-DE70F8847BB2}"/>
              </a:ext>
            </a:extLst>
          </p:cNvPr>
          <p:cNvCxnSpPr/>
          <p:nvPr/>
        </p:nvCxnSpPr>
        <p:spPr>
          <a:xfrm>
            <a:off x="4265757" y="4824413"/>
            <a:ext cx="838200" cy="77787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C494CB9-B63F-E1ED-92BE-27FAA5E0E51A}"/>
              </a:ext>
            </a:extLst>
          </p:cNvPr>
          <p:cNvCxnSpPr>
            <a:cxnSpLocks/>
          </p:cNvCxnSpPr>
          <p:nvPr/>
        </p:nvCxnSpPr>
        <p:spPr>
          <a:xfrm flipH="1">
            <a:off x="6707335" y="4110182"/>
            <a:ext cx="580156" cy="8283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71B9591-D1F8-A77A-D5F7-C630449C04B2}"/>
              </a:ext>
            </a:extLst>
          </p:cNvPr>
          <p:cNvCxnSpPr>
            <a:cxnSpLocks/>
          </p:cNvCxnSpPr>
          <p:nvPr/>
        </p:nvCxnSpPr>
        <p:spPr>
          <a:xfrm flipH="1" flipV="1">
            <a:off x="5625812" y="5708506"/>
            <a:ext cx="839643" cy="695253"/>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0CFF8FB-9078-07A6-BA55-4DE9F5B971AA}"/>
                  </a:ext>
                </a:extLst>
              </p:cNvPr>
              <p:cNvSpPr txBox="1"/>
              <p:nvPr/>
            </p:nvSpPr>
            <p:spPr>
              <a:xfrm>
                <a:off x="7444509" y="3888509"/>
                <a:ext cx="1655068" cy="369332"/>
              </a:xfrm>
              <a:prstGeom prst="rect">
                <a:avLst/>
              </a:prstGeom>
              <a:noFill/>
            </p:spPr>
            <p:txBody>
              <a:bodyPr wrap="none" rtlCol="0">
                <a:spAutoFit/>
              </a:bodyPr>
              <a:lstStyle/>
              <a:p>
                <a:r>
                  <a:rPr lang="en-US" b="1" dirty="0"/>
                  <a:t>Power </a:t>
                </a:r>
                <a14:m>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𝜷</m:t>
                    </m:r>
                  </m:oMath>
                </a14:m>
                <a:endParaRPr lang="en-US" b="1" dirty="0"/>
              </a:p>
            </p:txBody>
          </p:sp>
        </mc:Choice>
        <mc:Fallback xmlns="">
          <p:sp>
            <p:nvSpPr>
              <p:cNvPr id="15" name="TextBox 14">
                <a:extLst>
                  <a:ext uri="{FF2B5EF4-FFF2-40B4-BE49-F238E27FC236}">
                    <a16:creationId xmlns:a16="http://schemas.microsoft.com/office/drawing/2014/main" id="{A0CFF8FB-9078-07A6-BA55-4DE9F5B971AA}"/>
                  </a:ext>
                </a:extLst>
              </p:cNvPr>
              <p:cNvSpPr txBox="1">
                <a:spLocks noRot="1" noChangeAspect="1" noMove="1" noResize="1" noEditPoints="1" noAdjustHandles="1" noChangeArrowheads="1" noChangeShapeType="1" noTextEdit="1"/>
              </p:cNvSpPr>
              <p:nvPr/>
            </p:nvSpPr>
            <p:spPr>
              <a:xfrm>
                <a:off x="7444509" y="3888509"/>
                <a:ext cx="1655068" cy="369332"/>
              </a:xfrm>
              <a:prstGeom prst="rect">
                <a:avLst/>
              </a:prstGeom>
              <a:blipFill>
                <a:blip r:embed="rId4"/>
                <a:stretch>
                  <a:fillRect l="-2941"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47DB37A-E198-FF90-5EA8-A04B809D3A55}"/>
                  </a:ext>
                </a:extLst>
              </p:cNvPr>
              <p:cNvSpPr txBox="1"/>
              <p:nvPr/>
            </p:nvSpPr>
            <p:spPr>
              <a:xfrm>
                <a:off x="3421882" y="4524339"/>
                <a:ext cx="1557991" cy="369332"/>
              </a:xfrm>
              <a:prstGeom prst="rect">
                <a:avLst/>
              </a:prstGeom>
              <a:noFill/>
            </p:spPr>
            <p:txBody>
              <a:bodyPr wrap="none" rtlCol="0">
                <a:spAutoFit/>
              </a:bodyPr>
              <a:lstStyle/>
              <a:p>
                <a:r>
                  <a:rPr lang="en-US" b="1" dirty="0"/>
                  <a:t>Type II error </a:t>
                </a:r>
                <a14:m>
                  <m:oMath xmlns:m="http://schemas.openxmlformats.org/officeDocument/2006/math">
                    <m:r>
                      <a:rPr lang="en-US" b="1" i="1" smtClean="0">
                        <a:latin typeface="Cambria Math" panose="02040503050406030204" pitchFamily="18" charset="0"/>
                      </a:rPr>
                      <m:t>𝜷</m:t>
                    </m:r>
                  </m:oMath>
                </a14:m>
                <a:endParaRPr lang="en-US" b="1" dirty="0"/>
              </a:p>
            </p:txBody>
          </p:sp>
        </mc:Choice>
        <mc:Fallback xmlns="">
          <p:sp>
            <p:nvSpPr>
              <p:cNvPr id="16" name="TextBox 15">
                <a:extLst>
                  <a:ext uri="{FF2B5EF4-FFF2-40B4-BE49-F238E27FC236}">
                    <a16:creationId xmlns:a16="http://schemas.microsoft.com/office/drawing/2014/main" id="{A47DB37A-E198-FF90-5EA8-A04B809D3A55}"/>
                  </a:ext>
                </a:extLst>
              </p:cNvPr>
              <p:cNvSpPr txBox="1">
                <a:spLocks noRot="1" noChangeAspect="1" noMove="1" noResize="1" noEditPoints="1" noAdjustHandles="1" noChangeArrowheads="1" noChangeShapeType="1" noTextEdit="1"/>
              </p:cNvSpPr>
              <p:nvPr/>
            </p:nvSpPr>
            <p:spPr>
              <a:xfrm>
                <a:off x="3421882" y="4524339"/>
                <a:ext cx="1557991" cy="369332"/>
              </a:xfrm>
              <a:prstGeom prst="rect">
                <a:avLst/>
              </a:prstGeom>
              <a:blipFill>
                <a:blip r:embed="rId5"/>
                <a:stretch>
                  <a:fillRect l="-3125" t="-8197" r="-391"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5326C7E-D605-E4B0-C6E8-8CDF8DF8E198}"/>
                  </a:ext>
                </a:extLst>
              </p:cNvPr>
              <p:cNvSpPr txBox="1"/>
              <p:nvPr/>
            </p:nvSpPr>
            <p:spPr>
              <a:xfrm>
                <a:off x="6096000" y="6293103"/>
                <a:ext cx="1495474" cy="369332"/>
              </a:xfrm>
              <a:prstGeom prst="rect">
                <a:avLst/>
              </a:prstGeom>
              <a:noFill/>
            </p:spPr>
            <p:txBody>
              <a:bodyPr wrap="none" rtlCol="0">
                <a:spAutoFit/>
              </a:bodyPr>
              <a:lstStyle/>
              <a:p>
                <a:r>
                  <a:rPr lang="en-US" b="1" dirty="0"/>
                  <a:t>Type I error </a:t>
                </a:r>
                <a14:m>
                  <m:oMath xmlns:m="http://schemas.openxmlformats.org/officeDocument/2006/math">
                    <m:r>
                      <a:rPr lang="en-US" b="1" i="1" smtClean="0">
                        <a:latin typeface="Cambria Math" panose="02040503050406030204" pitchFamily="18" charset="0"/>
                      </a:rPr>
                      <m:t>𝜶</m:t>
                    </m:r>
                  </m:oMath>
                </a14:m>
                <a:endParaRPr lang="en-US" b="1" dirty="0"/>
              </a:p>
            </p:txBody>
          </p:sp>
        </mc:Choice>
        <mc:Fallback xmlns="">
          <p:sp>
            <p:nvSpPr>
              <p:cNvPr id="17" name="TextBox 16">
                <a:extLst>
                  <a:ext uri="{FF2B5EF4-FFF2-40B4-BE49-F238E27FC236}">
                    <a16:creationId xmlns:a16="http://schemas.microsoft.com/office/drawing/2014/main" id="{F5326C7E-D605-E4B0-C6E8-8CDF8DF8E198}"/>
                  </a:ext>
                </a:extLst>
              </p:cNvPr>
              <p:cNvSpPr txBox="1">
                <a:spLocks noRot="1" noChangeAspect="1" noMove="1" noResize="1" noEditPoints="1" noAdjustHandles="1" noChangeArrowheads="1" noChangeShapeType="1" noTextEdit="1"/>
              </p:cNvSpPr>
              <p:nvPr/>
            </p:nvSpPr>
            <p:spPr>
              <a:xfrm>
                <a:off x="6096000" y="6293103"/>
                <a:ext cx="1495474" cy="369332"/>
              </a:xfrm>
              <a:prstGeom prst="rect">
                <a:avLst/>
              </a:prstGeom>
              <a:blipFill>
                <a:blip r:embed="rId6"/>
                <a:stretch>
                  <a:fillRect l="-3265"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3BBE32A-DC6A-3862-FDF5-701DBD3734AA}"/>
                  </a:ext>
                </a:extLst>
              </p:cNvPr>
              <p:cNvSpPr txBox="1"/>
              <p:nvPr/>
            </p:nvSpPr>
            <p:spPr>
              <a:xfrm>
                <a:off x="3269811" y="3061475"/>
                <a:ext cx="1991892" cy="338554"/>
              </a:xfrm>
              <a:prstGeom prst="rect">
                <a:avLst/>
              </a:prstGeom>
              <a:noFill/>
            </p:spPr>
            <p:txBody>
              <a:bodyPr wrap="none" rtlCol="0">
                <a:spAutoFit/>
              </a:bodyPr>
              <a:lstStyle/>
              <a:p>
                <a:r>
                  <a:rPr lang="en-US" sz="1600" dirty="0"/>
                  <a:t>Distribution under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0</m:t>
                        </m:r>
                      </m:sub>
                    </m:sSub>
                  </m:oMath>
                </a14:m>
                <a:endParaRPr lang="en-US" sz="1600" dirty="0"/>
              </a:p>
            </p:txBody>
          </p:sp>
        </mc:Choice>
        <mc:Fallback xmlns="">
          <p:sp>
            <p:nvSpPr>
              <p:cNvPr id="18" name="TextBox 17">
                <a:extLst>
                  <a:ext uri="{FF2B5EF4-FFF2-40B4-BE49-F238E27FC236}">
                    <a16:creationId xmlns:a16="http://schemas.microsoft.com/office/drawing/2014/main" id="{A3BBE32A-DC6A-3862-FDF5-701DBD3734AA}"/>
                  </a:ext>
                </a:extLst>
              </p:cNvPr>
              <p:cNvSpPr txBox="1">
                <a:spLocks noRot="1" noChangeAspect="1" noMove="1" noResize="1" noEditPoints="1" noAdjustHandles="1" noChangeArrowheads="1" noChangeShapeType="1" noTextEdit="1"/>
              </p:cNvSpPr>
              <p:nvPr/>
            </p:nvSpPr>
            <p:spPr>
              <a:xfrm>
                <a:off x="3269811" y="3061475"/>
                <a:ext cx="1991892" cy="338554"/>
              </a:xfrm>
              <a:prstGeom prst="rect">
                <a:avLst/>
              </a:prstGeom>
              <a:blipFill>
                <a:blip r:embed="rId7"/>
                <a:stretch>
                  <a:fillRect l="-1529"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04284EB-CB5D-C1A5-9DC6-127EAC6BB7CE}"/>
                  </a:ext>
                </a:extLst>
              </p:cNvPr>
              <p:cNvSpPr txBox="1"/>
              <p:nvPr/>
            </p:nvSpPr>
            <p:spPr>
              <a:xfrm>
                <a:off x="5261703" y="3438704"/>
                <a:ext cx="2055178" cy="338554"/>
              </a:xfrm>
              <a:prstGeom prst="rect">
                <a:avLst/>
              </a:prstGeom>
              <a:noFill/>
            </p:spPr>
            <p:txBody>
              <a:bodyPr wrap="none" rtlCol="0">
                <a:spAutoFit/>
              </a:bodyPr>
              <a:lstStyle/>
              <a:p>
                <a:r>
                  <a:rPr lang="en-US" sz="1600" dirty="0"/>
                  <a:t>Distribution under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𝐴</m:t>
                        </m:r>
                      </m:sub>
                    </m:sSub>
                  </m:oMath>
                </a14:m>
                <a:endParaRPr lang="en-US" sz="1600" dirty="0"/>
              </a:p>
            </p:txBody>
          </p:sp>
        </mc:Choice>
        <mc:Fallback xmlns="">
          <p:sp>
            <p:nvSpPr>
              <p:cNvPr id="19" name="TextBox 18">
                <a:extLst>
                  <a:ext uri="{FF2B5EF4-FFF2-40B4-BE49-F238E27FC236}">
                    <a16:creationId xmlns:a16="http://schemas.microsoft.com/office/drawing/2014/main" id="{704284EB-CB5D-C1A5-9DC6-127EAC6BB7CE}"/>
                  </a:ext>
                </a:extLst>
              </p:cNvPr>
              <p:cNvSpPr txBox="1">
                <a:spLocks noRot="1" noChangeAspect="1" noMove="1" noResize="1" noEditPoints="1" noAdjustHandles="1" noChangeArrowheads="1" noChangeShapeType="1" noTextEdit="1"/>
              </p:cNvSpPr>
              <p:nvPr/>
            </p:nvSpPr>
            <p:spPr>
              <a:xfrm>
                <a:off x="5261703" y="3438704"/>
                <a:ext cx="2055178" cy="338554"/>
              </a:xfrm>
              <a:prstGeom prst="rect">
                <a:avLst/>
              </a:prstGeom>
              <a:blipFill>
                <a:blip r:embed="rId8"/>
                <a:stretch>
                  <a:fillRect l="-1484" t="-5357" b="-21429"/>
                </a:stretch>
              </a:blipFill>
            </p:spPr>
            <p:txBody>
              <a:bodyPr/>
              <a:lstStyle/>
              <a:p>
                <a:r>
                  <a:rPr lang="en-US">
                    <a:noFill/>
                  </a:rPr>
                  <a:t> </a:t>
                </a:r>
              </a:p>
            </p:txBody>
          </p:sp>
        </mc:Fallback>
      </mc:AlternateContent>
    </p:spTree>
    <p:extLst>
      <p:ext uri="{BB962C8B-B14F-4D97-AF65-F5344CB8AC3E}">
        <p14:creationId xmlns:p14="http://schemas.microsoft.com/office/powerpoint/2010/main" val="867240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D74870B-6E79-282E-110B-5BEC277C28FC}"/>
                  </a:ext>
                </a:extLst>
              </p:cNvPr>
              <p:cNvSpPr>
                <a:spLocks noGrp="1"/>
              </p:cNvSpPr>
              <p:nvPr>
                <p:ph type="title"/>
              </p:nvPr>
            </p:nvSpPr>
            <p:spPr>
              <a:xfrm>
                <a:off x="152400" y="76495"/>
                <a:ext cx="10515600" cy="558145"/>
              </a:xfrm>
            </p:spPr>
            <p:txBody>
              <a:bodyPr vert="horz" lIns="91440" tIns="45720" rIns="91440" bIns="45720" rtlCol="0" anchor="ctr">
                <a:normAutofit/>
              </a:bodyPr>
              <a:lstStyle/>
              <a:p>
                <a:r>
                  <a:rPr lang="en-US" sz="3200" kern="1200" dirty="0">
                    <a:solidFill>
                      <a:schemeClr val="tx1"/>
                    </a:solidFill>
                    <a:ea typeface="+mj-ea"/>
                    <a:cs typeface="+mj-cs"/>
                  </a:rPr>
                  <a:t>Relationship between </a:t>
                </a:r>
                <a:r>
                  <a:rPr lang="en-US" sz="3200" b="1" kern="1200" dirty="0">
                    <a:solidFill>
                      <a:schemeClr val="tx1"/>
                    </a:solidFill>
                    <a:ea typeface="+mj-ea"/>
                    <a:cs typeface="+mj-cs"/>
                  </a:rPr>
                  <a:t>power</a:t>
                </a:r>
                <a:r>
                  <a:rPr lang="en-US" sz="3200" kern="1200" dirty="0">
                    <a:solidFill>
                      <a:schemeClr val="tx1"/>
                    </a:solidFill>
                    <a:ea typeface="+mj-ea"/>
                    <a:cs typeface="+mj-cs"/>
                  </a:rPr>
                  <a:t>, </a:t>
                </a:r>
                <a14:m>
                  <m:oMath xmlns:m="http://schemas.openxmlformats.org/officeDocument/2006/math">
                    <m:r>
                      <a:rPr lang="en-US" sz="3200" b="0" i="1" kern="1200">
                        <a:solidFill>
                          <a:schemeClr val="tx1"/>
                        </a:solidFill>
                        <a:latin typeface="Cambria Math" panose="02040503050406030204" pitchFamily="18" charset="0"/>
                        <a:ea typeface="+mj-ea"/>
                        <a:cs typeface="+mj-cs"/>
                      </a:rPr>
                      <m:t>𝛼</m:t>
                    </m:r>
                    <m:r>
                      <a:rPr lang="en-US" sz="3200" b="0" i="1" kern="1200">
                        <a:solidFill>
                          <a:schemeClr val="tx1"/>
                        </a:solidFill>
                        <a:latin typeface="Cambria Math" panose="02040503050406030204" pitchFamily="18" charset="0"/>
                        <a:ea typeface="+mj-ea"/>
                        <a:cs typeface="+mj-cs"/>
                      </a:rPr>
                      <m:t>,</m:t>
                    </m:r>
                  </m:oMath>
                </a14:m>
                <a:r>
                  <a:rPr lang="en-US" sz="3200" kern="1200" dirty="0">
                    <a:solidFill>
                      <a:schemeClr val="tx1"/>
                    </a:solidFill>
                    <a:ea typeface="+mj-ea"/>
                    <a:cs typeface="+mj-cs"/>
                  </a:rPr>
                  <a:t> and </a:t>
                </a:r>
                <a14:m>
                  <m:oMath xmlns:m="http://schemas.openxmlformats.org/officeDocument/2006/math">
                    <m:r>
                      <a:rPr lang="en-US" sz="3200" b="0" i="1" kern="1200">
                        <a:solidFill>
                          <a:schemeClr val="tx1"/>
                        </a:solidFill>
                        <a:latin typeface="Cambria Math" panose="02040503050406030204" pitchFamily="18" charset="0"/>
                        <a:ea typeface="+mj-ea"/>
                        <a:cs typeface="+mj-cs"/>
                      </a:rPr>
                      <m:t>𝛽</m:t>
                    </m:r>
                  </m:oMath>
                </a14:m>
                <a:endParaRPr lang="en-US" sz="3200" kern="1200" dirty="0">
                  <a:solidFill>
                    <a:schemeClr val="tx1"/>
                  </a:solidFill>
                  <a:ea typeface="+mj-ea"/>
                  <a:cs typeface="+mj-cs"/>
                </a:endParaRPr>
              </a:p>
            </p:txBody>
          </p:sp>
        </mc:Choice>
        <mc:Fallback xmlns="">
          <p:sp>
            <p:nvSpPr>
              <p:cNvPr id="2" name="Title 1">
                <a:extLst>
                  <a:ext uri="{FF2B5EF4-FFF2-40B4-BE49-F238E27FC236}">
                    <a16:creationId xmlns:a16="http://schemas.microsoft.com/office/drawing/2014/main" id="{ED74870B-6E79-282E-110B-5BEC277C28FC}"/>
                  </a:ext>
                </a:extLst>
              </p:cNvPr>
              <p:cNvSpPr>
                <a:spLocks noGrp="1" noRot="1" noChangeAspect="1" noMove="1" noResize="1" noEditPoints="1" noAdjustHandles="1" noChangeArrowheads="1" noChangeShapeType="1" noTextEdit="1"/>
              </p:cNvSpPr>
              <p:nvPr>
                <p:ph type="title"/>
              </p:nvPr>
            </p:nvSpPr>
            <p:spPr>
              <a:xfrm>
                <a:off x="152400" y="76495"/>
                <a:ext cx="10515600" cy="558145"/>
              </a:xfrm>
              <a:blipFill>
                <a:blip r:embed="rId2"/>
                <a:stretch>
                  <a:fillRect l="-1449" t="-19780" b="-3516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017963E-69B0-AC0E-D043-56DEF4EC5AF3}"/>
              </a:ext>
            </a:extLst>
          </p:cNvPr>
          <p:cNvPicPr>
            <a:picLocks noChangeAspect="1"/>
          </p:cNvPicPr>
          <p:nvPr/>
        </p:nvPicPr>
        <p:blipFill>
          <a:blip r:embed="rId3"/>
          <a:stretch>
            <a:fillRect/>
          </a:stretch>
        </p:blipFill>
        <p:spPr>
          <a:xfrm>
            <a:off x="1022890" y="660664"/>
            <a:ext cx="9721310" cy="6197336"/>
          </a:xfrm>
          <a:prstGeom prst="rect">
            <a:avLst/>
          </a:prstGeom>
        </p:spPr>
      </p:pic>
    </p:spTree>
    <p:extLst>
      <p:ext uri="{BB962C8B-B14F-4D97-AF65-F5344CB8AC3E}">
        <p14:creationId xmlns:p14="http://schemas.microsoft.com/office/powerpoint/2010/main" val="1178722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E2AE1-EC20-8816-ACD0-C9A2E687B3BF}"/>
              </a:ext>
            </a:extLst>
          </p:cNvPr>
          <p:cNvSpPr>
            <a:spLocks noGrp="1"/>
          </p:cNvSpPr>
          <p:nvPr>
            <p:ph type="title"/>
          </p:nvPr>
        </p:nvSpPr>
        <p:spPr/>
        <p:txBody>
          <a:bodyPr/>
          <a:lstStyle/>
          <a:p>
            <a:r>
              <a:rPr lang="en-US" dirty="0"/>
              <a:t>Warm Up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1E7E7D9-5A4B-CD79-AD1E-54417A445529}"/>
                  </a:ext>
                </a:extLst>
              </p:cNvPr>
              <p:cNvSpPr>
                <a:spLocks noGrp="1"/>
              </p:cNvSpPr>
              <p:nvPr>
                <p:ph idx="1"/>
              </p:nvPr>
            </p:nvSpPr>
            <p:spPr/>
            <p:txBody>
              <a:bodyPr/>
              <a:lstStyle/>
              <a:p>
                <a:r>
                  <a:rPr lang="en-US" dirty="0"/>
                  <a:t>A government agency is interested in understanding the average annual income of households in a particular region to inform economic policies. The agency hypothesizes that the mean annual income of households in this region is $50,000. To test this, they collect a random sample of 100 households from the region and estimate the annual income to be 45,323 with a standard deviation of $13,121. Conduct a hypothesis test at the </a:t>
                </a:r>
                <a14:m>
                  <m:oMath xmlns:m="http://schemas.openxmlformats.org/officeDocument/2006/math">
                    <m:r>
                      <a:rPr lang="en-US" b="0" i="1" smtClean="0">
                        <a:latin typeface="Cambria Math" panose="02040503050406030204" pitchFamily="18" charset="0"/>
                      </a:rPr>
                      <m:t>𝛼</m:t>
                    </m:r>
                  </m:oMath>
                </a14:m>
                <a:r>
                  <a:rPr lang="en-US" dirty="0"/>
                  <a:t> = 0.05 significance level to determine if the annual income is significantly different than the agencies hypothesis for this region. </a:t>
                </a:r>
              </a:p>
            </p:txBody>
          </p:sp>
        </mc:Choice>
        <mc:Fallback>
          <p:sp>
            <p:nvSpPr>
              <p:cNvPr id="3" name="Content Placeholder 2">
                <a:extLst>
                  <a:ext uri="{FF2B5EF4-FFF2-40B4-BE49-F238E27FC236}">
                    <a16:creationId xmlns:a16="http://schemas.microsoft.com/office/drawing/2014/main" id="{61E7E7D9-5A4B-CD79-AD1E-54417A445529}"/>
                  </a:ext>
                </a:extLst>
              </p:cNvPr>
              <p:cNvSpPr>
                <a:spLocks noGrp="1" noRot="1" noChangeAspect="1" noMove="1" noResize="1" noEditPoints="1" noAdjustHandles="1" noChangeArrowheads="1" noChangeShapeType="1" noTextEdit="1"/>
              </p:cNvSpPr>
              <p:nvPr>
                <p:ph idx="1"/>
              </p:nvPr>
            </p:nvSpPr>
            <p:spPr>
              <a:blipFill>
                <a:blip r:embed="rId2"/>
                <a:stretch>
                  <a:fillRect l="-1043" t="-2241" r="-1507"/>
                </a:stretch>
              </a:blipFill>
            </p:spPr>
            <p:txBody>
              <a:bodyPr/>
              <a:lstStyle/>
              <a:p>
                <a:r>
                  <a:rPr lang="en-US">
                    <a:noFill/>
                  </a:rPr>
                  <a:t> </a:t>
                </a:r>
              </a:p>
            </p:txBody>
          </p:sp>
        </mc:Fallback>
      </mc:AlternateContent>
    </p:spTree>
    <p:extLst>
      <p:ext uri="{BB962C8B-B14F-4D97-AF65-F5344CB8AC3E}">
        <p14:creationId xmlns:p14="http://schemas.microsoft.com/office/powerpoint/2010/main" val="1008441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E3BD3-487A-D1A6-AF86-DCD69F1273A4}"/>
              </a:ext>
            </a:extLst>
          </p:cNvPr>
          <p:cNvSpPr>
            <a:spLocks noGrp="1"/>
          </p:cNvSpPr>
          <p:nvPr>
            <p:ph type="title"/>
          </p:nvPr>
        </p:nvSpPr>
        <p:spPr/>
        <p:txBody>
          <a:bodyPr/>
          <a:lstStyle/>
          <a:p>
            <a:r>
              <a:rPr lang="en-US" dirty="0"/>
              <a:t>Significance tests are less useful than confidence intervals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DFF50D-D4F4-6501-E829-BDB7F85C34B8}"/>
                  </a:ext>
                </a:extLst>
              </p:cNvPr>
              <p:cNvSpPr>
                <a:spLocks noGrp="1"/>
              </p:cNvSpPr>
              <p:nvPr>
                <p:ph idx="1"/>
              </p:nvPr>
            </p:nvSpPr>
            <p:spPr/>
            <p:txBody>
              <a:bodyPr>
                <a:normAutofit fontScale="92500" lnSpcReduction="10000"/>
              </a:bodyPr>
              <a:lstStyle/>
              <a:p>
                <a:r>
                  <a:rPr lang="en-US" dirty="0"/>
                  <a:t>Significance tests have been overemphasized in practice</a:t>
                </a:r>
              </a:p>
              <a:p>
                <a:endParaRPr lang="en-US" dirty="0"/>
              </a:p>
              <a:p>
                <a:r>
                  <a:rPr lang="en-US" dirty="0"/>
                  <a:t>A significance test only tells you whether or not a given parameter value in the null hypothesis (such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=0</m:t>
                    </m:r>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=0.5</m:t>
                    </m:r>
                  </m:oMath>
                </a14:m>
                <a:r>
                  <a:rPr lang="en-US" dirty="0"/>
                  <a:t>) is plausible given the data.</a:t>
                </a:r>
              </a:p>
              <a:p>
                <a:endParaRPr lang="en-US" dirty="0"/>
              </a:p>
              <a:p>
                <a:r>
                  <a:rPr lang="en-US" dirty="0"/>
                  <a:t>When a P-value is small, it indicates the value specified by the null is not plausible but tells us little else about the possible values of the parameter. </a:t>
                </a:r>
              </a:p>
              <a:p>
                <a:endParaRPr lang="en-US" dirty="0"/>
              </a:p>
              <a:p>
                <a:r>
                  <a:rPr lang="en-US" dirty="0"/>
                  <a:t>A confidence interval is more informative because it tells us the entire set of plausible values </a:t>
                </a:r>
              </a:p>
            </p:txBody>
          </p:sp>
        </mc:Choice>
        <mc:Fallback xmlns="">
          <p:sp>
            <p:nvSpPr>
              <p:cNvPr id="3" name="Content Placeholder 2">
                <a:extLst>
                  <a:ext uri="{FF2B5EF4-FFF2-40B4-BE49-F238E27FC236}">
                    <a16:creationId xmlns:a16="http://schemas.microsoft.com/office/drawing/2014/main" id="{9BDFF50D-D4F4-6501-E829-BDB7F85C34B8}"/>
                  </a:ext>
                </a:extLst>
              </p:cNvPr>
              <p:cNvSpPr>
                <a:spLocks noGrp="1" noRot="1" noChangeAspect="1" noMove="1" noResize="1" noEditPoints="1" noAdjustHandles="1" noChangeArrowheads="1" noChangeShapeType="1" noTextEdit="1"/>
              </p:cNvSpPr>
              <p:nvPr>
                <p:ph idx="1"/>
              </p:nvPr>
            </p:nvSpPr>
            <p:spPr>
              <a:blipFill>
                <a:blip r:embed="rId2"/>
                <a:stretch>
                  <a:fillRect l="-928" t="-2801" r="-522" b="-3641"/>
                </a:stretch>
              </a:blipFill>
            </p:spPr>
            <p:txBody>
              <a:bodyPr/>
              <a:lstStyle/>
              <a:p>
                <a:r>
                  <a:rPr lang="en-US">
                    <a:noFill/>
                  </a:rPr>
                  <a:t> </a:t>
                </a:r>
              </a:p>
            </p:txBody>
          </p:sp>
        </mc:Fallback>
      </mc:AlternateContent>
    </p:spTree>
    <p:extLst>
      <p:ext uri="{BB962C8B-B14F-4D97-AF65-F5344CB8AC3E}">
        <p14:creationId xmlns:p14="http://schemas.microsoft.com/office/powerpoint/2010/main" val="2939022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91735-A87B-0AC3-1B10-AC9AB66751B4}"/>
              </a:ext>
            </a:extLst>
          </p:cNvPr>
          <p:cNvSpPr>
            <a:spLocks noGrp="1"/>
          </p:cNvSpPr>
          <p:nvPr>
            <p:ph type="title"/>
          </p:nvPr>
        </p:nvSpPr>
        <p:spPr/>
        <p:txBody>
          <a:bodyPr/>
          <a:lstStyle/>
          <a:p>
            <a:r>
              <a:rPr lang="en-US" dirty="0"/>
              <a:t>Checking Assumptions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0BC6D46-E9DD-7282-E2F8-E96DD3C8FA1F}"/>
                  </a:ext>
                </a:extLst>
              </p:cNvPr>
              <p:cNvSpPr>
                <a:spLocks noGrp="1"/>
              </p:cNvSpPr>
              <p:nvPr>
                <p:ph idx="1"/>
              </p:nvPr>
            </p:nvSpPr>
            <p:spPr/>
            <p:txBody>
              <a:bodyPr>
                <a:normAutofit fontScale="92500"/>
              </a:bodyPr>
              <a:lstStyle/>
              <a:p>
                <a:r>
                  <a:rPr lang="en-US" dirty="0"/>
                  <a:t>For a test concerning </a:t>
                </a:r>
                <a14:m>
                  <m:oMath xmlns:m="http://schemas.openxmlformats.org/officeDocument/2006/math">
                    <m:r>
                      <a:rPr lang="en-US" b="0" i="1" smtClean="0">
                        <a:latin typeface="Cambria Math" panose="02040503050406030204" pitchFamily="18" charset="0"/>
                      </a:rPr>
                      <m:t>𝑝</m:t>
                    </m:r>
                  </m:oMath>
                </a14:m>
                <a:r>
                  <a:rPr lang="en-US" dirty="0"/>
                  <a:t> a simple check to ensure </a:t>
                </a:r>
              </a:p>
              <a:p>
                <a:pPr marL="0" indent="0">
                  <a:buNone/>
                </a:pPr>
                <a14:m>
                  <m:oMath xmlns:m="http://schemas.openxmlformats.org/officeDocument/2006/math">
                    <m:r>
                      <a:rPr lang="en-US" b="0" i="1" smtClean="0">
                        <a:latin typeface="Cambria Math" panose="02040503050406030204" pitchFamily="18" charset="0"/>
                      </a:rPr>
                      <m:t>𝑛𝑝</m:t>
                    </m:r>
                    <m:r>
                      <a:rPr lang="en-US" b="0" i="1" smtClean="0">
                        <a:latin typeface="Cambria Math" panose="02040503050406030204" pitchFamily="18" charset="0"/>
                      </a:rPr>
                      <m:t>≥15 </m:t>
                    </m:r>
                  </m:oMath>
                </a14:m>
                <a:r>
                  <a:rPr lang="en-US" dirty="0"/>
                  <a:t> and </a:t>
                </a:r>
                <a14:m>
                  <m:oMath xmlns:m="http://schemas.openxmlformats.org/officeDocument/2006/math">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m:t>
                    </m:r>
                  </m:oMath>
                </a14:m>
                <a:r>
                  <a:rPr lang="en-US" dirty="0"/>
                  <a:t>15 is sufficient to meet the assumptions</a:t>
                </a:r>
              </a:p>
              <a:p>
                <a:endParaRPr lang="en-US" dirty="0"/>
              </a:p>
              <a:p>
                <a:r>
                  <a:rPr lang="en-US" dirty="0"/>
                  <a:t>For </a:t>
                </a:r>
                <a14:m>
                  <m:oMath xmlns:m="http://schemas.openxmlformats.org/officeDocument/2006/math">
                    <m:r>
                      <a:rPr lang="en-US" b="0" i="1" smtClean="0">
                        <a:latin typeface="Cambria Math" panose="02040503050406030204" pitchFamily="18" charset="0"/>
                      </a:rPr>
                      <m:t>𝜇</m:t>
                    </m:r>
                  </m:oMath>
                </a14:m>
                <a:r>
                  <a:rPr lang="en-US" dirty="0"/>
                  <a:t>  a histogram of the data distribution of </a:t>
                </a:r>
                <a14:m>
                  <m:oMath xmlns:m="http://schemas.openxmlformats.org/officeDocument/2006/math">
                    <m:r>
                      <a:rPr lang="en-US" b="0" i="1" smtClean="0">
                        <a:latin typeface="Cambria Math" panose="02040503050406030204" pitchFamily="18" charset="0"/>
                      </a:rPr>
                      <m:t>𝑥</m:t>
                    </m:r>
                  </m:oMath>
                </a14:m>
                <a:r>
                  <a:rPr lang="en-US" dirty="0"/>
                  <a:t> is an easy way to determine if the population distribution of </a:t>
                </a:r>
                <a14:m>
                  <m:oMath xmlns:m="http://schemas.openxmlformats.org/officeDocument/2006/math">
                    <m:r>
                      <a:rPr lang="en-US" b="0" i="1" smtClean="0">
                        <a:latin typeface="Cambria Math" panose="02040503050406030204" pitchFamily="18" charset="0"/>
                      </a:rPr>
                      <m:t>𝑥</m:t>
                    </m:r>
                  </m:oMath>
                </a14:m>
                <a:r>
                  <a:rPr lang="en-US" dirty="0"/>
                  <a:t> is approximately normal</a:t>
                </a:r>
              </a:p>
              <a:p>
                <a:pPr marL="457200" lvl="1" indent="0">
                  <a:buNone/>
                </a:pPr>
                <a14:m>
                  <m:oMath xmlns:m="http://schemas.openxmlformats.org/officeDocument/2006/math">
                    <m:r>
                      <a:rPr lang="en-US" b="0" i="1" smtClean="0">
                        <a:latin typeface="Cambria Math" panose="02040503050406030204" pitchFamily="18" charset="0"/>
                      </a:rPr>
                      <m:t>𝑥</m:t>
                    </m:r>
                  </m:oMath>
                </a14:m>
                <a:r>
                  <a:rPr lang="en-US" dirty="0"/>
                  <a:t> represents the variable from the data that we are conducting a hypothesis test on</a:t>
                </a:r>
              </a:p>
              <a:p>
                <a:pPr marL="457200" lvl="1" indent="0">
                  <a:buNone/>
                </a:pPr>
                <a:endParaRPr lang="en-US" dirty="0"/>
              </a:p>
              <a:p>
                <a:r>
                  <a:rPr lang="en-US" dirty="0"/>
                  <a:t>The normality assumption about the population distribution of </a:t>
                </a:r>
                <a14:m>
                  <m:oMath xmlns:m="http://schemas.openxmlformats.org/officeDocument/2006/math">
                    <m:r>
                      <a:rPr lang="en-US" b="0" i="1" smtClean="0">
                        <a:latin typeface="Cambria Math" panose="02040503050406030204" pitchFamily="18" charset="0"/>
                      </a:rPr>
                      <m:t>𝑥</m:t>
                    </m:r>
                  </m:oMath>
                </a14:m>
                <a:r>
                  <a:rPr lang="en-US" dirty="0"/>
                  <a:t> is most important when </a:t>
                </a:r>
                <a14:m>
                  <m:oMath xmlns:m="http://schemas.openxmlformats.org/officeDocument/2006/math">
                    <m:r>
                      <a:rPr lang="en-US" b="0" i="1" smtClean="0">
                        <a:latin typeface="Cambria Math" panose="02040503050406030204" pitchFamily="18" charset="0"/>
                      </a:rPr>
                      <m:t>𝑛</m:t>
                    </m:r>
                  </m:oMath>
                </a14:m>
                <a:r>
                  <a:rPr lang="en-US" dirty="0"/>
                  <a:t> is small and the test is one sided</a:t>
                </a:r>
              </a:p>
              <a:p>
                <a:pPr marL="457200" lvl="1" indent="0">
                  <a:buNone/>
                </a:pPr>
                <a:r>
                  <a:rPr lang="en-US" dirty="0"/>
                  <a:t>Two-sided tests are more robust to deviations from normality</a:t>
                </a:r>
              </a:p>
            </p:txBody>
          </p:sp>
        </mc:Choice>
        <mc:Fallback>
          <p:sp>
            <p:nvSpPr>
              <p:cNvPr id="3" name="Content Placeholder 2">
                <a:extLst>
                  <a:ext uri="{FF2B5EF4-FFF2-40B4-BE49-F238E27FC236}">
                    <a16:creationId xmlns:a16="http://schemas.microsoft.com/office/drawing/2014/main" id="{D0BC6D46-E9DD-7282-E2F8-E96DD3C8FA1F}"/>
                  </a:ext>
                </a:extLst>
              </p:cNvPr>
              <p:cNvSpPr>
                <a:spLocks noGrp="1" noRot="1" noChangeAspect="1" noMove="1" noResize="1" noEditPoints="1" noAdjustHandles="1" noChangeArrowheads="1" noChangeShapeType="1" noTextEdit="1"/>
              </p:cNvSpPr>
              <p:nvPr>
                <p:ph idx="1"/>
              </p:nvPr>
            </p:nvSpPr>
            <p:spPr>
              <a:blipFill>
                <a:blip r:embed="rId2"/>
                <a:stretch>
                  <a:fillRect l="-928" t="-2101" r="-812"/>
                </a:stretch>
              </a:blipFill>
            </p:spPr>
            <p:txBody>
              <a:bodyPr/>
              <a:lstStyle/>
              <a:p>
                <a:r>
                  <a:rPr lang="en-US">
                    <a:noFill/>
                  </a:rPr>
                  <a:t> </a:t>
                </a:r>
              </a:p>
            </p:txBody>
          </p:sp>
        </mc:Fallback>
      </mc:AlternateContent>
    </p:spTree>
    <p:extLst>
      <p:ext uri="{BB962C8B-B14F-4D97-AF65-F5344CB8AC3E}">
        <p14:creationId xmlns:p14="http://schemas.microsoft.com/office/powerpoint/2010/main" val="4151426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8CADE9-F4C5-5B4F-5864-34FD63D775EB}"/>
              </a:ext>
            </a:extLst>
          </p:cNvPr>
          <p:cNvPicPr>
            <a:picLocks noChangeAspect="1"/>
          </p:cNvPicPr>
          <p:nvPr/>
        </p:nvPicPr>
        <p:blipFill>
          <a:blip r:embed="rId2"/>
          <a:stretch>
            <a:fillRect/>
          </a:stretch>
        </p:blipFill>
        <p:spPr>
          <a:xfrm>
            <a:off x="1421073" y="0"/>
            <a:ext cx="8832618" cy="6858000"/>
          </a:xfrm>
          <a:prstGeom prst="rect">
            <a:avLst/>
          </a:prstGeom>
        </p:spPr>
      </p:pic>
    </p:spTree>
    <p:extLst>
      <p:ext uri="{BB962C8B-B14F-4D97-AF65-F5344CB8AC3E}">
        <p14:creationId xmlns:p14="http://schemas.microsoft.com/office/powerpoint/2010/main" val="2319673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3E4EE4-57CA-62EF-64FC-133DECF6A41C}"/>
              </a:ext>
            </a:extLst>
          </p:cNvPr>
          <p:cNvPicPr>
            <a:picLocks noChangeAspect="1"/>
          </p:cNvPicPr>
          <p:nvPr/>
        </p:nvPicPr>
        <p:blipFill>
          <a:blip r:embed="rId2"/>
          <a:stretch>
            <a:fillRect/>
          </a:stretch>
        </p:blipFill>
        <p:spPr>
          <a:xfrm>
            <a:off x="1680783" y="0"/>
            <a:ext cx="8830433" cy="6858000"/>
          </a:xfrm>
          <a:prstGeom prst="rect">
            <a:avLst/>
          </a:prstGeom>
        </p:spPr>
      </p:pic>
    </p:spTree>
    <p:extLst>
      <p:ext uri="{BB962C8B-B14F-4D97-AF65-F5344CB8AC3E}">
        <p14:creationId xmlns:p14="http://schemas.microsoft.com/office/powerpoint/2010/main" val="1369826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C8C9-5ECA-997C-896B-457A17AE79AC}"/>
              </a:ext>
            </a:extLst>
          </p:cNvPr>
          <p:cNvSpPr>
            <a:spLocks noGrp="1"/>
          </p:cNvSpPr>
          <p:nvPr>
            <p:ph type="title"/>
          </p:nvPr>
        </p:nvSpPr>
        <p:spPr/>
        <p:txBody>
          <a:bodyPr/>
          <a:lstStyle/>
          <a:p>
            <a:r>
              <a:rPr lang="en-US" dirty="0"/>
              <a:t>Example 1: Test for a population mean</a:t>
            </a:r>
          </a:p>
        </p:txBody>
      </p:sp>
      <p:pic>
        <p:nvPicPr>
          <p:cNvPr id="5" name="Picture 4">
            <a:extLst>
              <a:ext uri="{FF2B5EF4-FFF2-40B4-BE49-F238E27FC236}">
                <a16:creationId xmlns:a16="http://schemas.microsoft.com/office/drawing/2014/main" id="{3B53D015-5007-B9DE-CED9-69C589E8FC30}"/>
              </a:ext>
            </a:extLst>
          </p:cNvPr>
          <p:cNvPicPr>
            <a:picLocks noChangeAspect="1"/>
          </p:cNvPicPr>
          <p:nvPr/>
        </p:nvPicPr>
        <p:blipFill>
          <a:blip r:embed="rId2"/>
          <a:stretch>
            <a:fillRect/>
          </a:stretch>
        </p:blipFill>
        <p:spPr>
          <a:xfrm>
            <a:off x="838200" y="1386763"/>
            <a:ext cx="9544050" cy="4758708"/>
          </a:xfrm>
          <a:prstGeom prst="rect">
            <a:avLst/>
          </a:prstGeom>
        </p:spPr>
      </p:pic>
      <p:pic>
        <p:nvPicPr>
          <p:cNvPr id="7" name="Picture 6">
            <a:extLst>
              <a:ext uri="{FF2B5EF4-FFF2-40B4-BE49-F238E27FC236}">
                <a16:creationId xmlns:a16="http://schemas.microsoft.com/office/drawing/2014/main" id="{811A7BEB-A8B5-E9A3-D75C-8F9DB3C74109}"/>
              </a:ext>
            </a:extLst>
          </p:cNvPr>
          <p:cNvPicPr>
            <a:picLocks noChangeAspect="1"/>
          </p:cNvPicPr>
          <p:nvPr/>
        </p:nvPicPr>
        <p:blipFill>
          <a:blip r:embed="rId3"/>
          <a:stretch>
            <a:fillRect/>
          </a:stretch>
        </p:blipFill>
        <p:spPr>
          <a:xfrm>
            <a:off x="665992" y="6086435"/>
            <a:ext cx="10860016" cy="571580"/>
          </a:xfrm>
          <a:prstGeom prst="rect">
            <a:avLst/>
          </a:prstGeom>
        </p:spPr>
      </p:pic>
    </p:spTree>
    <p:extLst>
      <p:ext uri="{BB962C8B-B14F-4D97-AF65-F5344CB8AC3E}">
        <p14:creationId xmlns:p14="http://schemas.microsoft.com/office/powerpoint/2010/main" val="751335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8F0DF-2343-6573-AAA7-58B43242CE08}"/>
              </a:ext>
            </a:extLst>
          </p:cNvPr>
          <p:cNvSpPr>
            <a:spLocks noGrp="1"/>
          </p:cNvSpPr>
          <p:nvPr>
            <p:ph type="title"/>
          </p:nvPr>
        </p:nvSpPr>
        <p:spPr>
          <a:xfrm>
            <a:off x="276225" y="0"/>
            <a:ext cx="10515600" cy="1325563"/>
          </a:xfrm>
        </p:spPr>
        <p:txBody>
          <a:bodyPr/>
          <a:lstStyle/>
          <a:p>
            <a:r>
              <a:rPr lang="en-US" dirty="0"/>
              <a:t>Another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EB09BF-FE9D-937F-38CA-F56BAA25A043}"/>
                  </a:ext>
                </a:extLst>
              </p:cNvPr>
              <p:cNvSpPr>
                <a:spLocks noGrp="1"/>
              </p:cNvSpPr>
              <p:nvPr>
                <p:ph idx="1"/>
              </p:nvPr>
            </p:nvSpPr>
            <p:spPr>
              <a:xfrm>
                <a:off x="276225" y="1576215"/>
                <a:ext cx="10763250" cy="1325563"/>
              </a:xfrm>
            </p:spPr>
            <p:txBody>
              <a:bodyPr>
                <a:normAutofit fontScale="92500" lnSpcReduction="20000"/>
              </a:bodyPr>
              <a:lstStyle/>
              <a:p>
                <a:r>
                  <a:rPr lang="en-US" sz="1800" dirty="0"/>
                  <a:t>Each of 22 baseball players ran from home plate to second base two times for each of three routes: </a:t>
                </a:r>
                <a:r>
                  <a:rPr lang="en-US" sz="1800" i="1" dirty="0"/>
                  <a:t>round</a:t>
                </a:r>
                <a:r>
                  <a:rPr lang="en-US" sz="1800" dirty="0"/>
                  <a:t>, </a:t>
                </a:r>
                <a:r>
                  <a:rPr lang="en-US" sz="1800" i="1" dirty="0"/>
                  <a:t>narrow</a:t>
                </a:r>
                <a:r>
                  <a:rPr lang="en-US" sz="1800" dirty="0"/>
                  <a:t>, and </a:t>
                </a:r>
                <a:r>
                  <a:rPr lang="en-US" sz="1800" i="1" dirty="0"/>
                  <a:t>wide</a:t>
                </a:r>
                <a:r>
                  <a:rPr lang="en-US" sz="1800" dirty="0"/>
                  <a:t>. These routes are illustrated in the figure below (the routes have been exaggerated slightly for illustration). Let’s compare the </a:t>
                </a:r>
                <a:r>
                  <a:rPr lang="en-US" sz="1800" i="1" dirty="0"/>
                  <a:t>narrow</a:t>
                </a:r>
                <a:r>
                  <a:rPr lang="en-US" sz="1800" dirty="0"/>
                  <a:t> and </a:t>
                </a:r>
                <a:r>
                  <a:rPr lang="en-US" sz="1800" i="1" dirty="0"/>
                  <a:t>wide</a:t>
                </a:r>
                <a:r>
                  <a:rPr lang="en-US" sz="1800" dirty="0"/>
                  <a:t> routes. (Note: The running times are the average of two runs between a point 35 feet from home plate to a point 15 feet short of second base). For the sample of observations, the mean difference is </a:t>
                </a:r>
                <a14:m>
                  <m:oMath xmlns:m="http://schemas.openxmlformats.org/officeDocument/2006/math">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𝑥</m:t>
                        </m:r>
                      </m:e>
                    </m:acc>
                    <m:r>
                      <a:rPr lang="en-US" sz="1800" b="0" i="1" dirty="0" smtClean="0">
                        <a:latin typeface="Cambria Math" panose="02040503050406030204" pitchFamily="18" charset="0"/>
                      </a:rPr>
                      <m:t>=0.075</m:t>
                    </m:r>
                  </m:oMath>
                </a14:m>
                <a:r>
                  <a:rPr lang="en-US" sz="1800" dirty="0"/>
                  <a:t> seconds, and the standard deviation is </a:t>
                </a:r>
                <a14:m>
                  <m:oMath xmlns:m="http://schemas.openxmlformats.org/officeDocument/2006/math">
                    <m:r>
                      <a:rPr lang="en-US" sz="1800" b="0" i="1" smtClean="0">
                        <a:latin typeface="Cambria Math" panose="02040503050406030204" pitchFamily="18" charset="0"/>
                      </a:rPr>
                      <m:t>𝑠</m:t>
                    </m:r>
                    <m:r>
                      <a:rPr lang="en-US" sz="1800" b="0" i="1" smtClean="0">
                        <a:latin typeface="Cambria Math" panose="02040503050406030204" pitchFamily="18" charset="0"/>
                      </a:rPr>
                      <m:t>=0.088</m:t>
                    </m:r>
                  </m:oMath>
                </a14:m>
                <a:r>
                  <a:rPr lang="en-US" sz="1800" dirty="0"/>
                  <a:t> seconds. Is a mean difference of 0.075 seconds statistically significant at a significance level of </a:t>
                </a:r>
                <a14:m>
                  <m:oMath xmlns:m="http://schemas.openxmlformats.org/officeDocument/2006/math">
                    <m:r>
                      <a:rPr lang="en-US" sz="1800" b="0" i="1" smtClean="0">
                        <a:latin typeface="Cambria Math" panose="02040503050406030204" pitchFamily="18" charset="0"/>
                      </a:rPr>
                      <m:t>𝛼</m:t>
                    </m:r>
                    <m:r>
                      <a:rPr lang="en-US" sz="1800" b="0" i="1" smtClean="0">
                        <a:latin typeface="Cambria Math" panose="02040503050406030204" pitchFamily="18" charset="0"/>
                      </a:rPr>
                      <m:t>=0.01</m:t>
                    </m:r>
                  </m:oMath>
                </a14:m>
                <a:r>
                  <a:rPr lang="en-US" sz="1800" dirty="0"/>
                  <a:t>?</a:t>
                </a:r>
              </a:p>
            </p:txBody>
          </p:sp>
        </mc:Choice>
        <mc:Fallback xmlns="">
          <p:sp>
            <p:nvSpPr>
              <p:cNvPr id="3" name="Content Placeholder 2">
                <a:extLst>
                  <a:ext uri="{FF2B5EF4-FFF2-40B4-BE49-F238E27FC236}">
                    <a16:creationId xmlns:a16="http://schemas.microsoft.com/office/drawing/2014/main" id="{F5EB09BF-FE9D-937F-38CA-F56BAA25A043}"/>
                  </a:ext>
                </a:extLst>
              </p:cNvPr>
              <p:cNvSpPr>
                <a:spLocks noGrp="1" noRot="1" noChangeAspect="1" noMove="1" noResize="1" noEditPoints="1" noAdjustHandles="1" noChangeArrowheads="1" noChangeShapeType="1" noTextEdit="1"/>
              </p:cNvSpPr>
              <p:nvPr>
                <p:ph idx="1"/>
              </p:nvPr>
            </p:nvSpPr>
            <p:spPr>
              <a:xfrm>
                <a:off x="276225" y="1576215"/>
                <a:ext cx="10763250" cy="1325563"/>
              </a:xfrm>
              <a:blipFill>
                <a:blip r:embed="rId2"/>
                <a:stretch>
                  <a:fillRect l="-283" t="-691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12C23D6-7C38-75E9-21EB-0A34C2EC8669}"/>
              </a:ext>
            </a:extLst>
          </p:cNvPr>
          <p:cNvPicPr>
            <a:picLocks noChangeAspect="1"/>
          </p:cNvPicPr>
          <p:nvPr/>
        </p:nvPicPr>
        <p:blipFill>
          <a:blip r:embed="rId3"/>
          <a:stretch>
            <a:fillRect/>
          </a:stretch>
        </p:blipFill>
        <p:spPr>
          <a:xfrm>
            <a:off x="7131174" y="3019424"/>
            <a:ext cx="4222626" cy="3749943"/>
          </a:xfrm>
          <a:prstGeom prst="rect">
            <a:avLst/>
          </a:prstGeom>
        </p:spPr>
      </p:pic>
      <p:pic>
        <p:nvPicPr>
          <p:cNvPr id="9" name="Picture 8">
            <a:extLst>
              <a:ext uri="{FF2B5EF4-FFF2-40B4-BE49-F238E27FC236}">
                <a16:creationId xmlns:a16="http://schemas.microsoft.com/office/drawing/2014/main" id="{B24AA58A-53B8-39C8-9924-CB8E1B6F4E0C}"/>
              </a:ext>
            </a:extLst>
          </p:cNvPr>
          <p:cNvPicPr>
            <a:picLocks noChangeAspect="1"/>
          </p:cNvPicPr>
          <p:nvPr/>
        </p:nvPicPr>
        <p:blipFill>
          <a:blip r:embed="rId4"/>
          <a:stretch>
            <a:fillRect/>
          </a:stretch>
        </p:blipFill>
        <p:spPr>
          <a:xfrm>
            <a:off x="2554063" y="3181350"/>
            <a:ext cx="3154720" cy="3588018"/>
          </a:xfrm>
          <a:prstGeom prst="rect">
            <a:avLst/>
          </a:prstGeom>
        </p:spPr>
      </p:pic>
    </p:spTree>
    <p:extLst>
      <p:ext uri="{BB962C8B-B14F-4D97-AF65-F5344CB8AC3E}">
        <p14:creationId xmlns:p14="http://schemas.microsoft.com/office/powerpoint/2010/main" val="1322819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5086</TotalTime>
  <Words>1533</Words>
  <Application>Microsoft Office PowerPoint</Application>
  <PresentationFormat>Widescreen</PresentationFormat>
  <Paragraphs>110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Cambria Math</vt:lpstr>
      <vt:lpstr>Office Theme</vt:lpstr>
      <vt:lpstr>Lecture 22 Tests for μ and p, Types of errors in hypothesis tests, Power   </vt:lpstr>
      <vt:lpstr>Warm Up </vt:lpstr>
      <vt:lpstr>Warm Up</vt:lpstr>
      <vt:lpstr>Significance tests are less useful than confidence intervals</vt:lpstr>
      <vt:lpstr>Checking Assumptions</vt:lpstr>
      <vt:lpstr>PowerPoint Presentation</vt:lpstr>
      <vt:lpstr>PowerPoint Presentation</vt:lpstr>
      <vt:lpstr>Example 1: Test for a population mean</vt:lpstr>
      <vt:lpstr>Another Example</vt:lpstr>
      <vt:lpstr>Types of errors in significance tests</vt:lpstr>
      <vt:lpstr>Ex.) Types of errors in significance tests</vt:lpstr>
      <vt:lpstr>Ex.) Types of errors in significance tests</vt:lpstr>
      <vt:lpstr>Probability of a type I error</vt:lpstr>
      <vt:lpstr>PowerPoint Presentation</vt:lpstr>
      <vt:lpstr>Probability of a type I error</vt:lpstr>
      <vt:lpstr>Probability of a type II error</vt:lpstr>
      <vt:lpstr>Probability of a type II error</vt:lpstr>
      <vt:lpstr>Probability of a type II error</vt:lpstr>
      <vt:lpstr>The effect of α on error probabilities</vt:lpstr>
      <vt:lpstr>PowerPoint Presentation</vt:lpstr>
      <vt:lpstr>Power</vt:lpstr>
      <vt:lpstr>Type I, Type II, and Power</vt:lpstr>
      <vt:lpstr>Relationship between power, α, and β</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Jarred Kvamme</dc:creator>
  <cp:lastModifiedBy>Jarred Kvamme</cp:lastModifiedBy>
  <cp:revision>211</cp:revision>
  <dcterms:created xsi:type="dcterms:W3CDTF">2023-08-21T21:11:45Z</dcterms:created>
  <dcterms:modified xsi:type="dcterms:W3CDTF">2024-03-29T16:00:48Z</dcterms:modified>
</cp:coreProperties>
</file>