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5"/>
  </p:notesMasterIdLst>
  <p:sldIdLst>
    <p:sldId id="260" r:id="rId2"/>
    <p:sldId id="261" r:id="rId3"/>
    <p:sldId id="262" r:id="rId4"/>
    <p:sldId id="263" r:id="rId5"/>
    <p:sldId id="264" r:id="rId6"/>
    <p:sldId id="265" r:id="rId7"/>
    <p:sldId id="266" r:id="rId8"/>
    <p:sldId id="267"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Lst>
  <p:sldSz cx="9144000" cy="6858000" type="screen4x3"/>
  <p:notesSz cx="6858000" cy="9144000"/>
  <p:embeddedFontLst>
    <p:embeddedFont>
      <p:font typeface="Museo 900" panose="02000000000000000000" pitchFamily="2" charset="0"/>
      <p:bold r:id="rId26"/>
    </p:embeddedFont>
    <p:embeddedFont>
      <p:font typeface="Museo 100" panose="02000000000000000000" pitchFamily="2" charset="0"/>
      <p:regular r:id="rId27"/>
    </p:embeddedFont>
    <p:embeddedFont>
      <p:font typeface="Calibri" panose="020F050202020403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Museo 700" panose="02000000000000000000" pitchFamily="2" charset="0"/>
      <p:bold r:id="rId36"/>
    </p:embeddedFont>
    <p:embeddedFont>
      <p:font typeface="Museo 500" panose="02000000000000000000" pitchFamily="2" charset="0"/>
      <p:regular r:id="rId37"/>
    </p:embeddedFont>
    <p:embeddedFont>
      <p:font typeface="Museo900-Regular" panose="02000000000000000000" pitchFamily="2" charset="0"/>
      <p:bold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6AB4"/>
    <a:srgbClr val="36A7D4"/>
    <a:srgbClr val="843754"/>
    <a:srgbClr val="E35999"/>
    <a:srgbClr val="EE3127"/>
    <a:srgbClr val="A41E21"/>
    <a:srgbClr val="238296"/>
    <a:srgbClr val="5C89A4"/>
    <a:srgbClr val="D1919B"/>
    <a:srgbClr val="C396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napToObjects="1" showGuides="1">
      <p:cViewPr varScale="1">
        <p:scale>
          <a:sx n="66" d="100"/>
          <a:sy n="66" d="100"/>
        </p:scale>
        <p:origin x="60" y="378"/>
      </p:cViewPr>
      <p:guideLst>
        <p:guide orient="horz" pos="1245"/>
        <p:guide orient="horz" pos="3232"/>
        <p:guide orient="horz" pos="1912"/>
        <p:guide pos="5380"/>
        <p:guide pos="295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16/04/2016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9" name="Picture 18" descr="Unit 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9"/>
          <p:cNvSpPr>
            <a:spLocks noGrp="1"/>
          </p:cNvSpPr>
          <p:nvPr>
            <p:ph type="body" sz="quarter" idx="10"/>
          </p:nvPr>
        </p:nvSpPr>
        <p:spPr>
          <a:xfrm>
            <a:off x="1803400" y="1841231"/>
            <a:ext cx="2527300" cy="2201863"/>
          </a:xfrm>
          <a:prstGeom prst="rect">
            <a:avLst/>
          </a:prstGeom>
        </p:spPr>
        <p:txBody>
          <a:bodyPr vert="horz" lIns="0"/>
          <a:lstStyle>
            <a:lvl1pPr marL="0" indent="0">
              <a:lnSpc>
                <a:spcPts val="4800"/>
              </a:lnSpc>
              <a:spcBef>
                <a:spcPts val="0"/>
              </a:spcBef>
              <a:buNone/>
              <a:defRPr sz="4500" b="1" kern="0" spc="-140">
                <a:solidFill>
                  <a:schemeClr val="bg1"/>
                </a:solidFill>
                <a:latin typeface="Arial"/>
                <a:cs typeface="Arial"/>
              </a:defRPr>
            </a:lvl1pPr>
            <a:lvl2pPr marL="0" indent="0">
              <a:lnSpc>
                <a:spcPts val="2500"/>
              </a:lnSpc>
              <a:spcBef>
                <a:spcPts val="0"/>
              </a:spcBef>
              <a:buNone/>
              <a:defRPr sz="2500" kern="0" spc="-140">
                <a:solidFill>
                  <a:schemeClr val="bg1"/>
                </a:solidFill>
                <a:latin typeface="Arial"/>
                <a:cs typeface="Arial"/>
              </a:defRPr>
            </a:lvl2pPr>
            <a:lvl3pPr marL="0" indent="0">
              <a:lnSpc>
                <a:spcPts val="4800"/>
              </a:lnSpc>
              <a:spcBef>
                <a:spcPts val="0"/>
              </a:spcBef>
              <a:buNone/>
              <a:defRPr sz="4500">
                <a:solidFill>
                  <a:schemeClr val="bg1"/>
                </a:solidFill>
                <a:latin typeface="Arial"/>
                <a:cs typeface="Arial"/>
              </a:defRPr>
            </a:lvl3pPr>
            <a:lvl4pPr marL="0" indent="0">
              <a:lnSpc>
                <a:spcPts val="2600"/>
              </a:lnSpc>
              <a:spcBef>
                <a:spcPts val="0"/>
              </a:spcBef>
              <a:buNone/>
              <a:defRPr sz="3000">
                <a:solidFill>
                  <a:srgbClr val="36A7D4"/>
                </a:solidFill>
                <a:latin typeface="Arial"/>
                <a:cs typeface="Arial"/>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1" name="Text Placeholder 19"/>
          <p:cNvSpPr>
            <a:spLocks noGrp="1"/>
          </p:cNvSpPr>
          <p:nvPr>
            <p:ph type="body" sz="quarter" idx="11"/>
          </p:nvPr>
        </p:nvSpPr>
        <p:spPr>
          <a:xfrm>
            <a:off x="4800600" y="1841231"/>
            <a:ext cx="2768600" cy="2201863"/>
          </a:xfrm>
          <a:prstGeom prst="rect">
            <a:avLst/>
          </a:prstGeom>
        </p:spPr>
        <p:txBody>
          <a:bodyPr vert="horz" lIns="0"/>
          <a:lstStyle>
            <a:lvl1pPr marL="0" indent="0">
              <a:lnSpc>
                <a:spcPts val="2600"/>
              </a:lnSpc>
              <a:spcBef>
                <a:spcPts val="0"/>
              </a:spcBef>
              <a:buNone/>
              <a:defRPr sz="2600" b="1" kern="0" spc="-60">
                <a:solidFill>
                  <a:schemeClr val="bg1"/>
                </a:solidFill>
                <a:latin typeface="Arial"/>
                <a:cs typeface="Arial"/>
              </a:defRPr>
            </a:lvl1pPr>
            <a:lvl2pPr marL="0" indent="0">
              <a:lnSpc>
                <a:spcPts val="2000"/>
              </a:lnSpc>
              <a:spcBef>
                <a:spcPts val="500"/>
              </a:spcBef>
              <a:buNone/>
              <a:defRPr sz="1800">
                <a:solidFill>
                  <a:schemeClr val="bg1"/>
                </a:solidFill>
                <a:latin typeface="Arial"/>
                <a:cs typeface="Arial"/>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p:txBody>
      </p:sp>
      <p:pic>
        <p:nvPicPr>
          <p:cNvPr id="8" name="Picture 7" descr="Logo.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50685" y="4018819"/>
            <a:ext cx="2291515" cy="456997"/>
          </a:xfrm>
          <a:prstGeom prst="rect">
            <a:avLst/>
          </a:prstGeom>
        </p:spPr>
      </p:pic>
      <p:sp>
        <p:nvSpPr>
          <p:cNvPr id="10" name="Hexagon 9"/>
          <p:cNvSpPr/>
          <p:nvPr userDrawn="1"/>
        </p:nvSpPr>
        <p:spPr>
          <a:xfrm>
            <a:off x="1072794" y="4100382"/>
            <a:ext cx="1080000" cy="972000"/>
          </a:xfrm>
          <a:prstGeom prst="hexagon">
            <a:avLst/>
          </a:prstGeom>
          <a:noFill/>
          <a:ln w="114300">
            <a:solidFill>
              <a:srgbClr val="36A7D4"/>
            </a:solid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4500" b="1" dirty="0" smtClean="0">
                <a:solidFill>
                  <a:srgbClr val="36A7D4"/>
                </a:solidFill>
                <a:latin typeface="Arial"/>
                <a:cs typeface="Arial"/>
              </a:rPr>
              <a:t>3</a:t>
            </a:r>
            <a:endParaRPr lang="en-US" sz="4500" b="1" dirty="0">
              <a:solidFill>
                <a:srgbClr val="36A7D4"/>
              </a:solidFill>
              <a:latin typeface="Arial"/>
              <a:cs typeface="Arial"/>
            </a:endParaRPr>
          </a:p>
        </p:txBody>
      </p: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246AB4"/>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584200" y="1702800"/>
            <a:ext cx="0" cy="256129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smtClean="0"/>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Tree>
    <p:extLst>
      <p:ext uri="{BB962C8B-B14F-4D97-AF65-F5344CB8AC3E}">
        <p14:creationId xmlns:p14="http://schemas.microsoft.com/office/powerpoint/2010/main" val="22654254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36A7D4"/>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smtClean="0"/>
              <a:t>Click to edit Master text styles</a:t>
            </a:r>
          </a:p>
        </p:txBody>
      </p:sp>
    </p:spTree>
    <p:extLst>
      <p:ext uri="{BB962C8B-B14F-4D97-AF65-F5344CB8AC3E}">
        <p14:creationId xmlns:p14="http://schemas.microsoft.com/office/powerpoint/2010/main" val="3939271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2" name="Picture 41"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pic>
        <p:nvPicPr>
          <p:cNvPr id="6" name="Picture 5"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3" name="TextBox 2"/>
          <p:cNvSpPr txBox="1"/>
          <p:nvPr userDrawn="1"/>
        </p:nvSpPr>
        <p:spPr>
          <a:xfrm>
            <a:off x="70196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smtClean="0">
                <a:solidFill>
                  <a:srgbClr val="FFFFFF"/>
                </a:solidFill>
                <a:latin typeface="Arial"/>
                <a:cs typeface="Arial"/>
              </a:rPr>
              <a:t>Iteration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a:p>
            <a:pPr>
              <a:spcBef>
                <a:spcPts val="288"/>
              </a:spcBef>
            </a:pPr>
            <a:endParaRPr lang="en-US" sz="1200" b="0" dirty="0" smtClean="0">
              <a:solidFill>
                <a:srgbClr val="FFFFFF"/>
              </a:solidFill>
              <a:latin typeface="Arial"/>
              <a:cs typeface="Arial"/>
            </a:endParaRPr>
          </a:p>
        </p:txBody>
      </p:sp>
      <p:pic>
        <p:nvPicPr>
          <p:cNvPr id="44" name="Picture 43" descr="Logo Unit 1.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28497203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sp>
        <p:nvSpPr>
          <p:cNvPr id="67"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6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smtClean="0">
                <a:solidFill>
                  <a:srgbClr val="FFFFFF"/>
                </a:solidFill>
                <a:latin typeface="Arial"/>
                <a:cs typeface="Arial"/>
              </a:rPr>
              <a:t>Iteration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pic>
        <p:nvPicPr>
          <p:cNvPr id="70" name="Picture 69" descr="Logo Unit 1.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41807774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10" name="Picture 9"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pic>
        <p:nvPicPr>
          <p:cNvPr id="55" name="Picture 54" descr="Unit 1.jpg"/>
          <p:cNvPicPr>
            <a:picLocks noChangeAspect="1"/>
          </p:cNvPicPr>
          <p:nvPr userDrawn="1"/>
        </p:nvPicPr>
        <p:blipFill rotWithShape="1">
          <a:blip r:embed="rId3">
            <a:extLst>
              <a:ext uri="{28A0092B-C50C-407E-A947-70E740481C1C}">
                <a14:useLocalDpi xmlns:a14="http://schemas.microsoft.com/office/drawing/2010/main" val="0"/>
              </a:ext>
            </a:extLst>
          </a:blip>
          <a:srcRect b="90370"/>
          <a:stretch/>
        </p:blipFill>
        <p:spPr>
          <a:xfrm>
            <a:off x="0" y="0"/>
            <a:ext cx="9144000" cy="660400"/>
          </a:xfrm>
          <a:prstGeom prst="rect">
            <a:avLst/>
          </a:prstGeom>
        </p:spPr>
      </p:pic>
      <p:sp>
        <p:nvSpPr>
          <p:cNvPr id="5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57"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58" name="TextBox 57"/>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smtClean="0">
                <a:solidFill>
                  <a:srgbClr val="FFFFFF"/>
                </a:solidFill>
                <a:latin typeface="Arial"/>
                <a:cs typeface="Arial"/>
              </a:rPr>
              <a:t>Iteration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spTree>
    <p:extLst>
      <p:ext uri="{BB962C8B-B14F-4D97-AF65-F5344CB8AC3E}">
        <p14:creationId xmlns:p14="http://schemas.microsoft.com/office/powerpoint/2010/main" val="24008606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8" name="Picture 47"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sp>
        <p:nvSpPr>
          <p:cNvPr id="49"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50"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51" name="TextBox 50"/>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smtClean="0">
                <a:solidFill>
                  <a:srgbClr val="FFFFFF"/>
                </a:solidFill>
                <a:latin typeface="Arial"/>
                <a:cs typeface="Arial"/>
              </a:rPr>
              <a:t>Iteration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spTree>
    <p:extLst>
      <p:ext uri="{BB962C8B-B14F-4D97-AF65-F5344CB8AC3E}">
        <p14:creationId xmlns:p14="http://schemas.microsoft.com/office/powerpoint/2010/main" val="33158330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smtClean="0">
                <a:solidFill>
                  <a:srgbClr val="FFFFFF"/>
                </a:solidFill>
                <a:latin typeface="Arial"/>
                <a:cs typeface="Arial"/>
              </a:rPr>
              <a:t>Iteration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pic>
        <p:nvPicPr>
          <p:cNvPr id="70" name="Picture 69" descr="Logo Unit 1.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
        <p:nvSpPr>
          <p:cNvPr id="7" name="Rectangle 6"/>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smtClean="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smtClean="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 2016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smtClean="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spTree>
    <p:extLst>
      <p:ext uri="{BB962C8B-B14F-4D97-AF65-F5344CB8AC3E}">
        <p14:creationId xmlns:p14="http://schemas.microsoft.com/office/powerpoint/2010/main" val="15640912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803399" y="1841231"/>
            <a:ext cx="2750617" cy="2201863"/>
          </a:xfrm>
        </p:spPr>
        <p:txBody>
          <a:bodyPr/>
          <a:lstStyle/>
          <a:p>
            <a:r>
              <a:rPr lang="en-US" dirty="0" smtClean="0">
                <a:latin typeface="Museo 700" panose="02000000000000000000" pitchFamily="50" charset="0"/>
              </a:rPr>
              <a:t>AQA</a:t>
            </a:r>
            <a:endParaRPr lang="en-US" b="0" dirty="0" smtClean="0">
              <a:latin typeface="Museo900-Regular"/>
              <a:cs typeface="Museo900-Regular"/>
            </a:endParaRPr>
          </a:p>
          <a:p>
            <a:pPr lvl="2"/>
            <a:r>
              <a:rPr lang="en-US" dirty="0" smtClean="0">
                <a:latin typeface="Museo 500" panose="02000000000000000000" pitchFamily="50" charset="0"/>
              </a:rPr>
              <a:t>AS Level</a:t>
            </a:r>
          </a:p>
          <a:p>
            <a:pPr lvl="3"/>
            <a:r>
              <a:rPr lang="en-US" sz="2500" dirty="0" smtClean="0">
                <a:solidFill>
                  <a:schemeClr val="bg1"/>
                </a:solidFill>
                <a:latin typeface="Museo 100" panose="02000000000000000000" pitchFamily="50" charset="0"/>
              </a:rPr>
              <a:t>Computer Science</a:t>
            </a:r>
          </a:p>
          <a:p>
            <a:pPr lvl="3">
              <a:lnSpc>
                <a:spcPts val="3000"/>
              </a:lnSpc>
            </a:pPr>
            <a:r>
              <a:rPr lang="en-US" sz="2500" dirty="0" smtClean="0">
                <a:latin typeface="Museo 100" panose="02000000000000000000" pitchFamily="50" charset="0"/>
              </a:rPr>
              <a:t>Paper 1</a:t>
            </a:r>
          </a:p>
          <a:p>
            <a:pPr lvl="3">
              <a:lnSpc>
                <a:spcPts val="4000"/>
              </a:lnSpc>
            </a:pPr>
            <a:endParaRPr lang="en-US" sz="3200" dirty="0">
              <a:latin typeface="Museo 100" panose="02000000000000000000" pitchFamily="50" charset="0"/>
            </a:endParaRPr>
          </a:p>
        </p:txBody>
      </p:sp>
      <p:sp>
        <p:nvSpPr>
          <p:cNvPr id="6" name="Text Placeholder 5"/>
          <p:cNvSpPr>
            <a:spLocks noGrp="1"/>
          </p:cNvSpPr>
          <p:nvPr>
            <p:ph type="body" sz="quarter" idx="11"/>
          </p:nvPr>
        </p:nvSpPr>
        <p:spPr>
          <a:xfrm>
            <a:off x="4800600" y="1860085"/>
            <a:ext cx="2768600" cy="2201863"/>
          </a:xfrm>
        </p:spPr>
        <p:txBody>
          <a:bodyPr/>
          <a:lstStyle/>
          <a:p>
            <a:r>
              <a:rPr lang="en-US" dirty="0" smtClean="0">
                <a:latin typeface="Museo 900" panose="02000000000000000000" pitchFamily="50" charset="0"/>
              </a:rPr>
              <a:t>Iteration</a:t>
            </a:r>
            <a:endParaRPr lang="en-US" dirty="0" smtClean="0">
              <a:latin typeface="Museo 100" panose="02000000000000000000" pitchFamily="50" charset="0"/>
            </a:endParaRPr>
          </a:p>
          <a:p>
            <a:pPr lvl="1"/>
            <a:endParaRPr lang="en-US" sz="2000" dirty="0" smtClean="0">
              <a:latin typeface="Museo 100" panose="02000000000000000000" pitchFamily="50" charset="0"/>
            </a:endParaRPr>
          </a:p>
          <a:p>
            <a:pPr lvl="1"/>
            <a:r>
              <a:rPr lang="en-US" sz="2000" dirty="0" smtClean="0">
                <a:latin typeface="Museo 100" panose="02000000000000000000" pitchFamily="50" charset="0"/>
              </a:rPr>
              <a:t>Unit </a:t>
            </a:r>
            <a:r>
              <a:rPr lang="en-US" sz="2000" dirty="0">
                <a:latin typeface="Museo 100" panose="02000000000000000000" pitchFamily="50" charset="0"/>
              </a:rPr>
              <a:t>1</a:t>
            </a:r>
            <a:endParaRPr lang="en-US" sz="2000" dirty="0" smtClean="0">
              <a:latin typeface="Museo 100" panose="02000000000000000000" pitchFamily="50" charset="0"/>
            </a:endParaRPr>
          </a:p>
          <a:p>
            <a:pPr lvl="1"/>
            <a:r>
              <a:rPr lang="en-US" sz="2000" dirty="0">
                <a:latin typeface="Museo 100" panose="02000000000000000000" pitchFamily="50" charset="0"/>
              </a:rPr>
              <a:t>Fundamentals </a:t>
            </a:r>
            <a:r>
              <a:rPr lang="en-US" sz="2000" dirty="0" smtClean="0">
                <a:latin typeface="Museo 100" panose="02000000000000000000" pitchFamily="50" charset="0"/>
              </a:rPr>
              <a:t/>
            </a:r>
            <a:br>
              <a:rPr lang="en-US" sz="2000" dirty="0" smtClean="0">
                <a:latin typeface="Museo 100" panose="02000000000000000000" pitchFamily="50" charset="0"/>
              </a:rPr>
            </a:br>
            <a:r>
              <a:rPr lang="en-US" sz="2000" dirty="0" smtClean="0">
                <a:latin typeface="Museo 100" panose="02000000000000000000" pitchFamily="50" charset="0"/>
              </a:rPr>
              <a:t>of </a:t>
            </a:r>
            <a:r>
              <a:rPr lang="en-US" sz="2000" dirty="0">
                <a:latin typeface="Museo 100" panose="02000000000000000000" pitchFamily="50" charset="0"/>
              </a:rPr>
              <a:t>programming</a:t>
            </a:r>
          </a:p>
        </p:txBody>
      </p:sp>
    </p:spTree>
    <p:extLst>
      <p:ext uri="{BB962C8B-B14F-4D97-AF65-F5344CB8AC3E}">
        <p14:creationId xmlns:p14="http://schemas.microsoft.com/office/powerpoint/2010/main" val="3097358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Infinite loop</a:t>
            </a:r>
            <a:endParaRPr lang="en-GB" dirty="0"/>
          </a:p>
        </p:txBody>
      </p:sp>
      <p:sp>
        <p:nvSpPr>
          <p:cNvPr id="3" name="Text Placeholder 2"/>
          <p:cNvSpPr>
            <a:spLocks noGrp="1"/>
          </p:cNvSpPr>
          <p:nvPr>
            <p:ph type="body" sz="quarter" idx="14"/>
          </p:nvPr>
        </p:nvSpPr>
        <p:spPr>
          <a:xfrm>
            <a:off x="724279" y="1704180"/>
            <a:ext cx="7816471" cy="1577863"/>
          </a:xfrm>
        </p:spPr>
        <p:txBody>
          <a:bodyPr/>
          <a:lstStyle/>
          <a:p>
            <a:r>
              <a:rPr lang="en-GB" dirty="0" smtClean="0"/>
              <a:t>You may cause an infinite loop if you make a coding error</a:t>
            </a:r>
          </a:p>
          <a:p>
            <a:r>
              <a:rPr lang="en-GB" dirty="0" smtClean="0"/>
              <a:t>What is the problem with this algorithm?</a:t>
            </a:r>
            <a:endParaRPr lang="en-GB" dirty="0"/>
          </a:p>
        </p:txBody>
      </p:sp>
      <p:sp>
        <p:nvSpPr>
          <p:cNvPr id="6" name="TextBox 5"/>
          <p:cNvSpPr txBox="1"/>
          <p:nvPr/>
        </p:nvSpPr>
        <p:spPr>
          <a:xfrm>
            <a:off x="1814189" y="3532153"/>
            <a:ext cx="5636649" cy="193899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OUTPUT “Enter age”</a:t>
            </a:r>
          </a:p>
          <a:p>
            <a:r>
              <a:rPr lang="en-GB" dirty="0"/>
              <a:t>age </a:t>
            </a:r>
            <a:r>
              <a:rPr lang="en-GB" dirty="0" smtClean="0">
                <a:sym typeface="Wingdings" panose="05000000000000000000" pitchFamily="2" charset="2"/>
              </a:rPr>
              <a:t> USERINPUT</a:t>
            </a:r>
            <a:endParaRPr lang="en-GB" dirty="0"/>
          </a:p>
          <a:p>
            <a:r>
              <a:rPr lang="en-GB" dirty="0" smtClean="0"/>
              <a:t>WHILE </a:t>
            </a:r>
            <a:r>
              <a:rPr lang="en-GB" dirty="0"/>
              <a:t>age &lt; 11 or age &gt; 18 </a:t>
            </a:r>
          </a:p>
          <a:p>
            <a:r>
              <a:rPr lang="en-GB" dirty="0"/>
              <a:t>	OUTPUT “Invalid data. Re-enter age”</a:t>
            </a:r>
          </a:p>
          <a:p>
            <a:r>
              <a:rPr lang="en-GB" dirty="0"/>
              <a:t>ENDWHILE</a:t>
            </a:r>
          </a:p>
          <a:p>
            <a:r>
              <a:rPr lang="en-GB" dirty="0"/>
              <a:t>OUTPUT “Valid data”</a:t>
            </a:r>
          </a:p>
        </p:txBody>
      </p:sp>
    </p:spTree>
    <p:extLst>
      <p:ext uri="{BB962C8B-B14F-4D97-AF65-F5344CB8AC3E}">
        <p14:creationId xmlns:p14="http://schemas.microsoft.com/office/powerpoint/2010/main" val="462432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Infinite loop</a:t>
            </a:r>
            <a:endParaRPr lang="en-GB" dirty="0"/>
          </a:p>
        </p:txBody>
      </p:sp>
      <p:sp>
        <p:nvSpPr>
          <p:cNvPr id="3" name="Text Placeholder 2"/>
          <p:cNvSpPr>
            <a:spLocks noGrp="1"/>
          </p:cNvSpPr>
          <p:nvPr>
            <p:ph type="body" sz="quarter" idx="14"/>
          </p:nvPr>
        </p:nvSpPr>
        <p:spPr>
          <a:xfrm>
            <a:off x="724279" y="1704180"/>
            <a:ext cx="7816471" cy="1577863"/>
          </a:xfrm>
        </p:spPr>
        <p:txBody>
          <a:bodyPr/>
          <a:lstStyle/>
          <a:p>
            <a:r>
              <a:rPr lang="en-GB" dirty="0" smtClean="0"/>
              <a:t>Infinite loops are often used in 2D games</a:t>
            </a:r>
          </a:p>
          <a:p>
            <a:pPr lvl="1"/>
            <a:r>
              <a:rPr lang="en-GB" dirty="0" smtClean="0"/>
              <a:t>An “outer” </a:t>
            </a:r>
            <a:r>
              <a:rPr lang="en-GB" dirty="0" smtClean="0">
                <a:solidFill>
                  <a:srgbClr val="246AB4"/>
                </a:solidFill>
              </a:rPr>
              <a:t>WHILE True… ENDWHILE </a:t>
            </a:r>
            <a:r>
              <a:rPr lang="en-GB" dirty="0" smtClean="0"/>
              <a:t>loop runs the game</a:t>
            </a:r>
          </a:p>
          <a:p>
            <a:pPr lvl="1"/>
            <a:r>
              <a:rPr lang="en-GB" dirty="0" smtClean="0"/>
              <a:t>A brief pause can be included to slow the loop down, so that a sprite </a:t>
            </a:r>
            <a:r>
              <a:rPr lang="en-GB" dirty="0" err="1" smtClean="0"/>
              <a:t>x,y</a:t>
            </a:r>
            <a:r>
              <a:rPr lang="en-GB" dirty="0" smtClean="0"/>
              <a:t> position can be updated about 25 times a second for smooth animation</a:t>
            </a:r>
            <a:endParaRPr lang="en-GB" dirty="0"/>
          </a:p>
        </p:txBody>
      </p:sp>
      <p:sp>
        <p:nvSpPr>
          <p:cNvPr id="6" name="TextBox 5"/>
          <p:cNvSpPr txBox="1"/>
          <p:nvPr/>
        </p:nvSpPr>
        <p:spPr>
          <a:xfrm>
            <a:off x="2729944" y="4008401"/>
            <a:ext cx="3805139" cy="163121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WHILE True</a:t>
            </a:r>
          </a:p>
          <a:p>
            <a:r>
              <a:rPr lang="en-GB" dirty="0"/>
              <a:t>	</a:t>
            </a:r>
            <a:r>
              <a:rPr lang="en-GB" dirty="0" err="1"/>
              <a:t>updatePlayerPosition</a:t>
            </a:r>
            <a:r>
              <a:rPr lang="en-GB" dirty="0"/>
              <a:t>()</a:t>
            </a:r>
          </a:p>
          <a:p>
            <a:r>
              <a:rPr lang="en-GB" dirty="0"/>
              <a:t>	</a:t>
            </a:r>
            <a:r>
              <a:rPr lang="en-GB" dirty="0" err="1"/>
              <a:t>checkForCollision</a:t>
            </a:r>
            <a:r>
              <a:rPr lang="en-GB" dirty="0"/>
              <a:t>()</a:t>
            </a:r>
          </a:p>
          <a:p>
            <a:r>
              <a:rPr lang="en-GB" dirty="0"/>
              <a:t>	redraw()</a:t>
            </a:r>
          </a:p>
          <a:p>
            <a:r>
              <a:rPr lang="en-GB" dirty="0"/>
              <a:t>ENDWHILE</a:t>
            </a:r>
          </a:p>
        </p:txBody>
      </p:sp>
    </p:spTree>
    <p:extLst>
      <p:ext uri="{BB962C8B-B14F-4D97-AF65-F5344CB8AC3E}">
        <p14:creationId xmlns:p14="http://schemas.microsoft.com/office/powerpoint/2010/main" val="3515684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Infinite loops in control and data sensing applications</a:t>
            </a:r>
            <a:endParaRPr lang="en-GB" dirty="0"/>
          </a:p>
        </p:txBody>
      </p:sp>
      <p:sp>
        <p:nvSpPr>
          <p:cNvPr id="3" name="Text Placeholder 2"/>
          <p:cNvSpPr>
            <a:spLocks noGrp="1"/>
          </p:cNvSpPr>
          <p:nvPr>
            <p:ph type="body" sz="quarter" idx="14"/>
          </p:nvPr>
        </p:nvSpPr>
        <p:spPr>
          <a:xfrm>
            <a:off x="724279" y="2101745"/>
            <a:ext cx="7816471" cy="3411159"/>
          </a:xfrm>
        </p:spPr>
        <p:txBody>
          <a:bodyPr/>
          <a:lstStyle/>
          <a:p>
            <a:r>
              <a:rPr lang="en-GB" dirty="0" smtClean="0"/>
              <a:t>Computer control and data sensing applications use infinite loops to gather data from sensors</a:t>
            </a:r>
          </a:p>
          <a:p>
            <a:pPr lvl="1"/>
            <a:r>
              <a:rPr lang="en-GB" dirty="0" smtClean="0"/>
              <a:t>A variety of sensors can control a number of output devices such as lights, buzzers and motors</a:t>
            </a:r>
          </a:p>
          <a:p>
            <a:pPr lvl="1"/>
            <a:r>
              <a:rPr lang="en-GB" dirty="0" smtClean="0"/>
              <a:t>After the setup code is run, </a:t>
            </a:r>
            <a:br>
              <a:rPr lang="en-GB" dirty="0" smtClean="0"/>
            </a:br>
            <a:r>
              <a:rPr lang="en-GB" dirty="0" smtClean="0"/>
              <a:t>the device enters an infinite </a:t>
            </a:r>
            <a:br>
              <a:rPr lang="en-GB" dirty="0" smtClean="0"/>
            </a:br>
            <a:r>
              <a:rPr lang="en-GB" dirty="0" smtClean="0"/>
              <a:t>loop to repeatedly check the </a:t>
            </a:r>
            <a:br>
              <a:rPr lang="en-GB" dirty="0" smtClean="0"/>
            </a:br>
            <a:r>
              <a:rPr lang="en-GB" dirty="0" smtClean="0"/>
              <a:t>value of the sensors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060" t="6372" r="17030" b="3953"/>
          <a:stretch/>
        </p:blipFill>
        <p:spPr>
          <a:xfrm flipH="1">
            <a:off x="5531667" y="3491555"/>
            <a:ext cx="2272420" cy="2791551"/>
          </a:xfrm>
          <a:prstGeom prst="rect">
            <a:avLst/>
          </a:prstGeom>
        </p:spPr>
      </p:pic>
    </p:spTree>
    <p:extLst>
      <p:ext uri="{BB962C8B-B14F-4D97-AF65-F5344CB8AC3E}">
        <p14:creationId xmlns:p14="http://schemas.microsoft.com/office/powerpoint/2010/main" val="2513339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Worksheet 3</a:t>
            </a:r>
            <a:endParaRPr lang="en-GB" dirty="0"/>
          </a:p>
        </p:txBody>
      </p:sp>
      <p:sp>
        <p:nvSpPr>
          <p:cNvPr id="7" name="Text Placeholder 6"/>
          <p:cNvSpPr>
            <a:spLocks noGrp="1"/>
          </p:cNvSpPr>
          <p:nvPr>
            <p:ph type="body" sz="quarter" idx="14"/>
          </p:nvPr>
        </p:nvSpPr>
        <p:spPr/>
        <p:txBody>
          <a:bodyPr/>
          <a:lstStyle/>
          <a:p>
            <a:r>
              <a:rPr lang="en-GB" sz="2800" dirty="0"/>
              <a:t>Complete </a:t>
            </a:r>
            <a:r>
              <a:rPr lang="en-GB" sz="2800" b="1" dirty="0" smtClean="0"/>
              <a:t>Task 2</a:t>
            </a:r>
            <a:r>
              <a:rPr lang="en-GB" sz="2800" dirty="0" smtClean="0"/>
              <a:t>, </a:t>
            </a:r>
            <a:r>
              <a:rPr lang="en-GB" sz="2800" b="1" dirty="0" smtClean="0"/>
              <a:t>Questions</a:t>
            </a:r>
            <a:r>
              <a:rPr lang="en-GB" sz="2800" dirty="0" smtClean="0"/>
              <a:t> </a:t>
            </a:r>
            <a:r>
              <a:rPr lang="en-GB" sz="2800" b="1" dirty="0" smtClean="0"/>
              <a:t>3</a:t>
            </a:r>
            <a:r>
              <a:rPr lang="en-GB" sz="2800" dirty="0" smtClean="0"/>
              <a:t> and </a:t>
            </a:r>
            <a:r>
              <a:rPr lang="en-GB" sz="2800" b="1" dirty="0" smtClean="0"/>
              <a:t>4</a:t>
            </a:r>
            <a:endParaRPr lang="en-GB" sz="2800" b="1" dirty="0"/>
          </a:p>
        </p:txBody>
      </p:sp>
    </p:spTree>
    <p:extLst>
      <p:ext uri="{BB962C8B-B14F-4D97-AF65-F5344CB8AC3E}">
        <p14:creationId xmlns:p14="http://schemas.microsoft.com/office/powerpoint/2010/main" val="1754116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FOR .. NEXT loop</a:t>
            </a:r>
            <a:endParaRPr lang="en-GB" dirty="0"/>
          </a:p>
        </p:txBody>
      </p:sp>
      <p:sp>
        <p:nvSpPr>
          <p:cNvPr id="3" name="Text Placeholder 2"/>
          <p:cNvSpPr>
            <a:spLocks noGrp="1"/>
          </p:cNvSpPr>
          <p:nvPr>
            <p:ph type="body" sz="quarter" idx="14"/>
          </p:nvPr>
        </p:nvSpPr>
        <p:spPr/>
        <p:txBody>
          <a:bodyPr/>
          <a:lstStyle/>
          <a:p>
            <a:r>
              <a:rPr lang="en-GB" dirty="0" smtClean="0"/>
              <a:t>The </a:t>
            </a:r>
            <a:r>
              <a:rPr lang="en-GB" dirty="0" smtClean="0">
                <a:solidFill>
                  <a:srgbClr val="246AB4"/>
                </a:solidFill>
              </a:rPr>
              <a:t>FOR .. NEXT </a:t>
            </a:r>
            <a:r>
              <a:rPr lang="en-GB" dirty="0" smtClean="0"/>
              <a:t>loop is termed “</a:t>
            </a:r>
            <a:r>
              <a:rPr lang="en-GB" dirty="0" smtClean="0">
                <a:solidFill>
                  <a:srgbClr val="246AB4"/>
                </a:solidFill>
              </a:rPr>
              <a:t>definite iteration</a:t>
            </a:r>
            <a:r>
              <a:rPr lang="en-GB" dirty="0" smtClean="0"/>
              <a:t>”, and is used to repeat a block of instructions a specified number of times</a:t>
            </a:r>
          </a:p>
          <a:p>
            <a:r>
              <a:rPr lang="en-GB" dirty="0" smtClean="0"/>
              <a:t>The FOR loop uses a counter variable which is automatically incremented each time through the loop</a:t>
            </a:r>
          </a:p>
          <a:p>
            <a:r>
              <a:rPr lang="en-GB" dirty="0" smtClean="0"/>
              <a:t>Optionally, a STEP value can be specified to make the counter increase or decrease by any integer</a:t>
            </a:r>
            <a:endParaRPr lang="en-GB" dirty="0"/>
          </a:p>
        </p:txBody>
      </p:sp>
    </p:spTree>
    <p:extLst>
      <p:ext uri="{BB962C8B-B14F-4D97-AF65-F5344CB8AC3E}">
        <p14:creationId xmlns:p14="http://schemas.microsoft.com/office/powerpoint/2010/main" val="542146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FOR .. NEXT loop</a:t>
            </a:r>
          </a:p>
        </p:txBody>
      </p:sp>
      <p:sp>
        <p:nvSpPr>
          <p:cNvPr id="5" name="Text Placeholder 4"/>
          <p:cNvSpPr>
            <a:spLocks noGrp="1"/>
          </p:cNvSpPr>
          <p:nvPr>
            <p:ph type="body" sz="quarter" idx="14"/>
          </p:nvPr>
        </p:nvSpPr>
        <p:spPr/>
        <p:txBody>
          <a:bodyPr/>
          <a:lstStyle/>
          <a:p>
            <a:r>
              <a:rPr lang="en-GB" dirty="0"/>
              <a:t>What values will </a:t>
            </a:r>
            <a:r>
              <a:rPr lang="en-GB" dirty="0">
                <a:solidFill>
                  <a:srgbClr val="246AB4"/>
                </a:solidFill>
              </a:rPr>
              <a:t>index </a:t>
            </a:r>
            <a:r>
              <a:rPr lang="en-GB" dirty="0"/>
              <a:t>and </a:t>
            </a:r>
            <a:r>
              <a:rPr lang="en-GB" dirty="0">
                <a:solidFill>
                  <a:srgbClr val="246AB4"/>
                </a:solidFill>
              </a:rPr>
              <a:t>x</a:t>
            </a:r>
            <a:r>
              <a:rPr lang="en-GB" dirty="0"/>
              <a:t> take?</a:t>
            </a:r>
          </a:p>
          <a:p>
            <a:endParaRPr lang="en-GB" dirty="0"/>
          </a:p>
        </p:txBody>
      </p:sp>
      <p:sp>
        <p:nvSpPr>
          <p:cNvPr id="6" name="TextBox 5"/>
          <p:cNvSpPr txBox="1"/>
          <p:nvPr/>
        </p:nvSpPr>
        <p:spPr>
          <a:xfrm>
            <a:off x="1606225" y="2297692"/>
            <a:ext cx="3269832" cy="163121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FOR index </a:t>
            </a:r>
            <a:r>
              <a:rPr lang="en-GB" dirty="0">
                <a:sym typeface="Wingdings" panose="05000000000000000000" pitchFamily="2" charset="2"/>
              </a:rPr>
              <a:t> 1 TO 8</a:t>
            </a:r>
          </a:p>
          <a:p>
            <a:r>
              <a:rPr lang="en-GB" dirty="0">
                <a:sym typeface="Wingdings" panose="05000000000000000000" pitchFamily="2" charset="2"/>
              </a:rPr>
              <a:t>	x = (index ** 2) mod 3 </a:t>
            </a:r>
          </a:p>
          <a:p>
            <a:r>
              <a:rPr lang="en-GB" dirty="0">
                <a:sym typeface="Wingdings" panose="05000000000000000000" pitchFamily="2" charset="2"/>
              </a:rPr>
              <a:t>	OUTPUT x</a:t>
            </a:r>
          </a:p>
          <a:p>
            <a:r>
              <a:rPr lang="en-GB" dirty="0">
                <a:sym typeface="Wingdings" panose="05000000000000000000" pitchFamily="2" charset="2"/>
              </a:rPr>
              <a:t>NEXT index</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07354618"/>
              </p:ext>
            </p:extLst>
          </p:nvPr>
        </p:nvGraphicFramePr>
        <p:xfrm>
          <a:off x="5251008" y="2401884"/>
          <a:ext cx="2694216" cy="3625560"/>
        </p:xfrm>
        <a:graphic>
          <a:graphicData uri="http://schemas.openxmlformats.org/drawingml/2006/table">
            <a:tbl>
              <a:tblPr>
                <a:tableStyleId>{5C22544A-7EE6-4342-B048-85BDC9FD1C3A}</a:tableStyleId>
              </a:tblPr>
              <a:tblGrid>
                <a:gridCol w="1347108"/>
                <a:gridCol w="1347108"/>
              </a:tblGrid>
              <a:tr h="402840">
                <a:tc>
                  <a:txBody>
                    <a:bodyPr/>
                    <a:lstStyle/>
                    <a:p>
                      <a:pPr algn="ctr" fontAlgn="ctr"/>
                      <a:r>
                        <a:rPr lang="en-GB" sz="2000" b="1" i="0" u="none" strike="noStrike" dirty="0" smtClean="0">
                          <a:solidFill>
                            <a:schemeClr val="bg1"/>
                          </a:solidFill>
                          <a:effectLst/>
                          <a:latin typeface="Arial" panose="020B0604020202020204" pitchFamily="34" charset="0"/>
                          <a:cs typeface="Arial" panose="020B0604020202020204" pitchFamily="34" charset="0"/>
                        </a:rPr>
                        <a:t>index</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ctr"/>
                      <a:r>
                        <a:rPr lang="en-GB" sz="2000" b="1" u="none" strike="noStrike" dirty="0" smtClean="0">
                          <a:solidFill>
                            <a:schemeClr val="bg1"/>
                          </a:solidFill>
                          <a:effectLst/>
                          <a:latin typeface="Arial" panose="020B0604020202020204" pitchFamily="34" charset="0"/>
                          <a:cs typeface="Arial" panose="020B0604020202020204" pitchFamily="34" charset="0"/>
                        </a:rPr>
                        <a:t>x</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6A7D4"/>
                    </a:solidFill>
                  </a:tcPr>
                </a:tc>
              </a:tr>
              <a:tr h="402840">
                <a:tc>
                  <a:txBody>
                    <a:bodyPr/>
                    <a:lstStyle/>
                    <a:p>
                      <a:pPr algn="ctr" fontAlgn="ctr"/>
                      <a:r>
                        <a:rPr lang="en-GB" sz="2000" u="none" strike="noStrike" dirty="0" smtClean="0">
                          <a:effectLst/>
                          <a:latin typeface="Arial" panose="020B0604020202020204" pitchFamily="34" charset="0"/>
                          <a:cs typeface="Arial" panose="020B0604020202020204" pitchFamily="34" charset="0"/>
                        </a:rPr>
                        <a:t>1</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402840">
                <a:tc>
                  <a:txBody>
                    <a:bodyPr/>
                    <a:lstStyle/>
                    <a:p>
                      <a:pPr algn="ctr" fontAlgn="ct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402840">
                <a:tc>
                  <a:txBody>
                    <a:bodyPr/>
                    <a:lstStyle/>
                    <a:p>
                      <a:pPr algn="ctr" fontAlgn="ct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402840">
                <a:tc>
                  <a:txBody>
                    <a:bodyPr/>
                    <a:lstStyle/>
                    <a:p>
                      <a:pPr algn="ctr" fontAlgn="ct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402840">
                <a:tc>
                  <a:txBody>
                    <a:bodyPr/>
                    <a:lstStyle/>
                    <a:p>
                      <a:pPr algn="ctr" fontAlgn="ct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402840">
                <a:tc>
                  <a:txBody>
                    <a:bodyPr/>
                    <a:lstStyle/>
                    <a:p>
                      <a:pPr algn="ctr" fontAlgn="ct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402840">
                <a:tc>
                  <a:txBody>
                    <a:bodyPr/>
                    <a:lstStyle/>
                    <a:p>
                      <a:pPr algn="ctr" fontAlgn="ct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402840">
                <a:tc>
                  <a:txBody>
                    <a:bodyPr/>
                    <a:lstStyle/>
                    <a:p>
                      <a:pPr algn="ctr" fontAlgn="ct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805480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Using a different increment</a:t>
            </a:r>
            <a:endParaRPr lang="en-GB" dirty="0"/>
          </a:p>
        </p:txBody>
      </p:sp>
      <p:sp>
        <p:nvSpPr>
          <p:cNvPr id="5" name="Text Placeholder 4"/>
          <p:cNvSpPr>
            <a:spLocks noGrp="1"/>
          </p:cNvSpPr>
          <p:nvPr>
            <p:ph type="body" sz="quarter" idx="14"/>
          </p:nvPr>
        </p:nvSpPr>
        <p:spPr/>
        <p:txBody>
          <a:bodyPr/>
          <a:lstStyle/>
          <a:p>
            <a:pPr marL="342900" indent="-342900">
              <a:buFont typeface="Arial" panose="020B0604020202020204" pitchFamily="34" charset="0"/>
              <a:buChar char="•"/>
            </a:pPr>
            <a:r>
              <a:rPr lang="en-GB" dirty="0"/>
              <a:t>The increment in a FOR loop can be varied</a:t>
            </a:r>
          </a:p>
          <a:p>
            <a:pPr marL="342900" indent="-342900">
              <a:buFont typeface="Arial" panose="020B0604020202020204" pitchFamily="34" charset="0"/>
              <a:buChar char="•"/>
            </a:pPr>
            <a:r>
              <a:rPr lang="en-GB" dirty="0"/>
              <a:t>What values will index and x take?</a:t>
            </a:r>
          </a:p>
          <a:p>
            <a:endParaRPr lang="en-GB" dirty="0"/>
          </a:p>
        </p:txBody>
      </p:sp>
      <p:sp>
        <p:nvSpPr>
          <p:cNvPr id="6" name="TextBox 5"/>
          <p:cNvSpPr txBox="1"/>
          <p:nvPr/>
        </p:nvSpPr>
        <p:spPr>
          <a:xfrm>
            <a:off x="1258223" y="2826506"/>
            <a:ext cx="4006707" cy="132343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FOR index </a:t>
            </a:r>
            <a:r>
              <a:rPr lang="en-GB" dirty="0" smtClean="0">
                <a:sym typeface="Wingdings" panose="05000000000000000000" pitchFamily="2" charset="2"/>
              </a:rPr>
              <a:t> 1 </a:t>
            </a:r>
            <a:r>
              <a:rPr lang="en-GB" dirty="0">
                <a:sym typeface="Wingdings" panose="05000000000000000000" pitchFamily="2" charset="2"/>
              </a:rPr>
              <a:t>to 10 step 2</a:t>
            </a:r>
          </a:p>
          <a:p>
            <a:r>
              <a:rPr lang="en-GB" dirty="0">
                <a:sym typeface="Wingdings" panose="05000000000000000000" pitchFamily="2" charset="2"/>
              </a:rPr>
              <a:t>	x = (index ** 2) mod 3 	</a:t>
            </a:r>
            <a:r>
              <a:rPr lang="en-GB" dirty="0" smtClean="0">
                <a:sym typeface="Wingdings" panose="05000000000000000000" pitchFamily="2" charset="2"/>
              </a:rPr>
              <a:t>OUTPUT </a:t>
            </a:r>
            <a:r>
              <a:rPr lang="en-GB" dirty="0">
                <a:sym typeface="Wingdings" panose="05000000000000000000" pitchFamily="2" charset="2"/>
              </a:rPr>
              <a:t>x</a:t>
            </a:r>
          </a:p>
          <a:p>
            <a:r>
              <a:rPr lang="en-GB" dirty="0">
                <a:sym typeface="Wingdings" panose="05000000000000000000" pitchFamily="2" charset="2"/>
              </a:rPr>
              <a:t>NEXT index</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5025292"/>
              </p:ext>
            </p:extLst>
          </p:nvPr>
        </p:nvGraphicFramePr>
        <p:xfrm>
          <a:off x="5264930" y="2826506"/>
          <a:ext cx="2694216" cy="3240000"/>
        </p:xfrm>
        <a:graphic>
          <a:graphicData uri="http://schemas.openxmlformats.org/drawingml/2006/table">
            <a:tbl>
              <a:tblPr>
                <a:tableStyleId>{5C22544A-7EE6-4342-B048-85BDC9FD1C3A}</a:tableStyleId>
              </a:tblPr>
              <a:tblGrid>
                <a:gridCol w="1347108"/>
                <a:gridCol w="1347108"/>
              </a:tblGrid>
              <a:tr h="360000">
                <a:tc>
                  <a:txBody>
                    <a:bodyPr/>
                    <a:lstStyle/>
                    <a:p>
                      <a:pPr algn="ctr" fontAlgn="ctr"/>
                      <a:r>
                        <a:rPr lang="en-GB" sz="2000" b="1" i="0" u="none" strike="noStrike" dirty="0" smtClean="0">
                          <a:solidFill>
                            <a:schemeClr val="bg1"/>
                          </a:solidFill>
                          <a:effectLst/>
                          <a:latin typeface="Arial" panose="020B0604020202020204" pitchFamily="34" charset="0"/>
                          <a:cs typeface="Arial" panose="020B0604020202020204" pitchFamily="34" charset="0"/>
                        </a:rPr>
                        <a:t>index</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ctr"/>
                      <a:r>
                        <a:rPr lang="en-GB" sz="2000" b="1" u="none" strike="noStrike" dirty="0" smtClean="0">
                          <a:solidFill>
                            <a:schemeClr val="bg1"/>
                          </a:solidFill>
                          <a:effectLst/>
                          <a:latin typeface="Arial" panose="020B0604020202020204" pitchFamily="34" charset="0"/>
                          <a:cs typeface="Arial" panose="020B0604020202020204" pitchFamily="34" charset="0"/>
                        </a:rPr>
                        <a:t>x</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r>
              <a:tr h="360000">
                <a:tc>
                  <a:txBody>
                    <a:bodyPr/>
                    <a:lstStyle/>
                    <a:p>
                      <a:pPr algn="ctr" fontAlgn="ctr"/>
                      <a:r>
                        <a:rPr lang="en-GB" sz="1800" u="none" strike="noStrike" dirty="0" smtClean="0">
                          <a:effectLst/>
                          <a:latin typeface="Arial" panose="020B0604020202020204" pitchFamily="34" charset="0"/>
                          <a:cs typeface="Arial" panose="020B0604020202020204" pitchFamily="34" charset="0"/>
                        </a:rPr>
                        <a:t>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96897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Stepping backwards</a:t>
            </a:r>
            <a:endParaRPr lang="en-GB" dirty="0"/>
          </a:p>
        </p:txBody>
      </p:sp>
      <p:sp>
        <p:nvSpPr>
          <p:cNvPr id="3" name="Text Placeholder 2"/>
          <p:cNvSpPr>
            <a:spLocks noGrp="1"/>
          </p:cNvSpPr>
          <p:nvPr>
            <p:ph type="body" sz="quarter" idx="14"/>
          </p:nvPr>
        </p:nvSpPr>
        <p:spPr>
          <a:xfrm>
            <a:off x="724280" y="1704179"/>
            <a:ext cx="7816470" cy="3453607"/>
          </a:xfrm>
        </p:spPr>
        <p:txBody>
          <a:bodyPr/>
          <a:lstStyle/>
          <a:p>
            <a:pPr marL="342900" indent="-342900">
              <a:buFont typeface="Arial" panose="020B0604020202020204" pitchFamily="34" charset="0"/>
              <a:buChar char="•"/>
            </a:pPr>
            <a:r>
              <a:rPr lang="en-GB" dirty="0"/>
              <a:t>The increment in a FOR loop can be negative</a:t>
            </a:r>
          </a:p>
          <a:p>
            <a:pPr marL="342900" indent="-342900">
              <a:buFont typeface="Arial" panose="020B0604020202020204" pitchFamily="34" charset="0"/>
              <a:buChar char="•"/>
            </a:pPr>
            <a:r>
              <a:rPr lang="en-GB" dirty="0"/>
              <a:t>What values will index and x take</a:t>
            </a:r>
            <a:r>
              <a:rPr lang="en-GB" dirty="0" smtClean="0"/>
              <a:t>?</a:t>
            </a:r>
            <a:endParaRPr lang="en-GB" dirty="0"/>
          </a:p>
        </p:txBody>
      </p:sp>
      <p:sp>
        <p:nvSpPr>
          <p:cNvPr id="6" name="TextBox 5"/>
          <p:cNvSpPr txBox="1"/>
          <p:nvPr/>
        </p:nvSpPr>
        <p:spPr>
          <a:xfrm>
            <a:off x="1036073" y="2839864"/>
            <a:ext cx="4088189" cy="132343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FOR index </a:t>
            </a:r>
            <a:r>
              <a:rPr lang="en-GB" dirty="0" smtClean="0">
                <a:sym typeface="Wingdings" panose="05000000000000000000" pitchFamily="2" charset="2"/>
              </a:rPr>
              <a:t> 15 </a:t>
            </a:r>
            <a:r>
              <a:rPr lang="en-GB" dirty="0">
                <a:sym typeface="Wingdings" panose="05000000000000000000" pitchFamily="2" charset="2"/>
              </a:rPr>
              <a:t>to 1 Step -3</a:t>
            </a:r>
          </a:p>
          <a:p>
            <a:r>
              <a:rPr lang="en-GB" dirty="0">
                <a:sym typeface="Wingdings" panose="05000000000000000000" pitchFamily="2" charset="2"/>
              </a:rPr>
              <a:t>	x = </a:t>
            </a:r>
            <a:r>
              <a:rPr lang="en-GB" dirty="0" err="1" smtClean="0">
                <a:sym typeface="Wingdings" panose="05000000000000000000" pitchFamily="2" charset="2"/>
              </a:rPr>
              <a:t>int</a:t>
            </a:r>
            <a:r>
              <a:rPr lang="en-GB" dirty="0" smtClean="0">
                <a:sym typeface="Wingdings" panose="05000000000000000000" pitchFamily="2" charset="2"/>
              </a:rPr>
              <a:t>(index </a:t>
            </a:r>
            <a:r>
              <a:rPr lang="en-GB" dirty="0">
                <a:sym typeface="Wingdings" panose="05000000000000000000" pitchFamily="2" charset="2"/>
              </a:rPr>
              <a:t>/2) 			</a:t>
            </a:r>
            <a:r>
              <a:rPr lang="en-GB" dirty="0" smtClean="0">
                <a:sym typeface="Wingdings" panose="05000000000000000000" pitchFamily="2" charset="2"/>
              </a:rPr>
              <a:t>OUTPUT </a:t>
            </a:r>
            <a:r>
              <a:rPr lang="en-GB" dirty="0">
                <a:sym typeface="Wingdings" panose="05000000000000000000" pitchFamily="2" charset="2"/>
              </a:rPr>
              <a:t>x</a:t>
            </a:r>
          </a:p>
          <a:p>
            <a:r>
              <a:rPr lang="en-GB" dirty="0">
                <a:sym typeface="Wingdings" panose="05000000000000000000" pitchFamily="2" charset="2"/>
              </a:rPr>
              <a:t>NEXT index</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714739511"/>
              </p:ext>
            </p:extLst>
          </p:nvPr>
        </p:nvGraphicFramePr>
        <p:xfrm>
          <a:off x="5436055" y="2837384"/>
          <a:ext cx="2694216" cy="3240000"/>
        </p:xfrm>
        <a:graphic>
          <a:graphicData uri="http://schemas.openxmlformats.org/drawingml/2006/table">
            <a:tbl>
              <a:tblPr>
                <a:tableStyleId>{5C22544A-7EE6-4342-B048-85BDC9FD1C3A}</a:tableStyleId>
              </a:tblPr>
              <a:tblGrid>
                <a:gridCol w="1347108"/>
                <a:gridCol w="1347108"/>
              </a:tblGrid>
              <a:tr h="360000">
                <a:tc>
                  <a:txBody>
                    <a:bodyPr/>
                    <a:lstStyle/>
                    <a:p>
                      <a:pPr algn="ctr" fontAlgn="ctr"/>
                      <a:r>
                        <a:rPr lang="en-GB" sz="2000" b="1" i="0" u="none" strike="noStrike" dirty="0" smtClean="0">
                          <a:solidFill>
                            <a:schemeClr val="bg1"/>
                          </a:solidFill>
                          <a:effectLst/>
                          <a:latin typeface="Arial" panose="020B0604020202020204" pitchFamily="34" charset="0"/>
                          <a:cs typeface="Arial" panose="020B0604020202020204" pitchFamily="34" charset="0"/>
                        </a:rPr>
                        <a:t>index</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ctr"/>
                      <a:r>
                        <a:rPr lang="en-GB" sz="2000" b="1" u="none" strike="noStrike" dirty="0" smtClean="0">
                          <a:solidFill>
                            <a:schemeClr val="bg1"/>
                          </a:solidFill>
                          <a:effectLst/>
                          <a:latin typeface="Arial" panose="020B0604020202020204" pitchFamily="34" charset="0"/>
                          <a:cs typeface="Arial" panose="020B0604020202020204" pitchFamily="34" charset="0"/>
                        </a:rPr>
                        <a:t>x</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r>
              <a:tr h="360000">
                <a:tc>
                  <a:txBody>
                    <a:bodyPr/>
                    <a:lstStyle/>
                    <a:p>
                      <a:pPr algn="ctr" fontAlgn="ctr"/>
                      <a:r>
                        <a:rPr lang="en-GB" sz="1800" u="none" strike="noStrike" dirty="0" smtClean="0">
                          <a:effectLst/>
                          <a:latin typeface="Arial" panose="020B0604020202020204" pitchFamily="34" charset="0"/>
                          <a:cs typeface="Arial" panose="020B0604020202020204" pitchFamily="34" charset="0"/>
                        </a:rPr>
                        <a:t>15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123474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24280" y="906232"/>
            <a:ext cx="7816470" cy="1024167"/>
          </a:xfrm>
        </p:spPr>
        <p:txBody>
          <a:bodyPr/>
          <a:lstStyle/>
          <a:p>
            <a:r>
              <a:rPr lang="en-GB" dirty="0" smtClean="0"/>
              <a:t>Using a WHILE .. ENDWHILE loop as an alternative</a:t>
            </a:r>
            <a:endParaRPr lang="en-GB" dirty="0"/>
          </a:p>
        </p:txBody>
      </p:sp>
      <p:sp>
        <p:nvSpPr>
          <p:cNvPr id="3" name="Text Placeholder 2"/>
          <p:cNvSpPr>
            <a:spLocks noGrp="1"/>
          </p:cNvSpPr>
          <p:nvPr>
            <p:ph type="body" sz="quarter" idx="14"/>
          </p:nvPr>
        </p:nvSpPr>
        <p:spPr>
          <a:xfrm>
            <a:off x="724280" y="2246489"/>
            <a:ext cx="7797230" cy="4260328"/>
          </a:xfrm>
        </p:spPr>
        <p:txBody>
          <a:bodyPr/>
          <a:lstStyle/>
          <a:p>
            <a:r>
              <a:rPr lang="en-GB" dirty="0" smtClean="0"/>
              <a:t>Are these loops logically equivalent?</a:t>
            </a:r>
          </a:p>
          <a:p>
            <a:r>
              <a:rPr lang="en-GB" dirty="0" smtClean="0"/>
              <a:t>What number would you use in the </a:t>
            </a:r>
            <a:r>
              <a:rPr lang="en-GB" dirty="0" smtClean="0">
                <a:solidFill>
                  <a:srgbClr val="246AB4"/>
                </a:solidFill>
              </a:rPr>
              <a:t>FOR</a:t>
            </a:r>
            <a:r>
              <a:rPr lang="en-GB" dirty="0" smtClean="0"/>
              <a:t> loop to get the same results as the </a:t>
            </a:r>
            <a:r>
              <a:rPr lang="en-GB" dirty="0" smtClean="0">
                <a:solidFill>
                  <a:srgbClr val="246AB4"/>
                </a:solidFill>
              </a:rPr>
              <a:t>WHILE</a:t>
            </a:r>
            <a:r>
              <a:rPr lang="en-GB" dirty="0" smtClean="0"/>
              <a:t> loop?</a:t>
            </a:r>
          </a:p>
          <a:p>
            <a:endParaRPr lang="en-GB" dirty="0"/>
          </a:p>
          <a:p>
            <a:endParaRPr lang="en-GB" dirty="0" smtClean="0"/>
          </a:p>
          <a:p>
            <a:endParaRPr lang="en-GB" dirty="0"/>
          </a:p>
          <a:p>
            <a:r>
              <a:rPr lang="en-GB" dirty="0" smtClean="0"/>
              <a:t>Outside the </a:t>
            </a:r>
            <a:r>
              <a:rPr lang="en-GB" dirty="0" smtClean="0">
                <a:solidFill>
                  <a:srgbClr val="246AB4"/>
                </a:solidFill>
              </a:rPr>
              <a:t>FOR</a:t>
            </a:r>
            <a:r>
              <a:rPr lang="en-GB" dirty="0" smtClean="0"/>
              <a:t> loop, the variable </a:t>
            </a:r>
            <a:r>
              <a:rPr lang="en-GB" dirty="0" smtClean="0">
                <a:solidFill>
                  <a:srgbClr val="246AB4"/>
                </a:solidFill>
              </a:rPr>
              <a:t>index</a:t>
            </a:r>
            <a:r>
              <a:rPr lang="en-GB" dirty="0" smtClean="0"/>
              <a:t> is undefined</a:t>
            </a:r>
            <a:endParaRPr lang="en-GB" dirty="0"/>
          </a:p>
        </p:txBody>
      </p:sp>
      <p:sp>
        <p:nvSpPr>
          <p:cNvPr id="5" name="TextBox 4"/>
          <p:cNvSpPr txBox="1"/>
          <p:nvPr/>
        </p:nvSpPr>
        <p:spPr>
          <a:xfrm>
            <a:off x="1311510" y="3749743"/>
            <a:ext cx="3242383" cy="163121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index </a:t>
            </a:r>
            <a:r>
              <a:rPr lang="en-GB" dirty="0">
                <a:sym typeface="Wingdings" panose="05000000000000000000" pitchFamily="2" charset="2"/>
              </a:rPr>
              <a:t> 1</a:t>
            </a:r>
            <a:endParaRPr lang="en-GB" dirty="0"/>
          </a:p>
          <a:p>
            <a:r>
              <a:rPr lang="en-GB" dirty="0"/>
              <a:t>WHILE index </a:t>
            </a:r>
            <a:r>
              <a:rPr lang="en-GB" dirty="0">
                <a:sym typeface="Wingdings" panose="05000000000000000000" pitchFamily="2" charset="2"/>
              </a:rPr>
              <a:t>&lt; 4</a:t>
            </a:r>
          </a:p>
          <a:p>
            <a:r>
              <a:rPr lang="en-GB" dirty="0">
                <a:sym typeface="Wingdings" panose="05000000000000000000" pitchFamily="2" charset="2"/>
              </a:rPr>
              <a:t>	OUTPUT index</a:t>
            </a:r>
          </a:p>
          <a:p>
            <a:r>
              <a:rPr lang="en-GB" dirty="0">
                <a:sym typeface="Wingdings" panose="05000000000000000000" pitchFamily="2" charset="2"/>
              </a:rPr>
              <a:t>	index  index + 1</a:t>
            </a:r>
          </a:p>
          <a:p>
            <a:r>
              <a:rPr lang="en-GB" dirty="0">
                <a:sym typeface="Wingdings" panose="05000000000000000000" pitchFamily="2" charset="2"/>
              </a:rPr>
              <a:t>ENDWHILE</a:t>
            </a:r>
            <a:endParaRPr lang="en-GB" dirty="0"/>
          </a:p>
        </p:txBody>
      </p:sp>
      <p:sp>
        <p:nvSpPr>
          <p:cNvPr id="6" name="TextBox 5"/>
          <p:cNvSpPr txBox="1"/>
          <p:nvPr/>
        </p:nvSpPr>
        <p:spPr>
          <a:xfrm>
            <a:off x="4990947" y="3749120"/>
            <a:ext cx="3093508" cy="1015663"/>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FOR index </a:t>
            </a:r>
            <a:r>
              <a:rPr lang="en-GB" dirty="0">
                <a:sym typeface="Wingdings" panose="05000000000000000000" pitchFamily="2" charset="2"/>
              </a:rPr>
              <a:t> 1 to ? </a:t>
            </a:r>
          </a:p>
          <a:p>
            <a:r>
              <a:rPr lang="en-GB" dirty="0">
                <a:sym typeface="Wingdings" panose="05000000000000000000" pitchFamily="2" charset="2"/>
              </a:rPr>
              <a:t>	OUTPUT index</a:t>
            </a:r>
          </a:p>
          <a:p>
            <a:r>
              <a:rPr lang="en-GB" dirty="0" smtClean="0">
                <a:sym typeface="Wingdings" panose="05000000000000000000" pitchFamily="2" charset="2"/>
              </a:rPr>
              <a:t>NEXT index</a:t>
            </a:r>
            <a:endParaRPr lang="en-GB" dirty="0"/>
          </a:p>
        </p:txBody>
      </p:sp>
    </p:spTree>
    <p:extLst>
      <p:ext uri="{BB962C8B-B14F-4D97-AF65-F5344CB8AC3E}">
        <p14:creationId xmlns:p14="http://schemas.microsoft.com/office/powerpoint/2010/main" val="138701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Nested FOR loop</a:t>
            </a:r>
            <a:endParaRPr lang="en-GB" dirty="0"/>
          </a:p>
        </p:txBody>
      </p:sp>
      <p:sp>
        <p:nvSpPr>
          <p:cNvPr id="3" name="Text Placeholder 2"/>
          <p:cNvSpPr>
            <a:spLocks noGrp="1"/>
          </p:cNvSpPr>
          <p:nvPr>
            <p:ph type="body" sz="quarter" idx="14"/>
          </p:nvPr>
        </p:nvSpPr>
        <p:spPr>
          <a:xfrm>
            <a:off x="724280" y="1704179"/>
            <a:ext cx="8010853" cy="1754638"/>
          </a:xfrm>
        </p:spPr>
        <p:txBody>
          <a:bodyPr/>
          <a:lstStyle/>
          <a:p>
            <a:r>
              <a:rPr lang="en-GB" dirty="0" smtClean="0"/>
              <a:t>It is possible to use nested for loops</a:t>
            </a:r>
          </a:p>
          <a:p>
            <a:pPr lvl="1"/>
            <a:r>
              <a:rPr lang="en-GB" dirty="0" smtClean="0"/>
              <a:t>These are particularly useful for looping through grids in two-dimensional arrays, which will be covered later</a:t>
            </a:r>
          </a:p>
          <a:p>
            <a:pPr lvl="1"/>
            <a:r>
              <a:rPr lang="en-GB" dirty="0" smtClean="0"/>
              <a:t>Calculate the values for i, j and Output</a:t>
            </a:r>
          </a:p>
          <a:p>
            <a:endParaRPr lang="en-GB" sz="1800" dirty="0"/>
          </a:p>
        </p:txBody>
      </p:sp>
      <p:sp>
        <p:nvSpPr>
          <p:cNvPr id="6" name="TextBox 5"/>
          <p:cNvSpPr txBox="1"/>
          <p:nvPr/>
        </p:nvSpPr>
        <p:spPr>
          <a:xfrm>
            <a:off x="1501936" y="3534502"/>
            <a:ext cx="3061010" cy="163121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FOR </a:t>
            </a:r>
            <a:r>
              <a:rPr lang="en-GB"/>
              <a:t>i </a:t>
            </a:r>
            <a:r>
              <a:rPr lang="en-GB" smtClean="0">
                <a:sym typeface="Wingdings" panose="05000000000000000000" pitchFamily="2" charset="2"/>
              </a:rPr>
              <a:t> 1 </a:t>
            </a:r>
            <a:r>
              <a:rPr lang="en-GB" dirty="0" smtClean="0">
                <a:sym typeface="Wingdings" panose="05000000000000000000" pitchFamily="2" charset="2"/>
              </a:rPr>
              <a:t>to </a:t>
            </a:r>
            <a:r>
              <a:rPr lang="en-GB" dirty="0">
                <a:sym typeface="Wingdings" panose="05000000000000000000" pitchFamily="2" charset="2"/>
              </a:rPr>
              <a:t>3</a:t>
            </a:r>
          </a:p>
          <a:p>
            <a:r>
              <a:rPr lang="en-GB" dirty="0">
                <a:sym typeface="Wingdings" panose="05000000000000000000" pitchFamily="2" charset="2"/>
              </a:rPr>
              <a:t>	FOR j  1 to 2</a:t>
            </a:r>
          </a:p>
          <a:p>
            <a:r>
              <a:rPr lang="en-GB" dirty="0">
                <a:sym typeface="Wingdings" panose="05000000000000000000" pitchFamily="2" charset="2"/>
              </a:rPr>
              <a:t>		OUTPUT i + j</a:t>
            </a:r>
          </a:p>
          <a:p>
            <a:r>
              <a:rPr lang="en-GB" dirty="0">
                <a:sym typeface="Wingdings" panose="05000000000000000000" pitchFamily="2" charset="2"/>
              </a:rPr>
              <a:t>	</a:t>
            </a:r>
            <a:r>
              <a:rPr lang="en-GB" dirty="0" smtClean="0">
                <a:sym typeface="Wingdings" panose="05000000000000000000" pitchFamily="2" charset="2"/>
              </a:rPr>
              <a:t>NEXT j</a:t>
            </a:r>
            <a:endParaRPr lang="en-GB" dirty="0">
              <a:sym typeface="Wingdings" panose="05000000000000000000" pitchFamily="2" charset="2"/>
            </a:endParaRPr>
          </a:p>
          <a:p>
            <a:r>
              <a:rPr lang="en-GB" dirty="0" smtClean="0">
                <a:sym typeface="Wingdings" panose="05000000000000000000" pitchFamily="2" charset="2"/>
              </a:rPr>
              <a:t>NEXT i</a:t>
            </a:r>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4289871759"/>
              </p:ext>
            </p:extLst>
          </p:nvPr>
        </p:nvGraphicFramePr>
        <p:xfrm>
          <a:off x="4729706" y="3552611"/>
          <a:ext cx="2910026" cy="2520000"/>
        </p:xfrm>
        <a:graphic>
          <a:graphicData uri="http://schemas.openxmlformats.org/drawingml/2006/table">
            <a:tbl>
              <a:tblPr>
                <a:tableStyleId>{5C22544A-7EE6-4342-B048-85BDC9FD1C3A}</a:tableStyleId>
              </a:tblPr>
              <a:tblGrid>
                <a:gridCol w="898072"/>
                <a:gridCol w="898072"/>
                <a:gridCol w="1113882"/>
              </a:tblGrid>
              <a:tr h="360000">
                <a:tc>
                  <a:txBody>
                    <a:bodyPr/>
                    <a:lstStyle/>
                    <a:p>
                      <a:pPr algn="ctr" fontAlgn="ctr"/>
                      <a:r>
                        <a:rPr lang="en-GB" sz="2000" b="1" i="0" u="none" strike="noStrike" dirty="0" smtClean="0">
                          <a:solidFill>
                            <a:schemeClr val="bg1"/>
                          </a:solidFill>
                          <a:effectLst/>
                          <a:latin typeface="Arial" panose="020B0604020202020204" pitchFamily="34" charset="0"/>
                          <a:cs typeface="Arial" panose="020B0604020202020204" pitchFamily="34" charset="0"/>
                        </a:rPr>
                        <a:t>i</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ctr"/>
                      <a:r>
                        <a:rPr lang="en-GB" sz="2000" b="1" u="none" strike="noStrike" dirty="0" smtClean="0">
                          <a:solidFill>
                            <a:schemeClr val="bg1"/>
                          </a:solidFill>
                          <a:effectLst/>
                          <a:latin typeface="Arial" panose="020B0604020202020204" pitchFamily="34" charset="0"/>
                          <a:cs typeface="Arial" panose="020B0604020202020204" pitchFamily="34" charset="0"/>
                        </a:rPr>
                        <a:t>j</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ctr"/>
                      <a:r>
                        <a:rPr lang="en-GB" sz="2000" b="1" i="0" u="none" strike="noStrike" dirty="0" smtClean="0">
                          <a:solidFill>
                            <a:schemeClr val="bg1"/>
                          </a:solidFill>
                          <a:effectLst/>
                          <a:latin typeface="Arial" panose="020B0604020202020204" pitchFamily="34" charset="0"/>
                          <a:cs typeface="Arial" panose="020B0604020202020204" pitchFamily="34" charset="0"/>
                        </a:rPr>
                        <a:t>Output</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r>
              <a:tr h="360000">
                <a:tc>
                  <a:txBody>
                    <a:bodyPr/>
                    <a:lstStyle/>
                    <a:p>
                      <a:pPr algn="ctr" fontAlgn="ctr"/>
                      <a:r>
                        <a:rPr lang="en-GB" sz="1800" b="0" i="0" u="none" strike="noStrike" dirty="0" smtClean="0">
                          <a:solidFill>
                            <a:srgbClr val="000000"/>
                          </a:solidFill>
                          <a:effectLst/>
                          <a:latin typeface="Arial" panose="020B0604020202020204" pitchFamily="34" charset="0"/>
                          <a:cs typeface="Arial" panose="020B0604020202020204" pitchFamily="34" charset="0"/>
                        </a:rPr>
                        <a:t>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800" b="0" i="0" u="none" strike="noStrike" dirty="0" smtClean="0">
                          <a:solidFill>
                            <a:srgbClr val="000000"/>
                          </a:solidFill>
                          <a:effectLst/>
                          <a:latin typeface="Arial" panose="020B0604020202020204" pitchFamily="34" charset="0"/>
                          <a:cs typeface="Arial" panose="020B0604020202020204" pitchFamily="34" charset="0"/>
                        </a:rPr>
                        <a:t>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r>
                        <a:rPr lang="en-GB" sz="1800" b="0" i="0" u="none" strike="noStrike" dirty="0" smtClean="0">
                          <a:solidFill>
                            <a:srgbClr val="000000"/>
                          </a:solidFill>
                          <a:effectLst/>
                          <a:latin typeface="Arial" panose="020B0604020202020204" pitchFamily="34" charset="0"/>
                          <a:cs typeface="Arial" panose="020B0604020202020204" pitchFamily="34" charset="0"/>
                        </a:rPr>
                        <a:t>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800" b="0" i="0" u="none" strike="noStrike" dirty="0" smtClean="0">
                          <a:solidFill>
                            <a:srgbClr val="000000"/>
                          </a:solidFill>
                          <a:effectLst/>
                          <a:latin typeface="Arial" panose="020B0604020202020204" pitchFamily="34" charset="0"/>
                          <a:cs typeface="Arial" panose="020B0604020202020204" pitchFamily="34" charset="0"/>
                        </a:rPr>
                        <a:t>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527792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a:t>Objectives</a:t>
            </a:r>
          </a:p>
        </p:txBody>
      </p:sp>
      <p:sp>
        <p:nvSpPr>
          <p:cNvPr id="2" name="Text Placeholder 1"/>
          <p:cNvSpPr>
            <a:spLocks noGrp="1"/>
          </p:cNvSpPr>
          <p:nvPr>
            <p:ph type="body" sz="quarter" idx="14"/>
          </p:nvPr>
        </p:nvSpPr>
        <p:spPr/>
        <p:txBody>
          <a:bodyPr/>
          <a:lstStyle/>
          <a:p>
            <a:r>
              <a:rPr lang="en-GB" dirty="0" smtClean="0">
                <a:solidFill>
                  <a:schemeClr val="bg1"/>
                </a:solidFill>
              </a:rPr>
              <a:t>Understand </a:t>
            </a:r>
            <a:r>
              <a:rPr lang="en-GB" dirty="0">
                <a:solidFill>
                  <a:schemeClr val="bg1"/>
                </a:solidFill>
              </a:rPr>
              <a:t>and use three different types of iterative statement WHILE, REPEAT and FOR </a:t>
            </a:r>
          </a:p>
          <a:p>
            <a:r>
              <a:rPr lang="en-GB" dirty="0" smtClean="0">
                <a:solidFill>
                  <a:schemeClr val="bg1"/>
                </a:solidFill>
              </a:rPr>
              <a:t>Be </a:t>
            </a:r>
            <a:r>
              <a:rPr lang="en-GB" dirty="0">
                <a:solidFill>
                  <a:schemeClr val="bg1"/>
                </a:solidFill>
              </a:rPr>
              <a:t>familiar with, and be able to use, random number generation </a:t>
            </a:r>
          </a:p>
        </p:txBody>
      </p:sp>
    </p:spTree>
    <p:extLst>
      <p:ext uri="{BB962C8B-B14F-4D97-AF65-F5344CB8AC3E}">
        <p14:creationId xmlns:p14="http://schemas.microsoft.com/office/powerpoint/2010/main" val="253006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Random number generator</a:t>
            </a:r>
            <a:endParaRPr lang="en-GB" dirty="0"/>
          </a:p>
        </p:txBody>
      </p:sp>
      <p:sp>
        <p:nvSpPr>
          <p:cNvPr id="3" name="Text Placeholder 2"/>
          <p:cNvSpPr>
            <a:spLocks noGrp="1"/>
          </p:cNvSpPr>
          <p:nvPr>
            <p:ph type="body" sz="quarter" idx="14"/>
          </p:nvPr>
        </p:nvSpPr>
        <p:spPr>
          <a:xfrm>
            <a:off x="724280" y="1704179"/>
            <a:ext cx="7261480" cy="1964709"/>
          </a:xfrm>
        </p:spPr>
        <p:txBody>
          <a:bodyPr/>
          <a:lstStyle/>
          <a:p>
            <a:r>
              <a:rPr lang="en-GB" dirty="0" smtClean="0"/>
              <a:t>It is possible to use a built-in function to produce a random number</a:t>
            </a:r>
          </a:p>
          <a:p>
            <a:r>
              <a:rPr lang="en-GB" dirty="0" smtClean="0"/>
              <a:t>In the example below, two players battle until one of them dies</a:t>
            </a:r>
          </a:p>
          <a:p>
            <a:r>
              <a:rPr lang="en-GB" dirty="0" smtClean="0"/>
              <a:t>Which player has a better chance of winning?</a:t>
            </a:r>
            <a:endParaRPr lang="en-GB" dirty="0"/>
          </a:p>
        </p:txBody>
      </p:sp>
      <p:sp>
        <p:nvSpPr>
          <p:cNvPr id="6" name="TextBox 5"/>
          <p:cNvSpPr txBox="1"/>
          <p:nvPr/>
        </p:nvSpPr>
        <p:spPr>
          <a:xfrm>
            <a:off x="2096691" y="4233702"/>
            <a:ext cx="5071648" cy="193899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sym typeface="Wingdings" panose="05000000000000000000" pitchFamily="2" charset="2"/>
              </a:rPr>
              <a:t>Player1  10</a:t>
            </a:r>
          </a:p>
          <a:p>
            <a:r>
              <a:rPr lang="en-GB" dirty="0">
                <a:sym typeface="Wingdings" panose="05000000000000000000" pitchFamily="2" charset="2"/>
              </a:rPr>
              <a:t>Player2  10</a:t>
            </a:r>
          </a:p>
          <a:p>
            <a:r>
              <a:rPr lang="en-GB" dirty="0">
                <a:sym typeface="Wingdings" panose="05000000000000000000" pitchFamily="2" charset="2"/>
              </a:rPr>
              <a:t>REPEAT</a:t>
            </a:r>
          </a:p>
          <a:p>
            <a:r>
              <a:rPr lang="en-GB" dirty="0">
                <a:sym typeface="Wingdings" panose="05000000000000000000" pitchFamily="2" charset="2"/>
              </a:rPr>
              <a:t>	Player1 = Player1 - random(1,6)</a:t>
            </a:r>
          </a:p>
          <a:p>
            <a:r>
              <a:rPr lang="en-GB" dirty="0">
                <a:sym typeface="Wingdings" panose="05000000000000000000" pitchFamily="2" charset="2"/>
              </a:rPr>
              <a:t>	Player2 = Player2 - random(1,4)</a:t>
            </a:r>
          </a:p>
          <a:p>
            <a:r>
              <a:rPr lang="en-GB" dirty="0">
                <a:sym typeface="Wingdings" panose="05000000000000000000" pitchFamily="2" charset="2"/>
              </a:rPr>
              <a:t>UNTIL </a:t>
            </a:r>
            <a:r>
              <a:rPr lang="en-GB" dirty="0" smtClean="0">
                <a:sym typeface="Wingdings" panose="05000000000000000000" pitchFamily="2" charset="2"/>
              </a:rPr>
              <a:t>Player1 &lt;=</a:t>
            </a:r>
            <a:r>
              <a:rPr lang="en-GB" dirty="0">
                <a:sym typeface="Wingdings" panose="05000000000000000000" pitchFamily="2" charset="2"/>
              </a:rPr>
              <a:t>0 OR Player2 &lt;= 0</a:t>
            </a:r>
            <a:endParaRPr lang="en-GB" dirty="0"/>
          </a:p>
        </p:txBody>
      </p:sp>
    </p:spTree>
    <p:extLst>
      <p:ext uri="{BB962C8B-B14F-4D97-AF65-F5344CB8AC3E}">
        <p14:creationId xmlns:p14="http://schemas.microsoft.com/office/powerpoint/2010/main" val="3449219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Worksheet 3</a:t>
            </a:r>
            <a:endParaRPr lang="en-GB" dirty="0"/>
          </a:p>
        </p:txBody>
      </p:sp>
      <p:sp>
        <p:nvSpPr>
          <p:cNvPr id="7" name="Text Placeholder 6"/>
          <p:cNvSpPr>
            <a:spLocks noGrp="1"/>
          </p:cNvSpPr>
          <p:nvPr>
            <p:ph type="body" sz="quarter" idx="14"/>
          </p:nvPr>
        </p:nvSpPr>
        <p:spPr/>
        <p:txBody>
          <a:bodyPr/>
          <a:lstStyle/>
          <a:p>
            <a:r>
              <a:rPr lang="en-GB" sz="2800" dirty="0" smtClean="0"/>
              <a:t>Now complete </a:t>
            </a:r>
            <a:r>
              <a:rPr lang="en-GB" sz="2800" b="1" dirty="0" smtClean="0"/>
              <a:t>Task 3</a:t>
            </a:r>
            <a:r>
              <a:rPr lang="en-GB" sz="2800" dirty="0" smtClean="0"/>
              <a:t>, </a:t>
            </a:r>
            <a:r>
              <a:rPr lang="en-GB" sz="2800" b="1" dirty="0"/>
              <a:t>Q</a:t>
            </a:r>
            <a:r>
              <a:rPr lang="en-GB" sz="2800" b="1" dirty="0" smtClean="0"/>
              <a:t>uestions 5</a:t>
            </a:r>
            <a:r>
              <a:rPr lang="en-GB" sz="2800" dirty="0" smtClean="0"/>
              <a:t> and </a:t>
            </a:r>
            <a:r>
              <a:rPr lang="en-GB" sz="2800" b="1" dirty="0" smtClean="0"/>
              <a:t>6</a:t>
            </a:r>
            <a:endParaRPr lang="en-GB" sz="2800"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2831"/>
          <a:stretch/>
        </p:blipFill>
        <p:spPr>
          <a:xfrm>
            <a:off x="0" y="2761306"/>
            <a:ext cx="9144000" cy="4096693"/>
          </a:xfrm>
          <a:prstGeom prst="rect">
            <a:avLst/>
          </a:prstGeom>
        </p:spPr>
      </p:pic>
    </p:spTree>
    <p:extLst>
      <p:ext uri="{BB962C8B-B14F-4D97-AF65-F5344CB8AC3E}">
        <p14:creationId xmlns:p14="http://schemas.microsoft.com/office/powerpoint/2010/main" val="3321039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GB" dirty="0" smtClean="0"/>
              <a:t>Recap</a:t>
            </a:r>
            <a:endParaRPr lang="en-GB" dirty="0"/>
          </a:p>
        </p:txBody>
      </p:sp>
      <p:sp>
        <p:nvSpPr>
          <p:cNvPr id="5" name="Text Placeholder 4"/>
          <p:cNvSpPr>
            <a:spLocks noGrp="1"/>
          </p:cNvSpPr>
          <p:nvPr>
            <p:ph type="body" sz="quarter" idx="14"/>
          </p:nvPr>
        </p:nvSpPr>
        <p:spPr/>
        <p:txBody>
          <a:bodyPr/>
          <a:lstStyle/>
          <a:p>
            <a:r>
              <a:rPr lang="en-GB" dirty="0" smtClean="0"/>
              <a:t>There are three types of iteration:</a:t>
            </a:r>
          </a:p>
          <a:p>
            <a:pPr lvl="1"/>
            <a:r>
              <a:rPr lang="en-GB" dirty="0" smtClean="0"/>
              <a:t>Indefinite iteration with the condition tested at the start of the loop</a:t>
            </a:r>
          </a:p>
          <a:p>
            <a:pPr lvl="1"/>
            <a:r>
              <a:rPr lang="en-GB" dirty="0" smtClean="0"/>
              <a:t>Indefinite iteration with the condition tested at the end of the loop</a:t>
            </a:r>
          </a:p>
          <a:p>
            <a:pPr lvl="1"/>
            <a:r>
              <a:rPr lang="en-GB" dirty="0" smtClean="0"/>
              <a:t>Definite iteration where the loop is performed a given number of times</a:t>
            </a:r>
          </a:p>
          <a:p>
            <a:r>
              <a:rPr lang="en-GB" dirty="0" smtClean="0"/>
              <a:t>Can you give an example of each?</a:t>
            </a:r>
            <a:endParaRPr lang="en-GB" dirty="0"/>
          </a:p>
        </p:txBody>
      </p:sp>
    </p:spTree>
    <p:extLst>
      <p:ext uri="{BB962C8B-B14F-4D97-AF65-F5344CB8AC3E}">
        <p14:creationId xmlns:p14="http://schemas.microsoft.com/office/powerpoint/2010/main" val="1935136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6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Iteration</a:t>
            </a:r>
            <a:endParaRPr lang="en-GB" dirty="0"/>
          </a:p>
        </p:txBody>
      </p:sp>
      <p:sp>
        <p:nvSpPr>
          <p:cNvPr id="3" name="Text Placeholder 2"/>
          <p:cNvSpPr>
            <a:spLocks noGrp="1"/>
          </p:cNvSpPr>
          <p:nvPr>
            <p:ph type="body" sz="quarter" idx="14"/>
          </p:nvPr>
        </p:nvSpPr>
        <p:spPr>
          <a:xfrm>
            <a:off x="724280" y="1704179"/>
            <a:ext cx="7797230" cy="4000882"/>
          </a:xfrm>
        </p:spPr>
        <p:txBody>
          <a:bodyPr/>
          <a:lstStyle/>
          <a:p>
            <a:r>
              <a:rPr lang="en-GB" dirty="0" smtClean="0"/>
              <a:t>Iteration means repetition</a:t>
            </a:r>
          </a:p>
          <a:p>
            <a:r>
              <a:rPr lang="en-GB" dirty="0" smtClean="0"/>
              <a:t>A sequence of instructions is repeated multiple times</a:t>
            </a:r>
          </a:p>
          <a:p>
            <a:r>
              <a:rPr lang="en-GB" dirty="0" smtClean="0"/>
              <a:t>This is much more efficient than writing the instructions multiple times</a:t>
            </a:r>
          </a:p>
          <a:p>
            <a:r>
              <a:rPr lang="en-GB" dirty="0" smtClean="0"/>
              <a:t>The number of repetitions needed may vary, and may not be known when writing the code</a:t>
            </a:r>
          </a:p>
          <a:p>
            <a:r>
              <a:rPr lang="en-GB" dirty="0" smtClean="0"/>
              <a:t>There are three types of loop: WHILE, REPEAT and FOR .. NEXT</a:t>
            </a:r>
          </a:p>
        </p:txBody>
      </p:sp>
    </p:spTree>
    <p:extLst>
      <p:ext uri="{BB962C8B-B14F-4D97-AF65-F5344CB8AC3E}">
        <p14:creationId xmlns:p14="http://schemas.microsoft.com/office/powerpoint/2010/main" val="3893599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WHILE … ENDWHILE loop</a:t>
            </a:r>
            <a:endParaRPr lang="en-GB" dirty="0"/>
          </a:p>
        </p:txBody>
      </p:sp>
      <p:sp>
        <p:nvSpPr>
          <p:cNvPr id="3" name="Text Placeholder 2"/>
          <p:cNvSpPr>
            <a:spLocks noGrp="1"/>
          </p:cNvSpPr>
          <p:nvPr>
            <p:ph type="body" sz="quarter" idx="14"/>
          </p:nvPr>
        </p:nvSpPr>
        <p:spPr>
          <a:xfrm>
            <a:off x="724280" y="1704180"/>
            <a:ext cx="7460164" cy="2251594"/>
          </a:xfrm>
        </p:spPr>
        <p:txBody>
          <a:bodyPr/>
          <a:lstStyle/>
          <a:p>
            <a:r>
              <a:rPr lang="en-GB" dirty="0" smtClean="0"/>
              <a:t>Using a </a:t>
            </a:r>
            <a:r>
              <a:rPr lang="en-GB" dirty="0" smtClean="0">
                <a:solidFill>
                  <a:srgbClr val="246AB4"/>
                </a:solidFill>
              </a:rPr>
              <a:t>WHILE .. ENDWHILE </a:t>
            </a:r>
            <a:r>
              <a:rPr lang="en-GB" dirty="0" smtClean="0"/>
              <a:t>loop, the condition is tested upon </a:t>
            </a:r>
            <a:r>
              <a:rPr lang="en-GB" dirty="0" smtClean="0">
                <a:solidFill>
                  <a:srgbClr val="246AB4"/>
                </a:solidFill>
              </a:rPr>
              <a:t>entry</a:t>
            </a:r>
            <a:r>
              <a:rPr lang="en-GB" dirty="0" smtClean="0"/>
              <a:t> to the loop</a:t>
            </a:r>
          </a:p>
          <a:p>
            <a:r>
              <a:rPr lang="en-GB" dirty="0" smtClean="0"/>
              <a:t>It is possible that the instructions inside the loop might not be executed at all if the entry condition is not met</a:t>
            </a:r>
            <a:endParaRPr lang="en-GB" dirty="0"/>
          </a:p>
          <a:p>
            <a:endParaRPr lang="en-GB" dirty="0"/>
          </a:p>
        </p:txBody>
      </p:sp>
      <p:sp>
        <p:nvSpPr>
          <p:cNvPr id="6" name="TextBox 5"/>
          <p:cNvSpPr txBox="1"/>
          <p:nvPr/>
        </p:nvSpPr>
        <p:spPr>
          <a:xfrm>
            <a:off x="2520912" y="4173090"/>
            <a:ext cx="3707241" cy="163121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000" dirty="0" smtClean="0">
                <a:solidFill>
                  <a:srgbClr val="36A7D4"/>
                </a:solidFill>
                <a:latin typeface="Consolas" panose="020B0609020204030204" pitchFamily="49" charset="0"/>
                <a:cs typeface="Consolas" panose="020B0609020204030204" pitchFamily="49" charset="0"/>
              </a:rPr>
              <a:t>WHILE Condition x  = True</a:t>
            </a:r>
          </a:p>
          <a:p>
            <a:r>
              <a:rPr lang="en-GB" sz="2000" dirty="0">
                <a:solidFill>
                  <a:srgbClr val="36A7D4"/>
                </a:solidFill>
                <a:latin typeface="Consolas" panose="020B0609020204030204" pitchFamily="49" charset="0"/>
                <a:cs typeface="Consolas" panose="020B0609020204030204" pitchFamily="49" charset="0"/>
              </a:rPr>
              <a:t>	</a:t>
            </a:r>
            <a:r>
              <a:rPr lang="en-GB" sz="2000" dirty="0" smtClean="0">
                <a:solidFill>
                  <a:srgbClr val="36A7D4"/>
                </a:solidFill>
                <a:latin typeface="Consolas" panose="020B0609020204030204" pitchFamily="49" charset="0"/>
                <a:cs typeface="Consolas" panose="020B0609020204030204" pitchFamily="49" charset="0"/>
              </a:rPr>
              <a:t>Execute statement a</a:t>
            </a:r>
          </a:p>
          <a:p>
            <a:r>
              <a:rPr lang="en-GB" sz="2000" dirty="0">
                <a:solidFill>
                  <a:srgbClr val="36A7D4"/>
                </a:solidFill>
                <a:latin typeface="Consolas" panose="020B0609020204030204" pitchFamily="49" charset="0"/>
                <a:cs typeface="Consolas" panose="020B0609020204030204" pitchFamily="49" charset="0"/>
              </a:rPr>
              <a:t>	</a:t>
            </a:r>
            <a:r>
              <a:rPr lang="en-GB" sz="2000" dirty="0" smtClean="0">
                <a:solidFill>
                  <a:srgbClr val="36A7D4"/>
                </a:solidFill>
                <a:latin typeface="Consolas" panose="020B0609020204030204" pitchFamily="49" charset="0"/>
                <a:cs typeface="Consolas" panose="020B0609020204030204" pitchFamily="49" charset="0"/>
              </a:rPr>
              <a:t>Execute statement b</a:t>
            </a:r>
          </a:p>
          <a:p>
            <a:r>
              <a:rPr lang="en-GB" sz="2000" dirty="0">
                <a:solidFill>
                  <a:srgbClr val="36A7D4"/>
                </a:solidFill>
                <a:latin typeface="Consolas" panose="020B0609020204030204" pitchFamily="49" charset="0"/>
                <a:cs typeface="Consolas" panose="020B0609020204030204" pitchFamily="49" charset="0"/>
              </a:rPr>
              <a:t>	</a:t>
            </a:r>
            <a:r>
              <a:rPr lang="en-GB" sz="2000" dirty="0" smtClean="0">
                <a:solidFill>
                  <a:srgbClr val="36A7D4"/>
                </a:solidFill>
                <a:latin typeface="Consolas" panose="020B0609020204030204" pitchFamily="49" charset="0"/>
                <a:cs typeface="Consolas" panose="020B0609020204030204" pitchFamily="49" charset="0"/>
              </a:rPr>
              <a:t>etc....</a:t>
            </a:r>
          </a:p>
          <a:p>
            <a:r>
              <a:rPr lang="en-GB" sz="2000" dirty="0" smtClean="0">
                <a:solidFill>
                  <a:srgbClr val="36A7D4"/>
                </a:solidFill>
                <a:latin typeface="Consolas" panose="020B0609020204030204" pitchFamily="49" charset="0"/>
                <a:cs typeface="Consolas" panose="020B0609020204030204" pitchFamily="49" charset="0"/>
              </a:rPr>
              <a:t>END WHILE</a:t>
            </a:r>
            <a:endParaRPr lang="en-GB" sz="2000" dirty="0">
              <a:solidFill>
                <a:srgbClr val="36A7D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23761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Iteration entry condition</a:t>
            </a:r>
            <a:endParaRPr lang="en-GB" dirty="0"/>
          </a:p>
        </p:txBody>
      </p:sp>
      <p:sp>
        <p:nvSpPr>
          <p:cNvPr id="3" name="Text Placeholder 2"/>
          <p:cNvSpPr>
            <a:spLocks noGrp="1"/>
          </p:cNvSpPr>
          <p:nvPr>
            <p:ph type="body" sz="quarter" idx="14"/>
          </p:nvPr>
        </p:nvSpPr>
        <p:spPr>
          <a:xfrm>
            <a:off x="724280" y="1577004"/>
            <a:ext cx="7550475" cy="4678022"/>
          </a:xfrm>
        </p:spPr>
        <p:txBody>
          <a:bodyPr/>
          <a:lstStyle/>
          <a:p>
            <a:r>
              <a:rPr lang="en-GB" dirty="0" smtClean="0"/>
              <a:t>Trace through the pseudocode loop </a:t>
            </a:r>
          </a:p>
          <a:p>
            <a:pPr lvl="1"/>
            <a:r>
              <a:rPr lang="en-GB" dirty="0" smtClean="0"/>
              <a:t>What values will x take?</a:t>
            </a:r>
          </a:p>
          <a:p>
            <a:pPr lvl="1"/>
            <a:r>
              <a:rPr lang="en-GB" dirty="0" smtClean="0"/>
              <a:t>What will be the output?</a:t>
            </a:r>
          </a:p>
          <a:p>
            <a:endParaRPr lang="en-GB" dirty="0"/>
          </a:p>
          <a:p>
            <a:endParaRPr lang="en-GB" dirty="0" smtClean="0"/>
          </a:p>
          <a:p>
            <a:endParaRPr lang="en-GB" dirty="0"/>
          </a:p>
          <a:p>
            <a:endParaRPr lang="en-GB" dirty="0" smtClean="0"/>
          </a:p>
          <a:p>
            <a:r>
              <a:rPr lang="en-GB" dirty="0" smtClean="0"/>
              <a:t>What would happen if the first statement was changed to  </a:t>
            </a:r>
            <a:r>
              <a:rPr lang="en-GB" dirty="0" smtClean="0">
                <a:solidFill>
                  <a:srgbClr val="246AB4"/>
                </a:solidFill>
              </a:rPr>
              <a:t>x </a:t>
            </a:r>
            <a:r>
              <a:rPr lang="en-GB" dirty="0" smtClean="0">
                <a:solidFill>
                  <a:srgbClr val="246AB4"/>
                </a:solidFill>
                <a:sym typeface="Wingdings" panose="05000000000000000000" pitchFamily="2" charset="2"/>
              </a:rPr>
              <a:t> 2 </a:t>
            </a:r>
            <a:r>
              <a:rPr lang="en-GB" dirty="0" smtClean="0">
                <a:sym typeface="Wingdings" panose="05000000000000000000" pitchFamily="2" charset="2"/>
              </a:rPr>
              <a:t>?</a:t>
            </a:r>
            <a:endParaRPr lang="en-GB" dirty="0"/>
          </a:p>
        </p:txBody>
      </p:sp>
      <p:sp>
        <p:nvSpPr>
          <p:cNvPr id="8" name="TextBox 7"/>
          <p:cNvSpPr txBox="1"/>
          <p:nvPr/>
        </p:nvSpPr>
        <p:spPr>
          <a:xfrm>
            <a:off x="1567726" y="3163511"/>
            <a:ext cx="2569708" cy="193899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x </a:t>
            </a:r>
            <a:r>
              <a:rPr lang="en-GB" dirty="0">
                <a:sym typeface="Wingdings" panose="05000000000000000000" pitchFamily="2" charset="2"/>
              </a:rPr>
              <a:t> 0</a:t>
            </a:r>
            <a:endParaRPr lang="en-GB" dirty="0"/>
          </a:p>
          <a:p>
            <a:r>
              <a:rPr lang="en-GB" dirty="0"/>
              <a:t>WHILE x &lt; 2</a:t>
            </a:r>
          </a:p>
          <a:p>
            <a:r>
              <a:rPr lang="en-GB" dirty="0"/>
              <a:t>	x </a:t>
            </a:r>
            <a:r>
              <a:rPr lang="en-GB" dirty="0">
                <a:sym typeface="Wingdings" panose="05000000000000000000" pitchFamily="2" charset="2"/>
              </a:rPr>
              <a:t> x+1</a:t>
            </a:r>
          </a:p>
          <a:p>
            <a:r>
              <a:rPr lang="en-GB" dirty="0">
                <a:sym typeface="Wingdings" panose="05000000000000000000" pitchFamily="2" charset="2"/>
              </a:rPr>
              <a:t>	OUTPUT x</a:t>
            </a:r>
            <a:endParaRPr lang="en-GB" dirty="0"/>
          </a:p>
          <a:p>
            <a:r>
              <a:rPr lang="en-GB" dirty="0"/>
              <a:t>ENDWHILE</a:t>
            </a:r>
          </a:p>
          <a:p>
            <a:r>
              <a:rPr lang="en-GB" dirty="0"/>
              <a:t>OUTPUT “The end”</a:t>
            </a:r>
          </a:p>
        </p:txBody>
      </p:sp>
      <p:graphicFrame>
        <p:nvGraphicFramePr>
          <p:cNvPr id="4" name="Table 3"/>
          <p:cNvGraphicFramePr>
            <a:graphicFrameLocks noGrp="1"/>
          </p:cNvGraphicFramePr>
          <p:nvPr>
            <p:extLst>
              <p:ext uri="{D42A27DB-BD31-4B8C-83A1-F6EECF244321}">
                <p14:modId xmlns:p14="http://schemas.microsoft.com/office/powerpoint/2010/main" val="3602611605"/>
              </p:ext>
            </p:extLst>
          </p:nvPr>
        </p:nvGraphicFramePr>
        <p:xfrm>
          <a:off x="4854510" y="3163511"/>
          <a:ext cx="2703168" cy="1886160"/>
        </p:xfrm>
        <a:graphic>
          <a:graphicData uri="http://schemas.openxmlformats.org/drawingml/2006/table">
            <a:tbl>
              <a:tblPr>
                <a:tableStyleId>{5C22544A-7EE6-4342-B048-85BDC9FD1C3A}</a:tableStyleId>
              </a:tblPr>
              <a:tblGrid>
                <a:gridCol w="1351584"/>
                <a:gridCol w="1351584"/>
              </a:tblGrid>
              <a:tr h="377232">
                <a:tc>
                  <a:txBody>
                    <a:bodyPr/>
                    <a:lstStyle/>
                    <a:p>
                      <a:pPr algn="ctr" fontAlgn="ctr"/>
                      <a:r>
                        <a:rPr lang="en-GB" sz="1800" b="1" i="0" u="none" strike="noStrike" dirty="0" smtClean="0">
                          <a:solidFill>
                            <a:schemeClr val="bg1"/>
                          </a:solidFill>
                          <a:effectLst/>
                          <a:latin typeface="Arial" panose="020B0604020202020204" pitchFamily="34" charset="0"/>
                          <a:cs typeface="Arial" panose="020B0604020202020204" pitchFamily="34" charset="0"/>
                        </a:rPr>
                        <a:t>x</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ctr"/>
                      <a:r>
                        <a:rPr lang="en-GB" sz="1800" b="1" u="none" strike="noStrike" dirty="0" smtClean="0">
                          <a:solidFill>
                            <a:schemeClr val="bg1"/>
                          </a:solidFill>
                          <a:effectLst/>
                          <a:latin typeface="Arial" panose="020B0604020202020204" pitchFamily="34" charset="0"/>
                          <a:cs typeface="Arial" panose="020B0604020202020204" pitchFamily="34" charset="0"/>
                        </a:rPr>
                        <a:t>Output</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6A7D4"/>
                    </a:solidFill>
                  </a:tcPr>
                </a:tc>
              </a:tr>
              <a:tr h="377232">
                <a:tc>
                  <a:txBody>
                    <a:bodyPr/>
                    <a:lstStyle/>
                    <a:p>
                      <a:pPr algn="ctr" fontAlgn="ctr"/>
                      <a:r>
                        <a:rPr lang="en-GB" sz="1800" u="none" strike="noStrike" dirty="0">
                          <a:effectLst/>
                          <a:latin typeface="Arial" panose="020B0604020202020204" pitchFamily="34" charset="0"/>
                          <a:cs typeface="Arial" panose="020B0604020202020204" pitchFamily="34" charset="0"/>
                        </a:rPr>
                        <a:t>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77232">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77232">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77232">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92089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Worksheet 3</a:t>
            </a:r>
            <a:endParaRPr lang="en-GB" dirty="0"/>
          </a:p>
        </p:txBody>
      </p:sp>
      <p:sp>
        <p:nvSpPr>
          <p:cNvPr id="7" name="Text Placeholder 6"/>
          <p:cNvSpPr>
            <a:spLocks noGrp="1"/>
          </p:cNvSpPr>
          <p:nvPr>
            <p:ph type="body" sz="quarter" idx="14"/>
          </p:nvPr>
        </p:nvSpPr>
        <p:spPr/>
        <p:txBody>
          <a:bodyPr/>
          <a:lstStyle/>
          <a:p>
            <a:r>
              <a:rPr lang="en-GB" dirty="0"/>
              <a:t>Complete </a:t>
            </a:r>
            <a:r>
              <a:rPr lang="en-GB" b="1" dirty="0" smtClean="0"/>
              <a:t>Questions 1</a:t>
            </a:r>
            <a:r>
              <a:rPr lang="en-GB" dirty="0" smtClean="0"/>
              <a:t> and </a:t>
            </a:r>
            <a:r>
              <a:rPr lang="en-GB" b="1" dirty="0" smtClean="0"/>
              <a:t>2</a:t>
            </a:r>
            <a:r>
              <a:rPr lang="en-GB" dirty="0" smtClean="0"/>
              <a:t> in </a:t>
            </a:r>
            <a:r>
              <a:rPr lang="en-GB" b="1" dirty="0" smtClean="0"/>
              <a:t>Task 1</a:t>
            </a:r>
            <a:endParaRPr lang="en-GB" b="1" dirty="0"/>
          </a:p>
        </p:txBody>
      </p:sp>
      <p:pic>
        <p:nvPicPr>
          <p:cNvPr id="2" name="Picture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35794" y="2316927"/>
            <a:ext cx="6808206" cy="4541073"/>
          </a:xfrm>
          <a:prstGeom prst="rect">
            <a:avLst/>
          </a:prstGeom>
        </p:spPr>
      </p:pic>
    </p:spTree>
    <p:extLst>
      <p:ext uri="{BB962C8B-B14F-4D97-AF65-F5344CB8AC3E}">
        <p14:creationId xmlns:p14="http://schemas.microsoft.com/office/powerpoint/2010/main" val="53842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REPEAT .. UNTIL loop</a:t>
            </a:r>
            <a:endParaRPr lang="en-GB" dirty="0"/>
          </a:p>
        </p:txBody>
      </p:sp>
      <p:sp>
        <p:nvSpPr>
          <p:cNvPr id="3" name="Text Placeholder 2"/>
          <p:cNvSpPr>
            <a:spLocks noGrp="1"/>
          </p:cNvSpPr>
          <p:nvPr>
            <p:ph type="body" sz="quarter" idx="14"/>
          </p:nvPr>
        </p:nvSpPr>
        <p:spPr>
          <a:xfrm>
            <a:off x="724279" y="1704180"/>
            <a:ext cx="7816471" cy="1577863"/>
          </a:xfrm>
        </p:spPr>
        <p:txBody>
          <a:bodyPr/>
          <a:lstStyle/>
          <a:p>
            <a:r>
              <a:rPr lang="en-GB" dirty="0" smtClean="0"/>
              <a:t>In a </a:t>
            </a:r>
            <a:r>
              <a:rPr lang="en-GB" dirty="0" smtClean="0">
                <a:solidFill>
                  <a:srgbClr val="246AB4"/>
                </a:solidFill>
              </a:rPr>
              <a:t>REPEAT . .UNTIL </a:t>
            </a:r>
            <a:r>
              <a:rPr lang="en-GB" dirty="0" smtClean="0"/>
              <a:t>loop the statements in the loop are executed </a:t>
            </a:r>
            <a:r>
              <a:rPr lang="en-GB" dirty="0" smtClean="0">
                <a:solidFill>
                  <a:srgbClr val="246AB4"/>
                </a:solidFill>
              </a:rPr>
              <a:t>before</a:t>
            </a:r>
            <a:r>
              <a:rPr lang="en-GB" dirty="0" smtClean="0"/>
              <a:t> the condition is evaluated</a:t>
            </a:r>
          </a:p>
          <a:p>
            <a:pPr lvl="1"/>
            <a:r>
              <a:rPr lang="en-GB" dirty="0" smtClean="0"/>
              <a:t>The statement will always be executed at least once</a:t>
            </a:r>
          </a:p>
          <a:p>
            <a:pPr lvl="1"/>
            <a:r>
              <a:rPr lang="en-GB" dirty="0" smtClean="0"/>
              <a:t>Complete the values for x and Output</a:t>
            </a:r>
            <a:endParaRPr lang="en-GB" dirty="0"/>
          </a:p>
          <a:p>
            <a:pPr>
              <a:spcAft>
                <a:spcPts val="600"/>
              </a:spcAft>
            </a:pPr>
            <a:endParaRPr lang="en-GB" dirty="0" smtClean="0"/>
          </a:p>
          <a:p>
            <a:pPr>
              <a:spcAft>
                <a:spcPts val="0"/>
              </a:spcAft>
            </a:pPr>
            <a:endParaRPr lang="en-GB" dirty="0"/>
          </a:p>
          <a:p>
            <a:endParaRPr lang="en-GB" dirty="0" smtClean="0"/>
          </a:p>
          <a:p>
            <a:endParaRPr lang="en-GB" dirty="0"/>
          </a:p>
          <a:p>
            <a:pPr>
              <a:spcAft>
                <a:spcPts val="0"/>
              </a:spcAft>
            </a:pPr>
            <a:r>
              <a:rPr lang="en-GB" dirty="0"/>
              <a:t>What would happen if the first statement was changed to  </a:t>
            </a:r>
            <a:r>
              <a:rPr lang="en-GB" dirty="0">
                <a:solidFill>
                  <a:srgbClr val="246AB4"/>
                </a:solidFill>
              </a:rPr>
              <a:t>x </a:t>
            </a:r>
            <a:r>
              <a:rPr lang="en-GB" dirty="0">
                <a:solidFill>
                  <a:srgbClr val="246AB4"/>
                </a:solidFill>
                <a:sym typeface="Wingdings" panose="05000000000000000000" pitchFamily="2" charset="2"/>
              </a:rPr>
              <a:t> 2 </a:t>
            </a:r>
            <a:r>
              <a:rPr lang="en-GB" dirty="0">
                <a:sym typeface="Wingdings" panose="05000000000000000000" pitchFamily="2" charset="2"/>
              </a:rPr>
              <a:t>?</a:t>
            </a:r>
            <a:endParaRPr lang="en-GB" dirty="0"/>
          </a:p>
          <a:p>
            <a:endParaRPr lang="en-GB" dirty="0" smtClean="0"/>
          </a:p>
        </p:txBody>
      </p:sp>
      <p:sp>
        <p:nvSpPr>
          <p:cNvPr id="6" name="TextBox 5"/>
          <p:cNvSpPr txBox="1"/>
          <p:nvPr/>
        </p:nvSpPr>
        <p:spPr>
          <a:xfrm>
            <a:off x="1683940" y="3503889"/>
            <a:ext cx="2512533" cy="193899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x </a:t>
            </a:r>
            <a:r>
              <a:rPr lang="en-GB" dirty="0" smtClean="0">
                <a:sym typeface="Wingdings" panose="05000000000000000000" pitchFamily="2" charset="2"/>
              </a:rPr>
              <a:t> 0</a:t>
            </a:r>
            <a:endParaRPr lang="en-GB" dirty="0"/>
          </a:p>
          <a:p>
            <a:r>
              <a:rPr lang="en-GB" dirty="0" smtClean="0"/>
              <a:t>REPEAT</a:t>
            </a:r>
            <a:endParaRPr lang="en-GB" dirty="0"/>
          </a:p>
          <a:p>
            <a:r>
              <a:rPr lang="en-GB" dirty="0"/>
              <a:t>	x </a:t>
            </a:r>
            <a:r>
              <a:rPr lang="en-GB" dirty="0" smtClean="0">
                <a:sym typeface="Wingdings" panose="05000000000000000000" pitchFamily="2" charset="2"/>
              </a:rPr>
              <a:t> x+1</a:t>
            </a:r>
            <a:endParaRPr lang="en-GB" dirty="0">
              <a:sym typeface="Wingdings" panose="05000000000000000000" pitchFamily="2" charset="2"/>
            </a:endParaRPr>
          </a:p>
          <a:p>
            <a:r>
              <a:rPr lang="en-GB" dirty="0">
                <a:sym typeface="Wingdings" panose="05000000000000000000" pitchFamily="2" charset="2"/>
              </a:rPr>
              <a:t>	OUTPUT x</a:t>
            </a:r>
            <a:endParaRPr lang="en-GB" dirty="0"/>
          </a:p>
          <a:p>
            <a:r>
              <a:rPr lang="en-GB" dirty="0"/>
              <a:t>UNTIL x &gt;= 2</a:t>
            </a:r>
          </a:p>
          <a:p>
            <a:r>
              <a:rPr lang="en-GB" dirty="0"/>
              <a:t>OUTPUT “The end”</a:t>
            </a:r>
          </a:p>
        </p:txBody>
      </p:sp>
      <p:graphicFrame>
        <p:nvGraphicFramePr>
          <p:cNvPr id="7" name="Table 6"/>
          <p:cNvGraphicFramePr>
            <a:graphicFrameLocks noGrp="1"/>
          </p:cNvGraphicFramePr>
          <p:nvPr>
            <p:extLst>
              <p:ext uri="{D42A27DB-BD31-4B8C-83A1-F6EECF244321}">
                <p14:modId xmlns:p14="http://schemas.microsoft.com/office/powerpoint/2010/main" val="1532054466"/>
              </p:ext>
            </p:extLst>
          </p:nvPr>
        </p:nvGraphicFramePr>
        <p:xfrm>
          <a:off x="4695888" y="3511660"/>
          <a:ext cx="2694216" cy="1800000"/>
        </p:xfrm>
        <a:graphic>
          <a:graphicData uri="http://schemas.openxmlformats.org/drawingml/2006/table">
            <a:tbl>
              <a:tblPr>
                <a:tableStyleId>{5C22544A-7EE6-4342-B048-85BDC9FD1C3A}</a:tableStyleId>
              </a:tblPr>
              <a:tblGrid>
                <a:gridCol w="1347108"/>
                <a:gridCol w="1347108"/>
              </a:tblGrid>
              <a:tr h="360000">
                <a:tc>
                  <a:txBody>
                    <a:bodyPr/>
                    <a:lstStyle/>
                    <a:p>
                      <a:pPr marL="0" algn="ctr" defTabSz="457200" rtl="0" eaLnBrk="1" fontAlgn="ctr" latinLnBrk="0" hangingPunct="1"/>
                      <a:r>
                        <a:rPr lang="en-GB" sz="1800" b="1" i="0" u="none" strike="noStrike" kern="1200" dirty="0" smtClean="0">
                          <a:solidFill>
                            <a:schemeClr val="bg1"/>
                          </a:solidFill>
                          <a:effectLst/>
                          <a:latin typeface="Arial" panose="020B0604020202020204" pitchFamily="34" charset="0"/>
                          <a:ea typeface="+mn-ea"/>
                          <a:cs typeface="Arial" panose="020B0604020202020204" pitchFamily="34" charset="0"/>
                        </a:rPr>
                        <a:t>x</a:t>
                      </a:r>
                      <a:endParaRPr lang="en-GB" sz="1800" b="1" i="0" u="none" strike="noStrike" kern="1200" dirty="0">
                        <a:solidFill>
                          <a:schemeClr val="bg1"/>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marL="0" algn="ctr" defTabSz="457200" rtl="0" eaLnBrk="1" fontAlgn="ctr" latinLnBrk="0" hangingPunct="1"/>
                      <a:r>
                        <a:rPr lang="en-GB" sz="1800" b="1" i="0" u="none" strike="noStrike" kern="1200" dirty="0" smtClean="0">
                          <a:solidFill>
                            <a:schemeClr val="bg1"/>
                          </a:solidFill>
                          <a:effectLst/>
                          <a:latin typeface="Arial" panose="020B0604020202020204" pitchFamily="34" charset="0"/>
                          <a:ea typeface="+mn-ea"/>
                          <a:cs typeface="Arial" panose="020B0604020202020204" pitchFamily="34" charset="0"/>
                        </a:rPr>
                        <a:t>Output</a:t>
                      </a:r>
                      <a:endParaRPr lang="en-GB" sz="1800" b="1" i="0" u="none" strike="noStrike" kern="1200" dirty="0">
                        <a:solidFill>
                          <a:schemeClr val="bg1"/>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6A7D4"/>
                    </a:solidFill>
                  </a:tcPr>
                </a:tc>
              </a:tr>
              <a:tr h="360000">
                <a:tc>
                  <a:txBody>
                    <a:bodyPr/>
                    <a:lstStyle/>
                    <a:p>
                      <a:pPr marL="0" algn="ctr" defTabSz="457200" rtl="0" eaLnBrk="1" fontAlgn="ctr" latinLnBrk="0" hangingPunct="1"/>
                      <a:r>
                        <a:rPr lang="en-GB" sz="1800" b="0" i="0" u="none" strike="noStrike" kern="1200" dirty="0">
                          <a:solidFill>
                            <a:srgbClr val="000000"/>
                          </a:solidFill>
                          <a:effectLst/>
                          <a:latin typeface="Arial" panose="020B0604020202020204" pitchFamily="34" charset="0"/>
                          <a:ea typeface="+mn-ea"/>
                          <a:cs typeface="Arial" panose="020B0604020202020204" pitchFamily="34" charset="0"/>
                        </a:rPr>
                        <a:t>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endParaRPr lang="en-GB" sz="1800" b="0" i="0" u="none" strike="noStrike" kern="120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marL="0" algn="ctr" defTabSz="457200" rtl="0" eaLnBrk="1" fontAlgn="ctr" latinLnBrk="0" hangingPunct="1"/>
                      <a:endParaRPr lang="en-GB"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endParaRPr lang="en-GB"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marL="0" algn="ctr" defTabSz="457200" rtl="0" eaLnBrk="1" fontAlgn="ctr" latinLnBrk="0" hangingPunct="1"/>
                      <a:endParaRPr lang="en-GB"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endParaRPr lang="en-GB"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marL="0" algn="ctr" defTabSz="457200" rtl="0" eaLnBrk="1" fontAlgn="ctr" latinLnBrk="0" hangingPunct="1"/>
                      <a:endParaRPr lang="en-GB"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endParaRPr lang="en-GB"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28716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Performing a range check</a:t>
            </a:r>
            <a:endParaRPr lang="en-GB" dirty="0"/>
          </a:p>
        </p:txBody>
      </p:sp>
      <p:sp>
        <p:nvSpPr>
          <p:cNvPr id="3" name="Text Placeholder 2"/>
          <p:cNvSpPr>
            <a:spLocks noGrp="1"/>
          </p:cNvSpPr>
          <p:nvPr>
            <p:ph type="body" sz="quarter" idx="14"/>
          </p:nvPr>
        </p:nvSpPr>
        <p:spPr>
          <a:xfrm>
            <a:off x="724279" y="1704180"/>
            <a:ext cx="7816471" cy="4749629"/>
          </a:xfrm>
        </p:spPr>
        <p:txBody>
          <a:bodyPr/>
          <a:lstStyle/>
          <a:p>
            <a:r>
              <a:rPr lang="en-GB" dirty="0" smtClean="0"/>
              <a:t>A loop can be used to implement a range check</a:t>
            </a:r>
          </a:p>
          <a:p>
            <a:r>
              <a:rPr lang="en-GB" dirty="0" smtClean="0"/>
              <a:t>The loop will continually prompt for input until a valid age between 12 and 18 is entered</a:t>
            </a:r>
          </a:p>
          <a:p>
            <a:r>
              <a:rPr lang="en-GB" dirty="0"/>
              <a:t>Work through the algorithm below with the data 10, 11,18 and </a:t>
            </a:r>
            <a:r>
              <a:rPr lang="en-GB" dirty="0" smtClean="0"/>
              <a:t>19. What will be the output?</a:t>
            </a:r>
            <a:endParaRPr lang="en-GB" dirty="0"/>
          </a:p>
          <a:p>
            <a:endParaRPr lang="en-GB" dirty="0"/>
          </a:p>
          <a:p>
            <a:endParaRPr lang="en-GB" dirty="0" smtClean="0"/>
          </a:p>
        </p:txBody>
      </p:sp>
      <p:sp>
        <p:nvSpPr>
          <p:cNvPr id="4" name="TextBox 3"/>
          <p:cNvSpPr txBox="1"/>
          <p:nvPr/>
        </p:nvSpPr>
        <p:spPr>
          <a:xfrm>
            <a:off x="2332383" y="4223503"/>
            <a:ext cx="4373217" cy="193899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REPEAT</a:t>
            </a:r>
          </a:p>
          <a:p>
            <a:r>
              <a:rPr lang="en-GB" dirty="0"/>
              <a:t>	OUTPUT “Enter age”</a:t>
            </a:r>
          </a:p>
          <a:p>
            <a:r>
              <a:rPr lang="en-GB" dirty="0"/>
              <a:t>	age </a:t>
            </a:r>
            <a:r>
              <a:rPr lang="en-GB" dirty="0" smtClean="0">
                <a:sym typeface="Wingdings" panose="05000000000000000000" pitchFamily="2" charset="2"/>
              </a:rPr>
              <a:t> USERINPUT</a:t>
            </a:r>
            <a:endParaRPr lang="en-GB" dirty="0"/>
          </a:p>
          <a:p>
            <a:r>
              <a:rPr lang="en-GB" dirty="0"/>
              <a:t>UNTIL age &gt; 11 AND age &lt;= 18</a:t>
            </a:r>
          </a:p>
          <a:p>
            <a:r>
              <a:rPr lang="en-GB" dirty="0"/>
              <a:t>OUTPUT “Age is”, age</a:t>
            </a:r>
          </a:p>
          <a:p>
            <a:endParaRPr lang="en-GB" dirty="0"/>
          </a:p>
        </p:txBody>
      </p:sp>
    </p:spTree>
    <p:extLst>
      <p:ext uri="{BB962C8B-B14F-4D97-AF65-F5344CB8AC3E}">
        <p14:creationId xmlns:p14="http://schemas.microsoft.com/office/powerpoint/2010/main" val="2960821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An equivalent WHILE loop</a:t>
            </a:r>
            <a:endParaRPr lang="en-GB" dirty="0"/>
          </a:p>
        </p:txBody>
      </p:sp>
      <p:sp>
        <p:nvSpPr>
          <p:cNvPr id="3" name="Text Placeholder 2"/>
          <p:cNvSpPr>
            <a:spLocks noGrp="1"/>
          </p:cNvSpPr>
          <p:nvPr>
            <p:ph type="body" sz="quarter" idx="14"/>
          </p:nvPr>
        </p:nvSpPr>
        <p:spPr>
          <a:xfrm>
            <a:off x="724279" y="1704180"/>
            <a:ext cx="7816471" cy="1577863"/>
          </a:xfrm>
        </p:spPr>
        <p:txBody>
          <a:bodyPr/>
          <a:lstStyle/>
          <a:p>
            <a:r>
              <a:rPr lang="en-GB" dirty="0" smtClean="0"/>
              <a:t>In Python the </a:t>
            </a:r>
            <a:r>
              <a:rPr lang="en-GB" dirty="0" smtClean="0">
                <a:solidFill>
                  <a:srgbClr val="246AB4"/>
                </a:solidFill>
              </a:rPr>
              <a:t>REPEAT..UNTIL </a:t>
            </a:r>
            <a:r>
              <a:rPr lang="en-GB" dirty="0" smtClean="0"/>
              <a:t>loop is not supported</a:t>
            </a:r>
          </a:p>
          <a:p>
            <a:r>
              <a:rPr lang="en-GB" dirty="0" smtClean="0"/>
              <a:t>An equivalent loop can be created using a </a:t>
            </a:r>
            <a:r>
              <a:rPr lang="en-GB" dirty="0" smtClean="0">
                <a:solidFill>
                  <a:srgbClr val="246AB4"/>
                </a:solidFill>
              </a:rPr>
              <a:t>WHILE</a:t>
            </a:r>
            <a:r>
              <a:rPr lang="en-GB" dirty="0" smtClean="0"/>
              <a:t> loop</a:t>
            </a:r>
          </a:p>
          <a:p>
            <a:r>
              <a:rPr lang="en-GB" dirty="0"/>
              <a:t>Work through the algorithm below with the data 10, 11,18 and 19. What will be </a:t>
            </a:r>
            <a:r>
              <a:rPr lang="en-GB" dirty="0" smtClean="0"/>
              <a:t>the output</a:t>
            </a:r>
            <a:r>
              <a:rPr lang="en-GB" dirty="0"/>
              <a:t>?</a:t>
            </a:r>
          </a:p>
          <a:p>
            <a:endParaRPr lang="en-GB" dirty="0" smtClean="0"/>
          </a:p>
        </p:txBody>
      </p:sp>
      <p:sp>
        <p:nvSpPr>
          <p:cNvPr id="6" name="TextBox 5"/>
          <p:cNvSpPr txBox="1"/>
          <p:nvPr/>
        </p:nvSpPr>
        <p:spPr>
          <a:xfrm>
            <a:off x="2691072" y="4223835"/>
            <a:ext cx="3882883" cy="200054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age = 0</a:t>
            </a:r>
          </a:p>
          <a:p>
            <a:r>
              <a:rPr lang="en-GB" dirty="0"/>
              <a:t>WHILE age &lt; 12 OR age &gt; 18 	OUTPUT “Enter age”</a:t>
            </a:r>
          </a:p>
          <a:p>
            <a:r>
              <a:rPr lang="en-GB" dirty="0"/>
              <a:t>	age </a:t>
            </a:r>
            <a:r>
              <a:rPr lang="en-GB" dirty="0" smtClean="0">
                <a:sym typeface="Wingdings" panose="05000000000000000000" pitchFamily="2" charset="2"/>
              </a:rPr>
              <a:t> USERINPUT</a:t>
            </a:r>
            <a:endParaRPr lang="en-GB" dirty="0"/>
          </a:p>
          <a:p>
            <a:r>
              <a:rPr lang="en-GB" dirty="0"/>
              <a:t>ENDWHILE</a:t>
            </a:r>
          </a:p>
          <a:p>
            <a:r>
              <a:rPr lang="en-GB" dirty="0"/>
              <a:t>OUTPUT “Age is”, age</a:t>
            </a:r>
          </a:p>
        </p:txBody>
      </p:sp>
    </p:spTree>
    <p:extLst>
      <p:ext uri="{BB962C8B-B14F-4D97-AF65-F5344CB8AC3E}">
        <p14:creationId xmlns:p14="http://schemas.microsoft.com/office/powerpoint/2010/main" val="1537380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951742A866DD4C8563BF4DFAFD4423" ma:contentTypeVersion="10" ma:contentTypeDescription="Create a new document." ma:contentTypeScope="" ma:versionID="3d882f4032af16e1296aca89b46bffec">
  <xsd:schema xmlns:xsd="http://www.w3.org/2001/XMLSchema" xmlns:xs="http://www.w3.org/2001/XMLSchema" xmlns:p="http://schemas.microsoft.com/office/2006/metadata/properties" xmlns:ns2="1ef05dc5-97a2-498b-bf7c-bd189143a1ff" xmlns:ns3="94dce8ab-38ff-4714-b1ed-1fc5e4d9abd1" targetNamespace="http://schemas.microsoft.com/office/2006/metadata/properties" ma:root="true" ma:fieldsID="b206059bc1997f16bd7174fab84143fb" ns2:_="" ns3:_="">
    <xsd:import namespace="1ef05dc5-97a2-498b-bf7c-bd189143a1ff"/>
    <xsd:import namespace="94dce8ab-38ff-4714-b1ed-1fc5e4d9abd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f05dc5-97a2-498b-bf7c-bd189143a1f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dce8ab-38ff-4714-b1ed-1fc5e4d9abd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1B441B-BF8E-48DC-9008-13BC94AC16F6}"/>
</file>

<file path=customXml/itemProps2.xml><?xml version="1.0" encoding="utf-8"?>
<ds:datastoreItem xmlns:ds="http://schemas.openxmlformats.org/officeDocument/2006/customXml" ds:itemID="{D609C34C-C26F-4DB6-9786-20CC39A4DE69}"/>
</file>

<file path=customXml/itemProps3.xml><?xml version="1.0" encoding="utf-8"?>
<ds:datastoreItem xmlns:ds="http://schemas.openxmlformats.org/officeDocument/2006/customXml" ds:itemID="{74B8E967-673A-46BB-BE41-60B10A5E5AC5}"/>
</file>

<file path=docProps/app.xml><?xml version="1.0" encoding="utf-8"?>
<Properties xmlns="http://schemas.openxmlformats.org/officeDocument/2006/extended-properties" xmlns:vt="http://schemas.openxmlformats.org/officeDocument/2006/docPropsVTypes">
  <Template>Unit 1</Template>
  <TotalTime>823</TotalTime>
  <Words>871</Words>
  <Application>Microsoft Office PowerPoint</Application>
  <PresentationFormat>On-screen Show (4:3)</PresentationFormat>
  <Paragraphs>185</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Museo 900</vt:lpstr>
      <vt:lpstr>Museo 100</vt:lpstr>
      <vt:lpstr>Calibri</vt:lpstr>
      <vt:lpstr>Consolas</vt:lpstr>
      <vt:lpstr>Museo 700</vt:lpstr>
      <vt:lpstr>Arial</vt:lpstr>
      <vt:lpstr>Wingdings</vt:lpstr>
      <vt:lpstr>Museo 500</vt:lpstr>
      <vt:lpstr>Museo900-Regular</vt:lpstr>
      <vt:lpstr>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Heathcote</dc:creator>
  <cp:lastModifiedBy>Patricia Heathcote</cp:lastModifiedBy>
  <cp:revision>29</cp:revision>
  <dcterms:created xsi:type="dcterms:W3CDTF">2015-05-23T17:01:51Z</dcterms:created>
  <dcterms:modified xsi:type="dcterms:W3CDTF">2016-04-16T15:12:01Z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0x01010024951742A866DD4C8563BF4DFAFD4423</vt:lpwstr>
  </property>
</Properties>
</file>