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60" r:id="rId2"/>
    <p:sldId id="262" r:id="rId3"/>
    <p:sldId id="263" r:id="rId4"/>
    <p:sldId id="264" r:id="rId5"/>
    <p:sldId id="265" r:id="rId6"/>
    <p:sldId id="266" r:id="rId7"/>
    <p:sldId id="267" r:id="rId8"/>
    <p:sldId id="268" r:id="rId9"/>
    <p:sldId id="279" r:id="rId10"/>
    <p:sldId id="269" r:id="rId11"/>
    <p:sldId id="270" r:id="rId12"/>
    <p:sldId id="271" r:id="rId13"/>
    <p:sldId id="272" r:id="rId14"/>
    <p:sldId id="274" r:id="rId15"/>
    <p:sldId id="275" r:id="rId16"/>
    <p:sldId id="276" r:id="rId17"/>
    <p:sldId id="277" r:id="rId18"/>
    <p:sldId id="278" r:id="rId19"/>
    <p:sldId id="273" r:id="rId20"/>
    <p:sldId id="280" r:id="rId21"/>
  </p:sldIdLst>
  <p:sldSz cx="9144000" cy="6858000" type="screen4x3"/>
  <p:notesSz cx="6858000" cy="9144000"/>
  <p:embeddedFontLst>
    <p:embeddedFont>
      <p:font typeface="Museo 700" panose="02000000000000000000" pitchFamily="2" charset="0"/>
      <p:bold r:id="rId23"/>
    </p:embeddedFont>
    <p:embeddedFont>
      <p:font typeface="Consolas" panose="020B0609020204030204" pitchFamily="49" charset="0"/>
      <p:regular r:id="rId24"/>
      <p:bold r:id="rId25"/>
      <p:italic r:id="rId26"/>
      <p:boldItalic r:id="rId27"/>
    </p:embeddedFont>
    <p:embeddedFont>
      <p:font typeface="Museo 100" panose="02000000000000000000" pitchFamily="2" charset="0"/>
      <p:regular r:id="rId28"/>
    </p:embeddedFont>
    <p:embeddedFont>
      <p:font typeface="Calibri" panose="020F0502020204030204" pitchFamily="34" charset="0"/>
      <p:regular r:id="rId29"/>
      <p:bold r:id="rId30"/>
      <p:italic r:id="rId31"/>
      <p:boldItalic r:id="rId32"/>
    </p:embeddedFont>
    <p:embeddedFont>
      <p:font typeface="Museo 500" panose="02000000000000000000" pitchFamily="2" charset="0"/>
      <p:regular r:id="rId33"/>
    </p:embeddedFont>
    <p:embeddedFont>
      <p:font typeface="Museo900-Regular" panose="02000000000000000000" pitchFamily="2" charset="0"/>
      <p:bold r:id="rId34"/>
    </p:embeddedFont>
    <p:embeddedFont>
      <p:font typeface="Museo 900" panose="02000000000000000000" pitchFamily="2" charset="0"/>
      <p:bold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AB4"/>
    <a:srgbClr val="36A7D4"/>
    <a:srgbClr val="843754"/>
    <a:srgbClr val="E35999"/>
    <a:srgbClr val="EE3127"/>
    <a:srgbClr val="A41E21"/>
    <a:srgbClr val="238296"/>
    <a:srgbClr val="5C89A4"/>
    <a:srgbClr val="D1919B"/>
    <a:srgbClr val="C396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napToObjects="1" showGuides="1">
      <p:cViewPr varScale="1">
        <p:scale>
          <a:sx n="63" d="100"/>
          <a:sy n="63" d="100"/>
        </p:scale>
        <p:origin x="84" y="594"/>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15/11/2016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descr="Unit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36A7D4"/>
                </a:solidFill>
                <a:latin typeface="Arial"/>
                <a:cs typeface="Arial"/>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p:txBody>
      </p:sp>
      <p:pic>
        <p:nvPicPr>
          <p:cNvPr id="8" name="Picture 7" descr="Logo.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0685" y="4018819"/>
            <a:ext cx="2291515" cy="456997"/>
          </a:xfrm>
          <a:prstGeom prst="rect">
            <a:avLst/>
          </a:prstGeom>
        </p:spPr>
      </p:pic>
      <p:sp>
        <p:nvSpPr>
          <p:cNvPr id="10" name="Hexagon 9"/>
          <p:cNvSpPr/>
          <p:nvPr userDrawn="1"/>
        </p:nvSpPr>
        <p:spPr>
          <a:xfrm>
            <a:off x="1072794" y="4100382"/>
            <a:ext cx="1080000" cy="972000"/>
          </a:xfrm>
          <a:prstGeom prst="hexagon">
            <a:avLst/>
          </a:prstGeom>
          <a:noFill/>
          <a:ln w="114300">
            <a:solidFill>
              <a:srgbClr val="36A7D4"/>
            </a:solid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4500" b="1" dirty="0" smtClean="0">
                <a:solidFill>
                  <a:srgbClr val="36A7D4"/>
                </a:solidFill>
                <a:latin typeface="Arial"/>
                <a:cs typeface="Arial"/>
              </a:rPr>
              <a:t>5</a:t>
            </a:r>
            <a:endParaRPr lang="en-US" sz="4500" b="1" dirty="0">
              <a:solidFill>
                <a:srgbClr val="36A7D4"/>
              </a:solidFill>
              <a:latin typeface="Arial"/>
              <a:cs typeface="Arial"/>
            </a:endParaRP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246AB4"/>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smtClean="0"/>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Tree>
    <p:extLst>
      <p:ext uri="{BB962C8B-B14F-4D97-AF65-F5344CB8AC3E}">
        <p14:creationId xmlns:p14="http://schemas.microsoft.com/office/powerpoint/2010/main" val="2265425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36A7D4"/>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87236"/>
            <a:ext cx="0" cy="3098692"/>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bg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smtClean="0"/>
              <a:t>Click to edit Master text styles</a:t>
            </a:r>
          </a:p>
        </p:txBody>
      </p:sp>
    </p:spTree>
    <p:extLst>
      <p:ext uri="{BB962C8B-B14F-4D97-AF65-F5344CB8AC3E}">
        <p14:creationId xmlns:p14="http://schemas.microsoft.com/office/powerpoint/2010/main" val="3939271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2" name="Picture 41"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Subroutines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a:p>
            <a:pPr>
              <a:spcBef>
                <a:spcPts val="288"/>
              </a:spcBef>
            </a:pPr>
            <a:endParaRPr lang="en-US" sz="1200" b="0" dirty="0" smtClean="0">
              <a:solidFill>
                <a:srgbClr val="FFFFFF"/>
              </a:solidFill>
              <a:latin typeface="Arial"/>
              <a:cs typeface="Arial"/>
            </a:endParaRPr>
          </a:p>
        </p:txBody>
      </p:sp>
      <p:pic>
        <p:nvPicPr>
          <p:cNvPr id="44" name="Picture 43" descr="Logo Unit 1.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Subroutines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pic>
        <p:nvPicPr>
          <p:cNvPr id="55" name="Picture 54" descr="Unit 1.jpg"/>
          <p:cNvPicPr>
            <a:picLocks noChangeAspect="1"/>
          </p:cNvPicPr>
          <p:nvPr userDrawn="1"/>
        </p:nvPicPr>
        <p:blipFill rotWithShape="1">
          <a:blip r:embed="rId3">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5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8" name="TextBox 57"/>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Subroutines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2400860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8" name="Picture 47"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4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1" name="TextBox 50"/>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Subroutines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3315833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b="90370"/>
          <a:stretch/>
        </p:blipFill>
        <p:spPr>
          <a:xfrm>
            <a:off x="0" y="0"/>
            <a:ext cx="9144000" cy="660400"/>
          </a:xfrm>
          <a:prstGeom prst="rect">
            <a:avLst/>
          </a:prstGeom>
        </p:spPr>
      </p:pic>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Subroutines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smtClean="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 2016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37888987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03399" y="1841231"/>
            <a:ext cx="2750617" cy="2201863"/>
          </a:xfrm>
        </p:spPr>
        <p:txBody>
          <a:bodyPr/>
          <a:lstStyle/>
          <a:p>
            <a:r>
              <a:rPr lang="en-US" dirty="0" smtClean="0">
                <a:latin typeface="Museo 700" panose="02000000000000000000" pitchFamily="50" charset="0"/>
              </a:rPr>
              <a:t>AQA</a:t>
            </a:r>
            <a:endParaRPr lang="en-US" b="0" dirty="0" smtClean="0">
              <a:latin typeface="Museo900-Regular"/>
              <a:cs typeface="Museo900-Regular"/>
            </a:endParaRPr>
          </a:p>
          <a:p>
            <a:pPr lvl="2"/>
            <a:r>
              <a:rPr lang="en-US" dirty="0" smtClean="0">
                <a:latin typeface="Museo 500" panose="02000000000000000000" pitchFamily="50" charset="0"/>
              </a:rPr>
              <a:t>AS Level</a:t>
            </a:r>
          </a:p>
          <a:p>
            <a:pPr lvl="3"/>
            <a:r>
              <a:rPr lang="en-US" sz="2500" dirty="0" smtClean="0">
                <a:solidFill>
                  <a:schemeClr val="bg1"/>
                </a:solidFill>
                <a:latin typeface="Museo 100" panose="02000000000000000000" pitchFamily="50" charset="0"/>
              </a:rPr>
              <a:t>Computer Science</a:t>
            </a:r>
          </a:p>
          <a:p>
            <a:pPr lvl="3">
              <a:lnSpc>
                <a:spcPts val="3000"/>
              </a:lnSpc>
            </a:pPr>
            <a:r>
              <a:rPr lang="en-US" sz="2500" dirty="0" smtClean="0">
                <a:latin typeface="Museo 100" panose="02000000000000000000" pitchFamily="50" charset="0"/>
              </a:rPr>
              <a:t>Paper 1</a:t>
            </a:r>
          </a:p>
          <a:p>
            <a:pPr lvl="3">
              <a:lnSpc>
                <a:spcPts val="4000"/>
              </a:lnSpc>
            </a:pPr>
            <a:endParaRPr lang="en-US" sz="3200" dirty="0">
              <a:latin typeface="Museo 100" panose="02000000000000000000" pitchFamily="50" charset="0"/>
            </a:endParaRPr>
          </a:p>
        </p:txBody>
      </p:sp>
      <p:sp>
        <p:nvSpPr>
          <p:cNvPr id="6" name="Text Placeholder 5"/>
          <p:cNvSpPr>
            <a:spLocks noGrp="1"/>
          </p:cNvSpPr>
          <p:nvPr>
            <p:ph type="body" sz="quarter" idx="11"/>
          </p:nvPr>
        </p:nvSpPr>
        <p:spPr>
          <a:xfrm>
            <a:off x="4800600" y="1860085"/>
            <a:ext cx="2768600" cy="2201863"/>
          </a:xfrm>
        </p:spPr>
        <p:txBody>
          <a:bodyPr/>
          <a:lstStyle/>
          <a:p>
            <a:r>
              <a:rPr lang="en-US" dirty="0" smtClean="0">
                <a:latin typeface="Museo 900" panose="02000000000000000000" pitchFamily="50" charset="0"/>
              </a:rPr>
              <a:t>Subroutines</a:t>
            </a:r>
          </a:p>
          <a:p>
            <a:endParaRPr lang="en-US" dirty="0" smtClean="0">
              <a:latin typeface="Museo 100" panose="02000000000000000000" pitchFamily="50" charset="0"/>
            </a:endParaRPr>
          </a:p>
          <a:p>
            <a:pPr lvl="1"/>
            <a:r>
              <a:rPr lang="en-US" sz="2000" dirty="0" smtClean="0">
                <a:latin typeface="Museo 100" panose="02000000000000000000" pitchFamily="50" charset="0"/>
              </a:rPr>
              <a:t>Unit </a:t>
            </a:r>
            <a:r>
              <a:rPr lang="en-US" sz="2000" dirty="0">
                <a:latin typeface="Museo 100" panose="02000000000000000000" pitchFamily="50" charset="0"/>
              </a:rPr>
              <a:t>1</a:t>
            </a:r>
            <a:endParaRPr lang="en-US" sz="2000" dirty="0" smtClean="0">
              <a:latin typeface="Museo 100" panose="02000000000000000000" pitchFamily="50" charset="0"/>
            </a:endParaRPr>
          </a:p>
          <a:p>
            <a:pPr lvl="1"/>
            <a:r>
              <a:rPr lang="en-US" sz="2000" dirty="0">
                <a:latin typeface="Museo 100" panose="02000000000000000000" pitchFamily="50" charset="0"/>
              </a:rPr>
              <a:t>Fundamentals </a:t>
            </a:r>
            <a:r>
              <a:rPr lang="en-US" sz="2000" dirty="0" smtClean="0">
                <a:latin typeface="Museo 100" panose="02000000000000000000" pitchFamily="50" charset="0"/>
              </a:rPr>
              <a:t/>
            </a:r>
            <a:br>
              <a:rPr lang="en-US" sz="2000" dirty="0" smtClean="0">
                <a:latin typeface="Museo 100" panose="02000000000000000000" pitchFamily="50" charset="0"/>
              </a:rPr>
            </a:br>
            <a:r>
              <a:rPr lang="en-US" sz="2000" dirty="0" smtClean="0">
                <a:latin typeface="Museo 100" panose="02000000000000000000" pitchFamily="50" charset="0"/>
              </a:rPr>
              <a:t>of </a:t>
            </a:r>
            <a:r>
              <a:rPr lang="en-US" sz="2000" dirty="0">
                <a:latin typeface="Museo 100" panose="02000000000000000000" pitchFamily="50" charset="0"/>
              </a:rPr>
              <a:t>programming</a:t>
            </a:r>
          </a:p>
        </p:txBody>
      </p:sp>
    </p:spTree>
    <p:extLst>
      <p:ext uri="{BB962C8B-B14F-4D97-AF65-F5344CB8AC3E}">
        <p14:creationId xmlns:p14="http://schemas.microsoft.com/office/powerpoint/2010/main" val="309735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5</a:t>
            </a:r>
            <a:endParaRPr lang="en-GB" dirty="0"/>
          </a:p>
        </p:txBody>
      </p:sp>
      <p:sp>
        <p:nvSpPr>
          <p:cNvPr id="7" name="Text Placeholder 6"/>
          <p:cNvSpPr>
            <a:spLocks noGrp="1"/>
          </p:cNvSpPr>
          <p:nvPr>
            <p:ph type="body" sz="quarter" idx="14"/>
          </p:nvPr>
        </p:nvSpPr>
        <p:spPr/>
        <p:txBody>
          <a:bodyPr/>
          <a:lstStyle/>
          <a:p>
            <a:r>
              <a:rPr lang="en-GB" dirty="0"/>
              <a:t>Complete </a:t>
            </a:r>
            <a:r>
              <a:rPr lang="en-GB" b="1" dirty="0" smtClean="0"/>
              <a:t>Task 1</a:t>
            </a:r>
            <a:endParaRPr lang="en-GB" b="1" dirty="0"/>
          </a:p>
        </p:txBody>
      </p:sp>
    </p:spTree>
    <p:extLst>
      <p:ext uri="{BB962C8B-B14F-4D97-AF65-F5344CB8AC3E}">
        <p14:creationId xmlns:p14="http://schemas.microsoft.com/office/powerpoint/2010/main" val="38093150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Functions returning a value</a:t>
            </a:r>
            <a:endParaRPr lang="en-GB" dirty="0"/>
          </a:p>
        </p:txBody>
      </p:sp>
      <p:sp>
        <p:nvSpPr>
          <p:cNvPr id="3" name="Text Placeholder 2"/>
          <p:cNvSpPr>
            <a:spLocks noGrp="1"/>
          </p:cNvSpPr>
          <p:nvPr>
            <p:ph type="body" sz="quarter" idx="14"/>
          </p:nvPr>
        </p:nvSpPr>
        <p:spPr>
          <a:xfrm>
            <a:off x="724280" y="1704180"/>
            <a:ext cx="7068592" cy="1396829"/>
          </a:xfrm>
        </p:spPr>
        <p:txBody>
          <a:bodyPr/>
          <a:lstStyle/>
          <a:p>
            <a:r>
              <a:rPr lang="en-GB" dirty="0" smtClean="0"/>
              <a:t>A function can return one or more values using  a RETURN statement</a:t>
            </a:r>
          </a:p>
          <a:p>
            <a:pPr lvl="1"/>
            <a:r>
              <a:rPr lang="en-GB" dirty="0" smtClean="0"/>
              <a:t>Compare the code below. How are they different?</a:t>
            </a:r>
          </a:p>
          <a:p>
            <a:endParaRPr lang="en-GB" sz="2000" dirty="0" smtClean="0"/>
          </a:p>
        </p:txBody>
      </p:sp>
      <p:sp>
        <p:nvSpPr>
          <p:cNvPr id="4" name="TextBox 3"/>
          <p:cNvSpPr txBox="1"/>
          <p:nvPr/>
        </p:nvSpPr>
        <p:spPr>
          <a:xfrm>
            <a:off x="4554047" y="3246202"/>
            <a:ext cx="3573106" cy="313350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multiply(</a:t>
            </a:r>
            <a:r>
              <a:rPr lang="en-GB" dirty="0" err="1">
                <a:sym typeface="Wingdings" panose="05000000000000000000" pitchFamily="2" charset="2"/>
              </a:rPr>
              <a:t>x,y</a:t>
            </a:r>
            <a:r>
              <a:rPr lang="en-GB" dirty="0">
                <a:sym typeface="Wingdings" panose="05000000000000000000" pitchFamily="2" charset="2"/>
              </a:rPr>
              <a:t>)</a:t>
            </a:r>
          </a:p>
          <a:p>
            <a:r>
              <a:rPr lang="en-GB" dirty="0">
                <a:sym typeface="Wingdings" panose="05000000000000000000" pitchFamily="2" charset="2"/>
              </a:rPr>
              <a:t>	product  x*y</a:t>
            </a:r>
          </a:p>
          <a:p>
            <a:r>
              <a:rPr lang="en-GB" dirty="0">
                <a:sym typeface="Wingdings" panose="05000000000000000000" pitchFamily="2" charset="2"/>
              </a:rPr>
              <a:t>	RETURN product</a:t>
            </a:r>
          </a:p>
          <a:p>
            <a:r>
              <a:rPr lang="en-GB" dirty="0">
                <a:sym typeface="Wingdings" panose="05000000000000000000" pitchFamily="2" charset="2"/>
              </a:rPr>
              <a:t>ENDSUB</a:t>
            </a:r>
          </a:p>
          <a:p>
            <a:endParaRPr lang="en-GB" dirty="0" smtClean="0"/>
          </a:p>
          <a:p>
            <a:r>
              <a:rPr lang="en-GB" dirty="0">
                <a:sym typeface="Wingdings" panose="05000000000000000000" pitchFamily="2" charset="2"/>
              </a:rPr>
              <a:t>#main program</a:t>
            </a:r>
            <a:endParaRPr lang="en-GB" dirty="0"/>
          </a:p>
          <a:p>
            <a:r>
              <a:rPr lang="en-GB" dirty="0" smtClean="0"/>
              <a:t>answer </a:t>
            </a:r>
            <a:r>
              <a:rPr lang="en-GB" dirty="0" smtClean="0">
                <a:sym typeface="Wingdings" panose="05000000000000000000" pitchFamily="2" charset="2"/>
              </a:rPr>
              <a:t> </a:t>
            </a:r>
            <a:r>
              <a:rPr lang="en-GB" dirty="0" smtClean="0"/>
              <a:t>multiply(2,5</a:t>
            </a:r>
            <a:r>
              <a:rPr lang="en-GB" dirty="0"/>
              <a:t>)</a:t>
            </a:r>
          </a:p>
          <a:p>
            <a:r>
              <a:rPr lang="en-GB" dirty="0" smtClean="0"/>
              <a:t>print </a:t>
            </a:r>
            <a:r>
              <a:rPr lang="en-GB" dirty="0"/>
              <a:t>“Product</a:t>
            </a:r>
            <a:r>
              <a:rPr lang="en-GB" dirty="0" smtClean="0"/>
              <a:t>:”</a:t>
            </a:r>
            <a:endParaRPr lang="en-GB" dirty="0"/>
          </a:p>
          <a:p>
            <a:r>
              <a:rPr lang="en-GB" dirty="0" smtClean="0"/>
              <a:t>print </a:t>
            </a:r>
            <a:r>
              <a:rPr lang="en-GB" dirty="0"/>
              <a:t>answer</a:t>
            </a:r>
          </a:p>
        </p:txBody>
      </p:sp>
      <p:sp>
        <p:nvSpPr>
          <p:cNvPr id="5" name="TextBox 4"/>
          <p:cNvSpPr txBox="1"/>
          <p:nvPr/>
        </p:nvSpPr>
        <p:spPr>
          <a:xfrm>
            <a:off x="1213124" y="3246202"/>
            <a:ext cx="3350672" cy="28257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multiply(</a:t>
            </a:r>
            <a:r>
              <a:rPr lang="en-GB" dirty="0" err="1">
                <a:sym typeface="Wingdings" panose="05000000000000000000" pitchFamily="2" charset="2"/>
              </a:rPr>
              <a:t>x,y</a:t>
            </a:r>
            <a:r>
              <a:rPr lang="en-GB" dirty="0">
                <a:sym typeface="Wingdings" panose="05000000000000000000" pitchFamily="2" charset="2"/>
              </a:rPr>
              <a:t>)</a:t>
            </a:r>
          </a:p>
          <a:p>
            <a:r>
              <a:rPr lang="en-GB" dirty="0">
                <a:sym typeface="Wingdings" panose="05000000000000000000" pitchFamily="2" charset="2"/>
              </a:rPr>
              <a:t>	</a:t>
            </a:r>
            <a:r>
              <a:rPr lang="en-GB" dirty="0" smtClean="0">
                <a:sym typeface="Wingdings" panose="05000000000000000000" pitchFamily="2" charset="2"/>
              </a:rPr>
              <a:t>print </a:t>
            </a:r>
            <a:r>
              <a:rPr lang="en-GB" dirty="0">
                <a:sym typeface="Wingdings" panose="05000000000000000000" pitchFamily="2" charset="2"/>
              </a:rPr>
              <a:t>“Product</a:t>
            </a:r>
            <a:r>
              <a:rPr lang="en-GB" dirty="0" smtClean="0">
                <a:sym typeface="Wingdings" panose="05000000000000000000" pitchFamily="2" charset="2"/>
              </a:rPr>
              <a:t>:”</a:t>
            </a:r>
            <a:endParaRPr lang="en-GB" dirty="0">
              <a:sym typeface="Wingdings" panose="05000000000000000000" pitchFamily="2" charset="2"/>
            </a:endParaRPr>
          </a:p>
          <a:p>
            <a:r>
              <a:rPr lang="en-GB" dirty="0">
                <a:sym typeface="Wingdings" panose="05000000000000000000" pitchFamily="2" charset="2"/>
              </a:rPr>
              <a:t>	</a:t>
            </a:r>
            <a:r>
              <a:rPr lang="en-GB" dirty="0" smtClean="0">
                <a:sym typeface="Wingdings" panose="05000000000000000000" pitchFamily="2" charset="2"/>
              </a:rPr>
              <a:t>print </a:t>
            </a:r>
            <a:r>
              <a:rPr lang="en-GB" dirty="0">
                <a:sym typeface="Wingdings" panose="05000000000000000000" pitchFamily="2" charset="2"/>
              </a:rPr>
              <a:t>x*y</a:t>
            </a:r>
          </a:p>
          <a:p>
            <a:r>
              <a:rPr lang="en-GB" dirty="0">
                <a:sym typeface="Wingdings" panose="05000000000000000000" pitchFamily="2" charset="2"/>
              </a:rPr>
              <a:t>ENDSUB</a:t>
            </a:r>
          </a:p>
          <a:p>
            <a:endParaRPr lang="en-GB" dirty="0">
              <a:sym typeface="Wingdings" panose="05000000000000000000" pitchFamily="2" charset="2"/>
            </a:endParaRPr>
          </a:p>
          <a:p>
            <a:r>
              <a:rPr lang="en-GB" dirty="0">
                <a:sym typeface="Wingdings" panose="05000000000000000000" pitchFamily="2" charset="2"/>
              </a:rPr>
              <a:t>#main program 	</a:t>
            </a:r>
          </a:p>
          <a:p>
            <a:r>
              <a:rPr lang="en-GB" dirty="0"/>
              <a:t>multiply(2,5)</a:t>
            </a:r>
          </a:p>
          <a:p>
            <a:endParaRPr lang="en-GB" dirty="0"/>
          </a:p>
        </p:txBody>
      </p:sp>
    </p:spTree>
    <p:extLst>
      <p:ext uri="{BB962C8B-B14F-4D97-AF65-F5344CB8AC3E}">
        <p14:creationId xmlns:p14="http://schemas.microsoft.com/office/powerpoint/2010/main" val="67190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Functions returning a value</a:t>
            </a:r>
            <a:endParaRPr lang="en-GB" dirty="0"/>
          </a:p>
        </p:txBody>
      </p:sp>
      <p:sp>
        <p:nvSpPr>
          <p:cNvPr id="3" name="Text Placeholder 2"/>
          <p:cNvSpPr>
            <a:spLocks noGrp="1"/>
          </p:cNvSpPr>
          <p:nvPr>
            <p:ph type="body" sz="quarter" idx="14"/>
          </p:nvPr>
        </p:nvSpPr>
        <p:spPr>
          <a:xfrm>
            <a:off x="724280" y="1704181"/>
            <a:ext cx="7816470" cy="1092028"/>
          </a:xfrm>
        </p:spPr>
        <p:txBody>
          <a:bodyPr/>
          <a:lstStyle/>
          <a:p>
            <a:r>
              <a:rPr lang="en-GB" dirty="0" smtClean="0"/>
              <a:t>Try the code below with the two sets of values:</a:t>
            </a:r>
          </a:p>
          <a:p>
            <a:pPr marL="0" indent="0" algn="ctr">
              <a:buNone/>
            </a:pPr>
            <a:r>
              <a:rPr lang="en-GB" dirty="0" smtClean="0">
                <a:solidFill>
                  <a:srgbClr val="246AB4"/>
                </a:solidFill>
              </a:rPr>
              <a:t>a = 2, b = 2, c = 2	a = 3, b = 5, c = 4</a:t>
            </a:r>
          </a:p>
        </p:txBody>
      </p:sp>
      <p:sp>
        <p:nvSpPr>
          <p:cNvPr id="4" name="TextBox 3"/>
          <p:cNvSpPr txBox="1"/>
          <p:nvPr/>
        </p:nvSpPr>
        <p:spPr>
          <a:xfrm>
            <a:off x="2594501" y="2796209"/>
            <a:ext cx="4076027" cy="344128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sum(</a:t>
            </a:r>
            <a:r>
              <a:rPr lang="en-GB" dirty="0" err="1">
                <a:sym typeface="Wingdings" panose="05000000000000000000" pitchFamily="2" charset="2"/>
              </a:rPr>
              <a:t>x,y,z</a:t>
            </a:r>
            <a:r>
              <a:rPr lang="en-GB" dirty="0">
                <a:sym typeface="Wingdings" panose="05000000000000000000" pitchFamily="2" charset="2"/>
              </a:rPr>
              <a:t>)</a:t>
            </a:r>
          </a:p>
          <a:p>
            <a:r>
              <a:rPr lang="en-GB" dirty="0">
                <a:sym typeface="Wingdings" panose="05000000000000000000" pitchFamily="2" charset="2"/>
              </a:rPr>
              <a:t>	</a:t>
            </a:r>
            <a:r>
              <a:rPr lang="en-GB" dirty="0" err="1">
                <a:sym typeface="Wingdings" panose="05000000000000000000" pitchFamily="2" charset="2"/>
              </a:rPr>
              <a:t>calc</a:t>
            </a:r>
            <a:r>
              <a:rPr lang="en-GB" dirty="0">
                <a:sym typeface="Wingdings" panose="05000000000000000000" pitchFamily="2" charset="2"/>
              </a:rPr>
              <a:t>  x*y + z</a:t>
            </a:r>
          </a:p>
          <a:p>
            <a:r>
              <a:rPr lang="en-GB" dirty="0">
                <a:sym typeface="Wingdings" panose="05000000000000000000" pitchFamily="2" charset="2"/>
              </a:rPr>
              <a:t>	RETURN </a:t>
            </a:r>
            <a:r>
              <a:rPr lang="en-GB" dirty="0" err="1">
                <a:sym typeface="Wingdings" panose="05000000000000000000" pitchFamily="2" charset="2"/>
              </a:rPr>
              <a:t>calc</a:t>
            </a:r>
            <a:endParaRPr lang="en-GB" dirty="0">
              <a:sym typeface="Wingdings" panose="05000000000000000000" pitchFamily="2" charset="2"/>
            </a:endParaRPr>
          </a:p>
          <a:p>
            <a:r>
              <a:rPr lang="en-GB" dirty="0">
                <a:sym typeface="Wingdings" panose="05000000000000000000" pitchFamily="2" charset="2"/>
              </a:rPr>
              <a:t>ENDSUB</a:t>
            </a:r>
          </a:p>
          <a:p>
            <a:endParaRPr lang="en-GB" dirty="0"/>
          </a:p>
          <a:p>
            <a:r>
              <a:rPr lang="en-GB" dirty="0"/>
              <a:t>IF sum(</a:t>
            </a:r>
            <a:r>
              <a:rPr lang="en-GB" dirty="0" err="1"/>
              <a:t>a,b,c</a:t>
            </a:r>
            <a:r>
              <a:rPr lang="en-GB" dirty="0"/>
              <a:t>) &gt; 10 THEN</a:t>
            </a:r>
          </a:p>
          <a:p>
            <a:r>
              <a:rPr lang="en-GB" dirty="0"/>
              <a:t>	</a:t>
            </a:r>
            <a:r>
              <a:rPr lang="en-GB" dirty="0" smtClean="0"/>
              <a:t>print </a:t>
            </a:r>
            <a:r>
              <a:rPr lang="en-GB" dirty="0"/>
              <a:t>“larger than 10”</a:t>
            </a:r>
          </a:p>
          <a:p>
            <a:r>
              <a:rPr lang="en-GB" dirty="0"/>
              <a:t>ELSE</a:t>
            </a:r>
          </a:p>
          <a:p>
            <a:r>
              <a:rPr lang="en-GB" dirty="0"/>
              <a:t>	</a:t>
            </a:r>
            <a:r>
              <a:rPr lang="en-GB" dirty="0" smtClean="0"/>
              <a:t>print </a:t>
            </a:r>
            <a:r>
              <a:rPr lang="en-GB" dirty="0"/>
              <a:t>“less than 11”</a:t>
            </a:r>
          </a:p>
          <a:p>
            <a:r>
              <a:rPr lang="en-GB" dirty="0"/>
              <a:t>ENDIF</a:t>
            </a:r>
          </a:p>
        </p:txBody>
      </p:sp>
    </p:spTree>
    <p:extLst>
      <p:ext uri="{BB962C8B-B14F-4D97-AF65-F5344CB8AC3E}">
        <p14:creationId xmlns:p14="http://schemas.microsoft.com/office/powerpoint/2010/main" val="1877778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Variable scope</a:t>
            </a:r>
            <a:endParaRPr lang="en-GB" dirty="0"/>
          </a:p>
        </p:txBody>
      </p:sp>
      <p:sp>
        <p:nvSpPr>
          <p:cNvPr id="3" name="Text Placeholder 2"/>
          <p:cNvSpPr>
            <a:spLocks noGrp="1"/>
          </p:cNvSpPr>
          <p:nvPr>
            <p:ph type="body" sz="quarter" idx="14"/>
          </p:nvPr>
        </p:nvSpPr>
        <p:spPr>
          <a:xfrm>
            <a:off x="724281" y="1704179"/>
            <a:ext cx="4775372" cy="4427715"/>
          </a:xfrm>
        </p:spPr>
        <p:txBody>
          <a:bodyPr/>
          <a:lstStyle/>
          <a:p>
            <a:r>
              <a:rPr lang="en-GB" dirty="0" smtClean="0"/>
              <a:t>When a variable is in </a:t>
            </a:r>
            <a:r>
              <a:rPr lang="en-GB" dirty="0" smtClean="0">
                <a:solidFill>
                  <a:srgbClr val="246AB4"/>
                </a:solidFill>
              </a:rPr>
              <a:t>scope </a:t>
            </a:r>
            <a:r>
              <a:rPr lang="en-GB" dirty="0" smtClean="0"/>
              <a:t>the values can be accessed</a:t>
            </a:r>
          </a:p>
          <a:p>
            <a:pPr lvl="1"/>
            <a:r>
              <a:rPr lang="en-GB" dirty="0" smtClean="0"/>
              <a:t>What might happen in this code snippet at the various lines?</a:t>
            </a:r>
          </a:p>
          <a:p>
            <a:pPr lvl="1"/>
            <a:r>
              <a:rPr lang="en-GB" dirty="0" smtClean="0"/>
              <a:t>Which line will give an error?</a:t>
            </a:r>
          </a:p>
          <a:p>
            <a:pPr lvl="1"/>
            <a:r>
              <a:rPr lang="en-GB" dirty="0" smtClean="0"/>
              <a:t>What is a local variable?</a:t>
            </a:r>
          </a:p>
          <a:p>
            <a:pPr lvl="1"/>
            <a:r>
              <a:rPr lang="en-GB" dirty="0" smtClean="0"/>
              <a:t>What is a global variable?</a:t>
            </a:r>
          </a:p>
          <a:p>
            <a:pPr marL="0" indent="0">
              <a:buNone/>
            </a:pPr>
            <a:endParaRPr lang="en-GB" dirty="0"/>
          </a:p>
        </p:txBody>
      </p:sp>
      <p:sp>
        <p:nvSpPr>
          <p:cNvPr id="4" name="TextBox 3"/>
          <p:cNvSpPr txBox="1"/>
          <p:nvPr/>
        </p:nvSpPr>
        <p:spPr>
          <a:xfrm>
            <a:off x="5653561" y="1889619"/>
            <a:ext cx="3109337" cy="4364611"/>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1	SUB swap(</a:t>
            </a:r>
            <a:r>
              <a:rPr lang="en-GB" dirty="0" err="1">
                <a:sym typeface="Wingdings" panose="05000000000000000000" pitchFamily="2" charset="2"/>
              </a:rPr>
              <a:t>a,b</a:t>
            </a:r>
            <a:r>
              <a:rPr lang="en-GB" dirty="0">
                <a:sym typeface="Wingdings" panose="05000000000000000000" pitchFamily="2" charset="2"/>
              </a:rPr>
              <a:t>)</a:t>
            </a:r>
          </a:p>
          <a:p>
            <a:r>
              <a:rPr lang="en-GB" dirty="0">
                <a:sym typeface="Wingdings" panose="05000000000000000000" pitchFamily="2" charset="2"/>
              </a:rPr>
              <a:t>2	 </a:t>
            </a:r>
            <a:r>
              <a:rPr lang="en-GB" dirty="0" smtClean="0">
                <a:sym typeface="Wingdings" panose="05000000000000000000" pitchFamily="2" charset="2"/>
              </a:rPr>
              <a:t> temp </a:t>
            </a:r>
            <a:r>
              <a:rPr lang="en-GB" dirty="0">
                <a:sym typeface="Wingdings" panose="05000000000000000000" pitchFamily="2" charset="2"/>
              </a:rPr>
              <a:t> a</a:t>
            </a:r>
          </a:p>
          <a:p>
            <a:r>
              <a:rPr lang="en-GB" dirty="0">
                <a:sym typeface="Wingdings" panose="05000000000000000000" pitchFamily="2" charset="2"/>
              </a:rPr>
              <a:t>3	 </a:t>
            </a:r>
            <a:r>
              <a:rPr lang="en-GB" dirty="0" smtClean="0">
                <a:sym typeface="Wingdings" panose="05000000000000000000" pitchFamily="2" charset="2"/>
              </a:rPr>
              <a:t> a  b</a:t>
            </a:r>
            <a:endParaRPr lang="en-GB" dirty="0">
              <a:sym typeface="Wingdings" panose="05000000000000000000" pitchFamily="2" charset="2"/>
            </a:endParaRPr>
          </a:p>
          <a:p>
            <a:pPr marL="457200" indent="-457200">
              <a:buAutoNum type="arabicPlain" startAt="4"/>
            </a:pPr>
            <a:r>
              <a:rPr lang="en-GB" dirty="0" smtClean="0">
                <a:sym typeface="Wingdings" panose="05000000000000000000" pitchFamily="2" charset="2"/>
              </a:rPr>
              <a:t>  b  temp</a:t>
            </a:r>
          </a:p>
          <a:p>
            <a:pPr marL="457200" indent="-457200">
              <a:buAutoNum type="arabicPlain" startAt="4"/>
            </a:pPr>
            <a:r>
              <a:rPr lang="en-GB" dirty="0" smtClean="0">
                <a:sym typeface="Wingdings" panose="05000000000000000000" pitchFamily="2" charset="2"/>
              </a:rPr>
              <a:t>  return </a:t>
            </a:r>
            <a:r>
              <a:rPr lang="en-GB" dirty="0" err="1" smtClean="0">
                <a:sym typeface="Wingdings" panose="05000000000000000000" pitchFamily="2" charset="2"/>
              </a:rPr>
              <a:t>a,b</a:t>
            </a:r>
            <a:endParaRPr lang="en-GB" dirty="0">
              <a:sym typeface="Wingdings" panose="05000000000000000000" pitchFamily="2" charset="2"/>
            </a:endParaRPr>
          </a:p>
          <a:p>
            <a:r>
              <a:rPr lang="en-GB" dirty="0">
                <a:sym typeface="Wingdings" panose="05000000000000000000" pitchFamily="2" charset="2"/>
              </a:rPr>
              <a:t>5	ENDSUB</a:t>
            </a:r>
          </a:p>
          <a:p>
            <a:endParaRPr lang="en-GB" dirty="0">
              <a:sym typeface="Wingdings" panose="05000000000000000000" pitchFamily="2" charset="2"/>
            </a:endParaRPr>
          </a:p>
          <a:p>
            <a:r>
              <a:rPr lang="en-GB" dirty="0"/>
              <a:t>6	x </a:t>
            </a:r>
            <a:r>
              <a:rPr lang="en-GB" dirty="0" smtClean="0">
                <a:sym typeface="Wingdings" panose="05000000000000000000" pitchFamily="2" charset="2"/>
              </a:rPr>
              <a:t> 2 </a:t>
            </a:r>
            <a:endParaRPr lang="en-GB" dirty="0">
              <a:sym typeface="Wingdings" panose="05000000000000000000" pitchFamily="2" charset="2"/>
            </a:endParaRPr>
          </a:p>
          <a:p>
            <a:r>
              <a:rPr lang="en-GB" dirty="0">
                <a:sym typeface="Wingdings" panose="05000000000000000000" pitchFamily="2" charset="2"/>
              </a:rPr>
              <a:t>7	y </a:t>
            </a:r>
            <a:r>
              <a:rPr lang="en-GB" dirty="0" smtClean="0">
                <a:sym typeface="Wingdings" panose="05000000000000000000" pitchFamily="2" charset="2"/>
              </a:rPr>
              <a:t> 3</a:t>
            </a:r>
            <a:endParaRPr lang="en-GB" dirty="0">
              <a:sym typeface="Wingdings" panose="05000000000000000000" pitchFamily="2" charset="2"/>
            </a:endParaRPr>
          </a:p>
          <a:p>
            <a:r>
              <a:rPr lang="en-GB" dirty="0">
                <a:sym typeface="Wingdings" panose="05000000000000000000" pitchFamily="2" charset="2"/>
              </a:rPr>
              <a:t>8	</a:t>
            </a:r>
            <a:r>
              <a:rPr lang="en-GB" dirty="0" smtClean="0">
                <a:sym typeface="Wingdings" panose="05000000000000000000" pitchFamily="2" charset="2"/>
              </a:rPr>
              <a:t>print </a:t>
            </a:r>
            <a:r>
              <a:rPr lang="en-GB" dirty="0" err="1">
                <a:sym typeface="Wingdings" panose="05000000000000000000" pitchFamily="2" charset="2"/>
              </a:rPr>
              <a:t>x,y</a:t>
            </a:r>
            <a:endParaRPr lang="en-GB" dirty="0"/>
          </a:p>
          <a:p>
            <a:r>
              <a:rPr lang="en-GB" dirty="0" smtClean="0"/>
              <a:t>9	</a:t>
            </a:r>
            <a:r>
              <a:rPr lang="en-GB" dirty="0" err="1" smtClean="0"/>
              <a:t>x,y</a:t>
            </a:r>
            <a:r>
              <a:rPr lang="en-GB" dirty="0" smtClean="0"/>
              <a:t> </a:t>
            </a:r>
            <a:r>
              <a:rPr lang="en-GB" dirty="0" smtClean="0">
                <a:sym typeface="Wingdings" panose="05000000000000000000" pitchFamily="2" charset="2"/>
              </a:rPr>
              <a:t></a:t>
            </a:r>
            <a:r>
              <a:rPr lang="en-GB" dirty="0" smtClean="0"/>
              <a:t> </a:t>
            </a:r>
            <a:r>
              <a:rPr lang="en-GB" dirty="0"/>
              <a:t>swap(</a:t>
            </a:r>
            <a:r>
              <a:rPr lang="en-GB" dirty="0" err="1"/>
              <a:t>x,y</a:t>
            </a:r>
            <a:r>
              <a:rPr lang="en-GB" dirty="0"/>
              <a:t>)</a:t>
            </a:r>
          </a:p>
          <a:p>
            <a:r>
              <a:rPr lang="en-GB" dirty="0"/>
              <a:t>10	</a:t>
            </a:r>
            <a:r>
              <a:rPr lang="en-GB" dirty="0" smtClean="0"/>
              <a:t>print </a:t>
            </a:r>
            <a:r>
              <a:rPr lang="en-GB" dirty="0" err="1" smtClean="0"/>
              <a:t>x,y</a:t>
            </a:r>
            <a:endParaRPr lang="en-GB" dirty="0"/>
          </a:p>
          <a:p>
            <a:r>
              <a:rPr lang="en-GB" dirty="0"/>
              <a:t>11	</a:t>
            </a:r>
            <a:r>
              <a:rPr lang="en-GB" dirty="0" smtClean="0"/>
              <a:t>print temp</a:t>
            </a:r>
            <a:endParaRPr lang="en-GB" dirty="0"/>
          </a:p>
        </p:txBody>
      </p:sp>
    </p:spTree>
    <p:extLst>
      <p:ext uri="{BB962C8B-B14F-4D97-AF65-F5344CB8AC3E}">
        <p14:creationId xmlns:p14="http://schemas.microsoft.com/office/powerpoint/2010/main" val="484576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Local and global variables</a:t>
            </a:r>
            <a:endParaRPr lang="en-GB" dirty="0"/>
          </a:p>
        </p:txBody>
      </p:sp>
      <p:sp>
        <p:nvSpPr>
          <p:cNvPr id="3" name="Text Placeholder 2"/>
          <p:cNvSpPr>
            <a:spLocks noGrp="1"/>
          </p:cNvSpPr>
          <p:nvPr>
            <p:ph type="body" sz="quarter" idx="14"/>
          </p:nvPr>
        </p:nvSpPr>
        <p:spPr>
          <a:xfrm>
            <a:off x="724280" y="1704178"/>
            <a:ext cx="7797230" cy="4681381"/>
          </a:xfrm>
        </p:spPr>
        <p:txBody>
          <a:bodyPr/>
          <a:lstStyle/>
          <a:p>
            <a:r>
              <a:rPr lang="en-GB" dirty="0" smtClean="0"/>
              <a:t>A subroutine may have its own variables, like </a:t>
            </a:r>
            <a:r>
              <a:rPr lang="en-GB" dirty="0" smtClean="0">
                <a:solidFill>
                  <a:srgbClr val="246AB4"/>
                </a:solidFill>
              </a:rPr>
              <a:t>temp</a:t>
            </a:r>
            <a:r>
              <a:rPr lang="en-GB" dirty="0" smtClean="0"/>
              <a:t> in the subroutine shown on the previous slide</a:t>
            </a:r>
          </a:p>
          <a:p>
            <a:r>
              <a:rPr lang="en-GB" dirty="0" smtClean="0"/>
              <a:t>These are known as </a:t>
            </a:r>
            <a:r>
              <a:rPr lang="en-GB" dirty="0" smtClean="0">
                <a:solidFill>
                  <a:srgbClr val="246AB4"/>
                </a:solidFill>
              </a:rPr>
              <a:t>local variables</a:t>
            </a:r>
          </a:p>
          <a:p>
            <a:r>
              <a:rPr lang="en-GB" dirty="0" smtClean="0"/>
              <a:t>A</a:t>
            </a:r>
            <a:r>
              <a:rPr lang="en-GB" dirty="0" smtClean="0">
                <a:solidFill>
                  <a:srgbClr val="246AB4"/>
                </a:solidFill>
              </a:rPr>
              <a:t> global variable </a:t>
            </a:r>
            <a:r>
              <a:rPr lang="en-GB" dirty="0" smtClean="0"/>
              <a:t>is defined in the main program and can be used in any subroutine called from the main program</a:t>
            </a:r>
          </a:p>
          <a:p>
            <a:r>
              <a:rPr lang="en-GB" dirty="0" smtClean="0"/>
              <a:t>When you use a name on the left-hand side of an assignment statement in a subroutine, a </a:t>
            </a:r>
            <a:r>
              <a:rPr lang="en-GB" dirty="0" smtClean="0">
                <a:solidFill>
                  <a:srgbClr val="246AB4"/>
                </a:solidFill>
              </a:rPr>
              <a:t>local variable</a:t>
            </a:r>
            <a:r>
              <a:rPr lang="en-GB" dirty="0" smtClean="0"/>
              <a:t> is </a:t>
            </a:r>
            <a:r>
              <a:rPr lang="en-GB" dirty="0" smtClean="0"/>
              <a:t>automatically created</a:t>
            </a:r>
            <a:endParaRPr lang="en-GB" dirty="0" smtClean="0">
              <a:solidFill>
                <a:srgbClr val="246AB4"/>
              </a:solidFill>
            </a:endParaRPr>
          </a:p>
          <a:p>
            <a:r>
              <a:rPr lang="en-GB" dirty="0" smtClean="0"/>
              <a:t>A </a:t>
            </a:r>
            <a:r>
              <a:rPr lang="en-GB" dirty="0" smtClean="0">
                <a:solidFill>
                  <a:srgbClr val="246AB4"/>
                </a:solidFill>
              </a:rPr>
              <a:t>local variable </a:t>
            </a:r>
            <a:r>
              <a:rPr lang="en-GB" dirty="0" smtClean="0"/>
              <a:t>can </a:t>
            </a:r>
            <a:r>
              <a:rPr lang="en-GB" dirty="0" smtClean="0"/>
              <a:t>be used </a:t>
            </a:r>
            <a:r>
              <a:rPr lang="en-GB" dirty="0" smtClean="0"/>
              <a:t>only in </a:t>
            </a:r>
            <a:r>
              <a:rPr lang="en-GB" dirty="0" smtClean="0"/>
              <a:t>that </a:t>
            </a:r>
            <a:r>
              <a:rPr lang="en-GB" dirty="0" smtClean="0"/>
              <a:t>subroutine</a:t>
            </a:r>
            <a:endParaRPr lang="en-GB" dirty="0" smtClean="0"/>
          </a:p>
          <a:p>
            <a:endParaRPr lang="en-GB" dirty="0"/>
          </a:p>
        </p:txBody>
      </p:sp>
    </p:spTree>
    <p:extLst>
      <p:ext uri="{BB962C8B-B14F-4D97-AF65-F5344CB8AC3E}">
        <p14:creationId xmlns:p14="http://schemas.microsoft.com/office/powerpoint/2010/main" val="3223695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Scope of variables</a:t>
            </a:r>
            <a:endParaRPr lang="en-GB" dirty="0"/>
          </a:p>
        </p:txBody>
      </p:sp>
      <p:sp>
        <p:nvSpPr>
          <p:cNvPr id="3" name="Text Placeholder 2"/>
          <p:cNvSpPr>
            <a:spLocks noGrp="1"/>
          </p:cNvSpPr>
          <p:nvPr>
            <p:ph type="body" sz="quarter" idx="14"/>
          </p:nvPr>
        </p:nvSpPr>
        <p:spPr>
          <a:xfrm>
            <a:off x="724280" y="1704179"/>
            <a:ext cx="7797230" cy="1993178"/>
          </a:xfrm>
        </p:spPr>
        <p:txBody>
          <a:bodyPr/>
          <a:lstStyle/>
          <a:p>
            <a:r>
              <a:rPr lang="en-GB" dirty="0" smtClean="0"/>
              <a:t>The </a:t>
            </a:r>
            <a:r>
              <a:rPr lang="en-GB" dirty="0" smtClean="0">
                <a:solidFill>
                  <a:srgbClr val="246AB4"/>
                </a:solidFill>
              </a:rPr>
              <a:t>scope</a:t>
            </a:r>
            <a:r>
              <a:rPr lang="en-GB" dirty="0" smtClean="0"/>
              <a:t> of a local variable is the subroutine in which it is declared</a:t>
            </a:r>
          </a:p>
          <a:p>
            <a:r>
              <a:rPr lang="en-GB" dirty="0" smtClean="0"/>
              <a:t>The variable does not exist outside the subroutine</a:t>
            </a:r>
          </a:p>
          <a:p>
            <a:pPr lvl="1"/>
            <a:r>
              <a:rPr lang="en-GB" dirty="0" smtClean="0"/>
              <a:t>What happens here?</a:t>
            </a:r>
          </a:p>
          <a:p>
            <a:endParaRPr lang="en-GB" dirty="0"/>
          </a:p>
        </p:txBody>
      </p:sp>
      <p:sp>
        <p:nvSpPr>
          <p:cNvPr id="4" name="TextBox 3"/>
          <p:cNvSpPr txBox="1"/>
          <p:nvPr/>
        </p:nvSpPr>
        <p:spPr>
          <a:xfrm>
            <a:off x="2752937" y="3471889"/>
            <a:ext cx="3759155" cy="28257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a:t>
            </a:r>
            <a:r>
              <a:rPr lang="en-GB" dirty="0" err="1">
                <a:sym typeface="Wingdings" panose="05000000000000000000" pitchFamily="2" charset="2"/>
              </a:rPr>
              <a:t>printnumber</a:t>
            </a:r>
            <a:endParaRPr lang="en-GB" dirty="0">
              <a:sym typeface="Wingdings" panose="05000000000000000000" pitchFamily="2" charset="2"/>
            </a:endParaRPr>
          </a:p>
          <a:p>
            <a:r>
              <a:rPr lang="en-GB" dirty="0">
                <a:sym typeface="Wingdings" panose="05000000000000000000" pitchFamily="2" charset="2"/>
              </a:rPr>
              <a:t>	</a:t>
            </a:r>
            <a:r>
              <a:rPr lang="en-GB" dirty="0" err="1">
                <a:sym typeface="Wingdings" panose="05000000000000000000" pitchFamily="2" charset="2"/>
              </a:rPr>
              <a:t>num</a:t>
            </a:r>
            <a:r>
              <a:rPr lang="en-GB" dirty="0">
                <a:sym typeface="Wingdings" panose="05000000000000000000" pitchFamily="2" charset="2"/>
              </a:rPr>
              <a:t> = 15</a:t>
            </a:r>
          </a:p>
          <a:p>
            <a:r>
              <a:rPr lang="en-GB" dirty="0">
                <a:sym typeface="Wingdings" panose="05000000000000000000" pitchFamily="2" charset="2"/>
              </a:rPr>
              <a:t>	output </a:t>
            </a:r>
            <a:r>
              <a:rPr lang="en-GB" dirty="0" smtClean="0">
                <a:sym typeface="Wingdings" panose="05000000000000000000" pitchFamily="2" charset="2"/>
              </a:rPr>
              <a:t>“</a:t>
            </a:r>
            <a:r>
              <a:rPr lang="en-GB" dirty="0" err="1">
                <a:sym typeface="Wingdings" panose="05000000000000000000" pitchFamily="2" charset="2"/>
              </a:rPr>
              <a:t>num</a:t>
            </a:r>
            <a:r>
              <a:rPr lang="en-GB" dirty="0">
                <a:sym typeface="Wingdings" panose="05000000000000000000" pitchFamily="2" charset="2"/>
              </a:rPr>
              <a:t> = ”,</a:t>
            </a:r>
            <a:r>
              <a:rPr lang="en-GB" dirty="0" err="1" smtClean="0">
                <a:sym typeface="Wingdings" panose="05000000000000000000" pitchFamily="2" charset="2"/>
              </a:rPr>
              <a:t>num</a:t>
            </a:r>
            <a:endParaRPr lang="en-GB" dirty="0">
              <a:sym typeface="Wingdings" panose="05000000000000000000" pitchFamily="2" charset="2"/>
            </a:endParaRPr>
          </a:p>
          <a:p>
            <a:r>
              <a:rPr lang="en-GB" dirty="0">
                <a:sym typeface="Wingdings" panose="05000000000000000000" pitchFamily="2" charset="2"/>
              </a:rPr>
              <a:t>ENDSUB</a:t>
            </a:r>
          </a:p>
          <a:p>
            <a:endParaRPr lang="en-GB" dirty="0" smtClean="0"/>
          </a:p>
          <a:p>
            <a:r>
              <a:rPr lang="en-GB" dirty="0" smtClean="0"/>
              <a:t># main </a:t>
            </a:r>
            <a:r>
              <a:rPr lang="en-GB" dirty="0"/>
              <a:t>program</a:t>
            </a:r>
          </a:p>
          <a:p>
            <a:r>
              <a:rPr lang="en-GB" dirty="0" err="1" smtClean="0"/>
              <a:t>printnumber</a:t>
            </a:r>
            <a:endParaRPr lang="en-GB" dirty="0"/>
          </a:p>
          <a:p>
            <a:r>
              <a:rPr lang="en-GB" dirty="0"/>
              <a:t>output </a:t>
            </a:r>
            <a:r>
              <a:rPr lang="en-GB" dirty="0" smtClean="0">
                <a:sym typeface="Wingdings" panose="05000000000000000000" pitchFamily="2" charset="2"/>
              </a:rPr>
              <a:t>“</a:t>
            </a:r>
            <a:r>
              <a:rPr lang="en-GB" dirty="0" err="1">
                <a:sym typeface="Wingdings" panose="05000000000000000000" pitchFamily="2" charset="2"/>
              </a:rPr>
              <a:t>num</a:t>
            </a:r>
            <a:r>
              <a:rPr lang="en-GB" dirty="0">
                <a:sym typeface="Wingdings" panose="05000000000000000000" pitchFamily="2" charset="2"/>
              </a:rPr>
              <a:t> = </a:t>
            </a:r>
            <a:r>
              <a:rPr lang="en-GB" dirty="0" smtClean="0">
                <a:sym typeface="Wingdings" panose="05000000000000000000" pitchFamily="2" charset="2"/>
              </a:rPr>
              <a:t>”, </a:t>
            </a:r>
            <a:r>
              <a:rPr lang="en-GB" dirty="0" err="1" smtClean="0">
                <a:sym typeface="Wingdings" panose="05000000000000000000" pitchFamily="2" charset="2"/>
              </a:rPr>
              <a:t>num</a:t>
            </a:r>
            <a:endParaRPr lang="en-GB" dirty="0">
              <a:sym typeface="Wingdings" panose="05000000000000000000" pitchFamily="2" charset="2"/>
            </a:endParaRPr>
          </a:p>
        </p:txBody>
      </p:sp>
    </p:spTree>
    <p:extLst>
      <p:ext uri="{BB962C8B-B14F-4D97-AF65-F5344CB8AC3E}">
        <p14:creationId xmlns:p14="http://schemas.microsoft.com/office/powerpoint/2010/main" val="2701158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Advantages of local variables</a:t>
            </a:r>
            <a:endParaRPr lang="en-GB" dirty="0"/>
          </a:p>
        </p:txBody>
      </p:sp>
      <p:sp>
        <p:nvSpPr>
          <p:cNvPr id="3" name="Text Placeholder 2"/>
          <p:cNvSpPr>
            <a:spLocks noGrp="1"/>
          </p:cNvSpPr>
          <p:nvPr>
            <p:ph type="body" sz="quarter" idx="14"/>
          </p:nvPr>
        </p:nvSpPr>
        <p:spPr/>
        <p:txBody>
          <a:bodyPr/>
          <a:lstStyle/>
          <a:p>
            <a:r>
              <a:rPr lang="en-GB" dirty="0" smtClean="0"/>
              <a:t>The subroutines will be independent of a particular program and can be re-used in different programs</a:t>
            </a:r>
          </a:p>
          <a:p>
            <a:r>
              <a:rPr lang="en-GB" dirty="0" smtClean="0"/>
              <a:t>There is no chance of accidentally changing a variable in the main program that is used in a subroutine or vice versa</a:t>
            </a:r>
          </a:p>
          <a:p>
            <a:r>
              <a:rPr lang="en-GB" i="1" dirty="0" smtClean="0"/>
              <a:t>Keep your subroutines self-contained! </a:t>
            </a:r>
          </a:p>
          <a:p>
            <a:r>
              <a:rPr lang="en-GB" dirty="0" smtClean="0"/>
              <a:t>Pass as arguments any values that are needed</a:t>
            </a:r>
            <a:endParaRPr lang="en-GB" dirty="0"/>
          </a:p>
        </p:txBody>
      </p:sp>
    </p:spTree>
    <p:extLst>
      <p:ext uri="{BB962C8B-B14F-4D97-AF65-F5344CB8AC3E}">
        <p14:creationId xmlns:p14="http://schemas.microsoft.com/office/powerpoint/2010/main" val="1142104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Modular programming</a:t>
            </a:r>
            <a:endParaRPr lang="en-GB" dirty="0"/>
          </a:p>
        </p:txBody>
      </p:sp>
      <p:sp>
        <p:nvSpPr>
          <p:cNvPr id="3" name="Text Placeholder 2"/>
          <p:cNvSpPr>
            <a:spLocks noGrp="1"/>
          </p:cNvSpPr>
          <p:nvPr>
            <p:ph type="body" sz="quarter" idx="14"/>
          </p:nvPr>
        </p:nvSpPr>
        <p:spPr>
          <a:xfrm>
            <a:off x="724280" y="1704179"/>
            <a:ext cx="7797230" cy="1940169"/>
          </a:xfrm>
        </p:spPr>
        <p:txBody>
          <a:bodyPr/>
          <a:lstStyle/>
          <a:p>
            <a:r>
              <a:rPr lang="en-GB" dirty="0" smtClean="0"/>
              <a:t>Modular programming means breaking down a </a:t>
            </a:r>
            <a:r>
              <a:rPr lang="en-GB" smtClean="0"/>
              <a:t>major task </a:t>
            </a:r>
            <a:r>
              <a:rPr lang="en-GB" dirty="0" smtClean="0"/>
              <a:t>into smaller subtasks</a:t>
            </a:r>
          </a:p>
          <a:p>
            <a:r>
              <a:rPr lang="en-GB" dirty="0" smtClean="0"/>
              <a:t>These subtasks may be further broken down until each ‘module’ performs a single function </a:t>
            </a:r>
            <a:endParaRPr lang="en-GB" dirty="0"/>
          </a:p>
        </p:txBody>
      </p:sp>
      <p:sp>
        <p:nvSpPr>
          <p:cNvPr id="55" name="TextBox 54"/>
          <p:cNvSpPr txBox="1"/>
          <p:nvPr/>
        </p:nvSpPr>
        <p:spPr>
          <a:xfrm>
            <a:off x="2388185" y="6256593"/>
            <a:ext cx="229055" cy="276999"/>
          </a:xfrm>
          <a:prstGeom prst="rect">
            <a:avLst/>
          </a:prstGeom>
          <a:noFill/>
        </p:spPr>
        <p:txBody>
          <a:bodyPr wrap="square" rtlCol="0">
            <a:spAutoFit/>
          </a:bodyPr>
          <a:lstStyle/>
          <a:p>
            <a:pPr algn="ctr"/>
            <a:r>
              <a:rPr lang="en-GB" sz="1200" b="1" dirty="0" smtClean="0">
                <a:solidFill>
                  <a:schemeClr val="bg1"/>
                </a:solidFill>
                <a:latin typeface="Arial" panose="020B0604020202020204" pitchFamily="34" charset="0"/>
                <a:cs typeface="Arial" panose="020B0604020202020204" pitchFamily="34" charset="0"/>
              </a:rPr>
              <a:t>4</a:t>
            </a:r>
            <a:endParaRPr lang="en-GB" sz="1200" b="1" dirty="0">
              <a:solidFill>
                <a:schemeClr val="bg1"/>
              </a:solidFill>
              <a:latin typeface="Arial" panose="020B0604020202020204" pitchFamily="34" charset="0"/>
              <a:cs typeface="Arial" panose="020B0604020202020204" pitchFamily="34" charset="0"/>
            </a:endParaRPr>
          </a:p>
        </p:txBody>
      </p:sp>
      <p:sp>
        <p:nvSpPr>
          <p:cNvPr id="56" name="TextBox 55"/>
          <p:cNvSpPr txBox="1"/>
          <p:nvPr/>
        </p:nvSpPr>
        <p:spPr>
          <a:xfrm>
            <a:off x="3561864" y="6238119"/>
            <a:ext cx="229055" cy="276999"/>
          </a:xfrm>
          <a:prstGeom prst="rect">
            <a:avLst/>
          </a:prstGeom>
          <a:noFill/>
        </p:spPr>
        <p:txBody>
          <a:bodyPr wrap="square" rtlCol="0">
            <a:spAutoFit/>
          </a:bodyPr>
          <a:lstStyle/>
          <a:p>
            <a:pPr algn="ctr"/>
            <a:r>
              <a:rPr lang="en-GB" sz="1200" b="1" dirty="0" smtClean="0">
                <a:solidFill>
                  <a:schemeClr val="bg1"/>
                </a:solidFill>
                <a:latin typeface="Arial" panose="020B0604020202020204" pitchFamily="34" charset="0"/>
                <a:cs typeface="Arial" panose="020B0604020202020204" pitchFamily="34" charset="0"/>
              </a:rPr>
              <a:t>5</a:t>
            </a:r>
            <a:endParaRPr lang="en-GB" sz="1200" b="1" dirty="0">
              <a:solidFill>
                <a:schemeClr val="bg1"/>
              </a:solidFill>
              <a:latin typeface="Arial" panose="020B0604020202020204" pitchFamily="34" charset="0"/>
              <a:cs typeface="Arial" panose="020B0604020202020204" pitchFamily="34" charset="0"/>
            </a:endParaRPr>
          </a:p>
        </p:txBody>
      </p:sp>
      <p:grpSp>
        <p:nvGrpSpPr>
          <p:cNvPr id="67" name="Group 66"/>
          <p:cNvGrpSpPr/>
          <p:nvPr/>
        </p:nvGrpSpPr>
        <p:grpSpPr>
          <a:xfrm>
            <a:off x="988586" y="3671777"/>
            <a:ext cx="6598846" cy="2266427"/>
            <a:chOff x="988586" y="3671777"/>
            <a:chExt cx="6598846" cy="2266427"/>
          </a:xfrm>
        </p:grpSpPr>
        <p:cxnSp>
          <p:nvCxnSpPr>
            <p:cNvPr id="65" name="Straight Connector 64"/>
            <p:cNvCxnSpPr/>
            <p:nvPr/>
          </p:nvCxnSpPr>
          <p:spPr>
            <a:xfrm>
              <a:off x="7024240" y="5296672"/>
              <a:ext cx="1" cy="174122"/>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50" name="Straight Connector 49"/>
            <p:cNvCxnSpPr/>
            <p:nvPr/>
          </p:nvCxnSpPr>
          <p:spPr>
            <a:xfrm>
              <a:off x="2952264" y="5296672"/>
              <a:ext cx="1" cy="174122"/>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30" name="Straight Connector 29"/>
            <p:cNvCxnSpPr/>
            <p:nvPr/>
          </p:nvCxnSpPr>
          <p:spPr>
            <a:xfrm>
              <a:off x="1565984" y="5300854"/>
              <a:ext cx="1" cy="174122"/>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31" name="Straight Connector 30"/>
            <p:cNvCxnSpPr/>
            <p:nvPr/>
          </p:nvCxnSpPr>
          <p:spPr>
            <a:xfrm>
              <a:off x="5661818" y="5300566"/>
              <a:ext cx="1" cy="174122"/>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32" name="Straight Connector 31"/>
            <p:cNvCxnSpPr/>
            <p:nvPr/>
          </p:nvCxnSpPr>
          <p:spPr>
            <a:xfrm>
              <a:off x="4303655" y="5300853"/>
              <a:ext cx="1" cy="174122"/>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sp>
          <p:nvSpPr>
            <p:cNvPr id="34" name="Rectangle 33"/>
            <p:cNvSpPr/>
            <p:nvPr/>
          </p:nvSpPr>
          <p:spPr>
            <a:xfrm>
              <a:off x="3625581" y="3671777"/>
              <a:ext cx="1342776" cy="594863"/>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Main program</a:t>
              </a:r>
              <a:endParaRPr lang="en-GB" sz="1400" dirty="0">
                <a:latin typeface="Arial" panose="020B0604020202020204" pitchFamily="34" charset="0"/>
                <a:cs typeface="Arial" panose="020B0604020202020204" pitchFamily="34" charset="0"/>
              </a:endParaRPr>
            </a:p>
          </p:txBody>
        </p:sp>
        <p:sp>
          <p:nvSpPr>
            <p:cNvPr id="35" name="Rectangle 34"/>
            <p:cNvSpPr/>
            <p:nvPr/>
          </p:nvSpPr>
          <p:spPr>
            <a:xfrm>
              <a:off x="2079622" y="4569946"/>
              <a:ext cx="1342776" cy="594863"/>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latin typeface="Arial" panose="020B0604020202020204" pitchFamily="34" charset="0"/>
                  <a:cs typeface="Arial" panose="020B0604020202020204" pitchFamily="34" charset="0"/>
                </a:rPr>
                <a:t>Initialise </a:t>
              </a:r>
              <a:r>
                <a:rPr lang="en-GB" sz="1400" dirty="0" smtClean="0">
                  <a:latin typeface="Arial" panose="020B0604020202020204" pitchFamily="34" charset="0"/>
                  <a:cs typeface="Arial" panose="020B0604020202020204" pitchFamily="34" charset="0"/>
                </a:rPr>
                <a:t>variables </a:t>
              </a:r>
              <a:endParaRPr lang="en-GB" sz="1400" dirty="0">
                <a:latin typeface="Arial" panose="020B0604020202020204" pitchFamily="34" charset="0"/>
                <a:cs typeface="Arial" panose="020B0604020202020204" pitchFamily="34" charset="0"/>
              </a:endParaRPr>
            </a:p>
          </p:txBody>
        </p:sp>
        <p:sp>
          <p:nvSpPr>
            <p:cNvPr id="36" name="Rectangle 35"/>
            <p:cNvSpPr/>
            <p:nvPr/>
          </p:nvSpPr>
          <p:spPr>
            <a:xfrm>
              <a:off x="5272562" y="4569946"/>
              <a:ext cx="1342776" cy="594863"/>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Save game results</a:t>
              </a:r>
              <a:endParaRPr lang="en-GB" sz="1400" dirty="0">
                <a:latin typeface="Arial" panose="020B0604020202020204" pitchFamily="34" charset="0"/>
                <a:cs typeface="Arial" panose="020B0604020202020204" pitchFamily="34" charset="0"/>
              </a:endParaRPr>
            </a:p>
          </p:txBody>
        </p:sp>
        <p:sp>
          <p:nvSpPr>
            <p:cNvPr id="37" name="Rectangle 36"/>
            <p:cNvSpPr/>
            <p:nvPr/>
          </p:nvSpPr>
          <p:spPr>
            <a:xfrm>
              <a:off x="988586" y="5441937"/>
              <a:ext cx="1151068" cy="493992"/>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Display grid</a:t>
              </a:r>
              <a:endParaRPr lang="en-GB" sz="1400" dirty="0">
                <a:latin typeface="Arial" panose="020B0604020202020204" pitchFamily="34" charset="0"/>
                <a:cs typeface="Arial" panose="020B0604020202020204" pitchFamily="34" charset="0"/>
              </a:endParaRPr>
            </a:p>
          </p:txBody>
        </p:sp>
        <p:sp>
          <p:nvSpPr>
            <p:cNvPr id="38" name="Rectangle 37"/>
            <p:cNvSpPr/>
            <p:nvPr/>
          </p:nvSpPr>
          <p:spPr>
            <a:xfrm>
              <a:off x="2337024" y="5444212"/>
              <a:ext cx="1151068" cy="493992"/>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Move monster</a:t>
              </a:r>
              <a:endParaRPr lang="en-GB" sz="1400" dirty="0">
                <a:latin typeface="Arial" panose="020B0604020202020204" pitchFamily="34" charset="0"/>
                <a:cs typeface="Arial" panose="020B0604020202020204" pitchFamily="34" charset="0"/>
              </a:endParaRPr>
            </a:p>
          </p:txBody>
        </p:sp>
        <p:sp>
          <p:nvSpPr>
            <p:cNvPr id="39" name="Rectangle 38"/>
            <p:cNvSpPr/>
            <p:nvPr/>
          </p:nvSpPr>
          <p:spPr>
            <a:xfrm>
              <a:off x="3722332" y="5441937"/>
              <a:ext cx="1151068" cy="493992"/>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Move player</a:t>
              </a:r>
              <a:endParaRPr lang="en-GB" sz="1400" dirty="0">
                <a:latin typeface="Arial" panose="020B0604020202020204" pitchFamily="34" charset="0"/>
                <a:cs typeface="Arial" panose="020B0604020202020204" pitchFamily="34" charset="0"/>
              </a:endParaRPr>
            </a:p>
          </p:txBody>
        </p:sp>
        <p:sp>
          <p:nvSpPr>
            <p:cNvPr id="40" name="Rectangle 39"/>
            <p:cNvSpPr/>
            <p:nvPr/>
          </p:nvSpPr>
          <p:spPr>
            <a:xfrm>
              <a:off x="5094029" y="5441937"/>
              <a:ext cx="1151068" cy="493992"/>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Capture monster</a:t>
              </a:r>
              <a:endParaRPr lang="en-GB" sz="1400" dirty="0">
                <a:latin typeface="Arial" panose="020B0604020202020204" pitchFamily="34" charset="0"/>
                <a:cs typeface="Arial" panose="020B0604020202020204" pitchFamily="34" charset="0"/>
              </a:endParaRPr>
            </a:p>
          </p:txBody>
        </p:sp>
        <p:sp>
          <p:nvSpPr>
            <p:cNvPr id="43" name="Rectangle 42"/>
            <p:cNvSpPr/>
            <p:nvPr/>
          </p:nvSpPr>
          <p:spPr>
            <a:xfrm>
              <a:off x="3625581" y="4569946"/>
              <a:ext cx="1342776" cy="594863"/>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Play game</a:t>
              </a:r>
              <a:endParaRPr lang="en-GB" sz="1400" dirty="0">
                <a:latin typeface="Arial" panose="020B0604020202020204" pitchFamily="34" charset="0"/>
                <a:cs typeface="Arial" panose="020B0604020202020204" pitchFamily="34" charset="0"/>
              </a:endParaRPr>
            </a:p>
          </p:txBody>
        </p:sp>
        <p:cxnSp>
          <p:nvCxnSpPr>
            <p:cNvPr id="44" name="Straight Connector 43"/>
            <p:cNvCxnSpPr/>
            <p:nvPr/>
          </p:nvCxnSpPr>
          <p:spPr>
            <a:xfrm>
              <a:off x="2751009" y="4395824"/>
              <a:ext cx="3217693" cy="0"/>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45" name="Straight Connector 44"/>
            <p:cNvCxnSpPr/>
            <p:nvPr/>
          </p:nvCxnSpPr>
          <p:spPr>
            <a:xfrm>
              <a:off x="1558364" y="5308186"/>
              <a:ext cx="4029793" cy="0"/>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47" name="Straight Connector 46"/>
            <p:cNvCxnSpPr>
              <a:stCxn id="34" idx="2"/>
              <a:endCxn id="43" idx="0"/>
            </p:cNvCxnSpPr>
            <p:nvPr/>
          </p:nvCxnSpPr>
          <p:spPr>
            <a:xfrm>
              <a:off x="4296969" y="4266640"/>
              <a:ext cx="0" cy="303306"/>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48" name="Straight Connector 47"/>
            <p:cNvCxnSpPr/>
            <p:nvPr/>
          </p:nvCxnSpPr>
          <p:spPr>
            <a:xfrm>
              <a:off x="2763892" y="4395824"/>
              <a:ext cx="1" cy="174122"/>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cxnSp>
          <p:nvCxnSpPr>
            <p:cNvPr id="49" name="Straight Connector 48"/>
            <p:cNvCxnSpPr/>
            <p:nvPr/>
          </p:nvCxnSpPr>
          <p:spPr>
            <a:xfrm>
              <a:off x="5955822" y="4395824"/>
              <a:ext cx="1" cy="174122"/>
            </a:xfrm>
            <a:prstGeom prst="line">
              <a:avLst/>
            </a:prstGeom>
            <a:ln>
              <a:solidFill>
                <a:srgbClr val="246AB4"/>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296725" y="5159769"/>
              <a:ext cx="1" cy="141084"/>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sp>
          <p:nvSpPr>
            <p:cNvPr id="63" name="Rectangle 62"/>
            <p:cNvSpPr/>
            <p:nvPr/>
          </p:nvSpPr>
          <p:spPr>
            <a:xfrm>
              <a:off x="6436364" y="5441937"/>
              <a:ext cx="1151068" cy="493992"/>
            </a:xfrm>
            <a:prstGeom prst="rect">
              <a:avLst/>
            </a:prstGeom>
            <a:solidFill>
              <a:srgbClr val="36A7D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smtClean="0">
                  <a:latin typeface="Arial" panose="020B0604020202020204" pitchFamily="34" charset="0"/>
                  <a:cs typeface="Arial" panose="020B0604020202020204" pitchFamily="34" charset="0"/>
                </a:rPr>
                <a:t>Get eaten</a:t>
              </a:r>
              <a:endParaRPr lang="en-GB" sz="1400" dirty="0">
                <a:latin typeface="Arial" panose="020B0604020202020204" pitchFamily="34" charset="0"/>
                <a:cs typeface="Arial" panose="020B0604020202020204" pitchFamily="34" charset="0"/>
              </a:endParaRPr>
            </a:p>
          </p:txBody>
        </p:sp>
        <p:cxnSp>
          <p:nvCxnSpPr>
            <p:cNvPr id="64" name="Straight Connector 63"/>
            <p:cNvCxnSpPr/>
            <p:nvPr/>
          </p:nvCxnSpPr>
          <p:spPr>
            <a:xfrm>
              <a:off x="2989599" y="5308186"/>
              <a:ext cx="4029793" cy="0"/>
            </a:xfrm>
            <a:prstGeom prst="line">
              <a:avLst/>
            </a:prstGeom>
            <a:ln w="28575">
              <a:solidFill>
                <a:srgbClr val="246AB4"/>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285100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Advantages of modular programming</a:t>
            </a:r>
            <a:endParaRPr lang="en-GB" dirty="0"/>
          </a:p>
        </p:txBody>
      </p:sp>
      <p:sp>
        <p:nvSpPr>
          <p:cNvPr id="3" name="Text Placeholder 2"/>
          <p:cNvSpPr>
            <a:spLocks noGrp="1"/>
          </p:cNvSpPr>
          <p:nvPr>
            <p:ph type="body" sz="quarter" idx="14"/>
          </p:nvPr>
        </p:nvSpPr>
        <p:spPr>
          <a:xfrm>
            <a:off x="724280" y="2107096"/>
            <a:ext cx="7797230" cy="3710608"/>
          </a:xfrm>
        </p:spPr>
        <p:txBody>
          <a:bodyPr/>
          <a:lstStyle/>
          <a:p>
            <a:r>
              <a:rPr lang="en-GB" dirty="0"/>
              <a:t>Programs are more easily and quickly written</a:t>
            </a:r>
          </a:p>
          <a:p>
            <a:pPr lvl="1"/>
            <a:r>
              <a:rPr lang="en-GB" dirty="0"/>
              <a:t>Large programs are broken down into subtasks that are easier to program and manage</a:t>
            </a:r>
          </a:p>
          <a:p>
            <a:pPr lvl="1"/>
            <a:r>
              <a:rPr lang="en-GB" dirty="0"/>
              <a:t>Each module can be individually tested</a:t>
            </a:r>
          </a:p>
          <a:p>
            <a:pPr lvl="1"/>
            <a:r>
              <a:rPr lang="en-GB" dirty="0"/>
              <a:t>Modules can be re-used several times in a program</a:t>
            </a:r>
          </a:p>
          <a:p>
            <a:pPr lvl="1"/>
            <a:r>
              <a:rPr lang="en-GB" dirty="0" smtClean="0"/>
              <a:t>Large programs are much easier to debug and maintain</a:t>
            </a:r>
          </a:p>
          <a:p>
            <a:r>
              <a:rPr lang="en-GB" dirty="0" smtClean="0"/>
              <a:t>Can you think of any other advantages?</a:t>
            </a:r>
            <a:endParaRPr lang="en-GB" dirty="0"/>
          </a:p>
          <a:p>
            <a:endParaRPr lang="en-GB" dirty="0"/>
          </a:p>
        </p:txBody>
      </p:sp>
    </p:spTree>
    <p:extLst>
      <p:ext uri="{BB962C8B-B14F-4D97-AF65-F5344CB8AC3E}">
        <p14:creationId xmlns:p14="http://schemas.microsoft.com/office/powerpoint/2010/main" val="26777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5</a:t>
            </a:r>
            <a:endParaRPr lang="en-GB" dirty="0"/>
          </a:p>
        </p:txBody>
      </p:sp>
      <p:sp>
        <p:nvSpPr>
          <p:cNvPr id="7" name="Text Placeholder 6"/>
          <p:cNvSpPr>
            <a:spLocks noGrp="1"/>
          </p:cNvSpPr>
          <p:nvPr>
            <p:ph type="body" sz="quarter" idx="14"/>
          </p:nvPr>
        </p:nvSpPr>
        <p:spPr/>
        <p:txBody>
          <a:bodyPr/>
          <a:lstStyle/>
          <a:p>
            <a:r>
              <a:rPr lang="en-GB" sz="2800" dirty="0" smtClean="0"/>
              <a:t>Now try the questions in </a:t>
            </a:r>
            <a:r>
              <a:rPr lang="en-GB" sz="2800" b="1" dirty="0" smtClean="0"/>
              <a:t>Task 2</a:t>
            </a:r>
            <a:endParaRPr lang="en-GB" sz="2800" b="1" dirty="0"/>
          </a:p>
        </p:txBody>
      </p:sp>
    </p:spTree>
    <p:extLst>
      <p:ext uri="{BB962C8B-B14F-4D97-AF65-F5344CB8AC3E}">
        <p14:creationId xmlns:p14="http://schemas.microsoft.com/office/powerpoint/2010/main" val="472426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Objectives</a:t>
            </a:r>
          </a:p>
        </p:txBody>
      </p:sp>
      <p:sp>
        <p:nvSpPr>
          <p:cNvPr id="2" name="Text Placeholder 1"/>
          <p:cNvSpPr>
            <a:spLocks noGrp="1"/>
          </p:cNvSpPr>
          <p:nvPr>
            <p:ph type="body" sz="quarter" idx="14"/>
          </p:nvPr>
        </p:nvSpPr>
        <p:spPr/>
        <p:txBody>
          <a:bodyPr/>
          <a:lstStyle/>
          <a:p>
            <a:r>
              <a:rPr lang="en-GB" dirty="0" smtClean="0"/>
              <a:t>Be </a:t>
            </a:r>
            <a:r>
              <a:rPr lang="en-GB" dirty="0"/>
              <a:t>familiar with subroutines, their uses and advantages </a:t>
            </a:r>
          </a:p>
          <a:p>
            <a:r>
              <a:rPr lang="en-GB" dirty="0" smtClean="0"/>
              <a:t>Use subroutines </a:t>
            </a:r>
            <a:r>
              <a:rPr lang="en-GB" dirty="0"/>
              <a:t>that return values to the calling routine </a:t>
            </a:r>
          </a:p>
          <a:p>
            <a:r>
              <a:rPr lang="en-GB" dirty="0" smtClean="0"/>
              <a:t>Use arguments/parameters </a:t>
            </a:r>
            <a:r>
              <a:rPr lang="en-GB" dirty="0"/>
              <a:t>to pass data within programs </a:t>
            </a:r>
          </a:p>
          <a:p>
            <a:r>
              <a:rPr lang="en-GB" dirty="0" smtClean="0"/>
              <a:t>Contrast </a:t>
            </a:r>
            <a:r>
              <a:rPr lang="en-GB" dirty="0"/>
              <a:t>the use of local and global variables </a:t>
            </a:r>
          </a:p>
        </p:txBody>
      </p:sp>
    </p:spTree>
    <p:extLst>
      <p:ext uri="{BB962C8B-B14F-4D97-AF65-F5344CB8AC3E}">
        <p14:creationId xmlns:p14="http://schemas.microsoft.com/office/powerpoint/2010/main" val="955688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14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Subroutine</a:t>
            </a:r>
            <a:endParaRPr lang="en-GB" dirty="0"/>
          </a:p>
        </p:txBody>
      </p:sp>
      <p:sp>
        <p:nvSpPr>
          <p:cNvPr id="3" name="Text Placeholder 2"/>
          <p:cNvSpPr>
            <a:spLocks noGrp="1"/>
          </p:cNvSpPr>
          <p:nvPr>
            <p:ph type="body" sz="quarter" idx="14"/>
          </p:nvPr>
        </p:nvSpPr>
        <p:spPr>
          <a:xfrm>
            <a:off x="724280" y="1704180"/>
            <a:ext cx="7412555" cy="743186"/>
          </a:xfrm>
        </p:spPr>
        <p:txBody>
          <a:bodyPr/>
          <a:lstStyle/>
          <a:p>
            <a:r>
              <a:rPr lang="en-GB" dirty="0" smtClean="0"/>
              <a:t>A subroutine is a set of instructions with a name</a:t>
            </a:r>
          </a:p>
          <a:p>
            <a:r>
              <a:rPr lang="en-GB" dirty="0" smtClean="0"/>
              <a:t>What will the following code produce?</a:t>
            </a:r>
          </a:p>
          <a:p>
            <a:endParaRPr lang="en-GB" sz="2000" dirty="0"/>
          </a:p>
        </p:txBody>
      </p:sp>
      <p:sp>
        <p:nvSpPr>
          <p:cNvPr id="5" name="TextBox 4"/>
          <p:cNvSpPr txBox="1"/>
          <p:nvPr/>
        </p:nvSpPr>
        <p:spPr>
          <a:xfrm>
            <a:off x="1558650" y="2757574"/>
            <a:ext cx="6147730" cy="390294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p>
            <a:r>
              <a:rPr lang="en-GB" sz="2000" dirty="0">
                <a:solidFill>
                  <a:srgbClr val="36A7D4"/>
                </a:solidFill>
                <a:latin typeface="Consolas" panose="020B0609020204030204" pitchFamily="49" charset="0"/>
                <a:cs typeface="Consolas" panose="020B0609020204030204" pitchFamily="49" charset="0"/>
              </a:rPr>
              <a:t>SUB </a:t>
            </a:r>
            <a:r>
              <a:rPr lang="en-GB" sz="2000" dirty="0" err="1">
                <a:solidFill>
                  <a:srgbClr val="36A7D4"/>
                </a:solidFill>
                <a:latin typeface="Consolas" panose="020B0609020204030204" pitchFamily="49" charset="0"/>
                <a:cs typeface="Consolas" panose="020B0609020204030204" pitchFamily="49" charset="0"/>
              </a:rPr>
              <a:t>GoodBye</a:t>
            </a:r>
            <a:r>
              <a:rPr lang="en-GB" sz="2000" dirty="0">
                <a:solidFill>
                  <a:srgbClr val="36A7D4"/>
                </a:solidFill>
                <a:latin typeface="Consolas" panose="020B0609020204030204" pitchFamily="49" charset="0"/>
                <a:cs typeface="Consolas" panose="020B0609020204030204" pitchFamily="49" charset="0"/>
              </a:rPr>
              <a:t>()</a:t>
            </a:r>
          </a:p>
          <a:p>
            <a:r>
              <a:rPr lang="en-GB" sz="2000" dirty="0">
                <a:solidFill>
                  <a:srgbClr val="36A7D4"/>
                </a:solidFill>
                <a:latin typeface="Consolas" panose="020B0609020204030204" pitchFamily="49" charset="0"/>
                <a:cs typeface="Consolas" panose="020B0609020204030204" pitchFamily="49" charset="0"/>
              </a:rPr>
              <a:t>	</a:t>
            </a:r>
            <a:r>
              <a:rPr lang="en-GB" sz="2000" dirty="0" smtClean="0">
                <a:solidFill>
                  <a:srgbClr val="36A7D4"/>
                </a:solidFill>
                <a:latin typeface="Consolas" panose="020B0609020204030204" pitchFamily="49" charset="0"/>
                <a:cs typeface="Consolas" panose="020B0609020204030204" pitchFamily="49" charset="0"/>
              </a:rPr>
              <a:t>print </a:t>
            </a:r>
            <a:r>
              <a:rPr lang="en-GB" sz="2000" dirty="0">
                <a:solidFill>
                  <a:srgbClr val="36A7D4"/>
                </a:solidFill>
                <a:latin typeface="Consolas" panose="020B0609020204030204" pitchFamily="49" charset="0"/>
                <a:cs typeface="Consolas" panose="020B0609020204030204" pitchFamily="49" charset="0"/>
              </a:rPr>
              <a:t>“It has been nice meeting you.”</a:t>
            </a:r>
          </a:p>
          <a:p>
            <a:pPr>
              <a:spcAft>
                <a:spcPts val="600"/>
              </a:spcAft>
            </a:pPr>
            <a:r>
              <a:rPr lang="en-GB" sz="2000" dirty="0">
                <a:solidFill>
                  <a:srgbClr val="36A7D4"/>
                </a:solidFill>
                <a:latin typeface="Consolas" panose="020B0609020204030204" pitchFamily="49" charset="0"/>
                <a:cs typeface="Consolas" panose="020B0609020204030204" pitchFamily="49" charset="0"/>
              </a:rPr>
              <a:t>ENDSUB</a:t>
            </a:r>
          </a:p>
          <a:p>
            <a:r>
              <a:rPr lang="en-GB" sz="2000" dirty="0" smtClean="0">
                <a:solidFill>
                  <a:srgbClr val="36A7D4"/>
                </a:solidFill>
                <a:latin typeface="Consolas" panose="020B0609020204030204" pitchFamily="49" charset="0"/>
                <a:cs typeface="Consolas" panose="020B0609020204030204" pitchFamily="49" charset="0"/>
              </a:rPr>
              <a:t>SUB Hello()</a:t>
            </a:r>
          </a:p>
          <a:p>
            <a:r>
              <a:rPr lang="en-GB" sz="2000" dirty="0">
                <a:solidFill>
                  <a:srgbClr val="36A7D4"/>
                </a:solidFill>
                <a:latin typeface="Consolas" panose="020B0609020204030204" pitchFamily="49" charset="0"/>
                <a:cs typeface="Consolas" panose="020B0609020204030204" pitchFamily="49" charset="0"/>
              </a:rPr>
              <a:t>	</a:t>
            </a:r>
            <a:r>
              <a:rPr lang="en-GB" sz="2000" dirty="0" smtClean="0">
                <a:solidFill>
                  <a:srgbClr val="36A7D4"/>
                </a:solidFill>
                <a:latin typeface="Consolas" panose="020B0609020204030204" pitchFamily="49" charset="0"/>
                <a:cs typeface="Consolas" panose="020B0609020204030204" pitchFamily="49" charset="0"/>
              </a:rPr>
              <a:t>print “Hello, how are you today?”</a:t>
            </a:r>
          </a:p>
          <a:p>
            <a:pPr>
              <a:spcAft>
                <a:spcPts val="600"/>
              </a:spcAft>
            </a:pPr>
            <a:r>
              <a:rPr lang="en-GB" sz="2000" dirty="0" smtClean="0">
                <a:solidFill>
                  <a:srgbClr val="36A7D4"/>
                </a:solidFill>
                <a:latin typeface="Consolas" panose="020B0609020204030204" pitchFamily="49" charset="0"/>
                <a:cs typeface="Consolas" panose="020B0609020204030204" pitchFamily="49" charset="0"/>
              </a:rPr>
              <a:t>ENDSUB</a:t>
            </a:r>
            <a:endParaRPr lang="en-GB" sz="2000" dirty="0">
              <a:solidFill>
                <a:srgbClr val="36A7D4"/>
              </a:solidFill>
              <a:latin typeface="Consolas" panose="020B0609020204030204" pitchFamily="49" charset="0"/>
              <a:cs typeface="Consolas" panose="020B0609020204030204" pitchFamily="49" charset="0"/>
            </a:endParaRPr>
          </a:p>
          <a:p>
            <a:r>
              <a:rPr lang="en-GB" sz="2000" dirty="0" smtClean="0">
                <a:solidFill>
                  <a:srgbClr val="36A7D4"/>
                </a:solidFill>
                <a:latin typeface="Consolas" panose="020B0609020204030204" pitchFamily="49" charset="0"/>
                <a:cs typeface="Consolas" panose="020B0609020204030204" pitchFamily="49" charset="0"/>
              </a:rPr>
              <a:t># main program starts here</a:t>
            </a:r>
            <a:endParaRPr lang="en-GB" sz="2000" dirty="0">
              <a:solidFill>
                <a:srgbClr val="36A7D4"/>
              </a:solidFill>
              <a:latin typeface="Consolas" panose="020B0609020204030204" pitchFamily="49" charset="0"/>
              <a:cs typeface="Consolas" panose="020B0609020204030204" pitchFamily="49" charset="0"/>
            </a:endParaRPr>
          </a:p>
          <a:p>
            <a:r>
              <a:rPr lang="en-GB" sz="2000" dirty="0" smtClean="0">
                <a:solidFill>
                  <a:srgbClr val="36A7D4"/>
                </a:solidFill>
                <a:latin typeface="Consolas" panose="020B0609020204030204" pitchFamily="49" charset="0"/>
                <a:cs typeface="Consolas" panose="020B0609020204030204" pitchFamily="49" charset="0"/>
              </a:rPr>
              <a:t>Hello</a:t>
            </a:r>
            <a:r>
              <a:rPr lang="en-GB" sz="2000" dirty="0">
                <a:solidFill>
                  <a:srgbClr val="36A7D4"/>
                </a:solidFill>
                <a:latin typeface="Consolas" panose="020B0609020204030204" pitchFamily="49" charset="0"/>
                <a:cs typeface="Consolas" panose="020B0609020204030204" pitchFamily="49" charset="0"/>
              </a:rPr>
              <a:t>()</a:t>
            </a:r>
          </a:p>
          <a:p>
            <a:r>
              <a:rPr lang="en-GB" sz="2000" dirty="0" smtClean="0">
                <a:solidFill>
                  <a:srgbClr val="36A7D4"/>
                </a:solidFill>
                <a:latin typeface="Consolas" panose="020B0609020204030204" pitchFamily="49" charset="0"/>
                <a:cs typeface="Consolas" panose="020B0609020204030204" pitchFamily="49" charset="0"/>
              </a:rPr>
              <a:t>print </a:t>
            </a:r>
            <a:r>
              <a:rPr lang="en-GB" sz="2000" dirty="0">
                <a:solidFill>
                  <a:srgbClr val="36A7D4"/>
                </a:solidFill>
                <a:latin typeface="Consolas" panose="020B0609020204030204" pitchFamily="49" charset="0"/>
                <a:cs typeface="Consolas" panose="020B0609020204030204" pitchFamily="49" charset="0"/>
              </a:rPr>
              <a:t>“I am a computer program.” </a:t>
            </a:r>
            <a:r>
              <a:rPr lang="en-GB" sz="2000" dirty="0" err="1">
                <a:solidFill>
                  <a:srgbClr val="36A7D4"/>
                </a:solidFill>
                <a:latin typeface="Consolas" panose="020B0609020204030204" pitchFamily="49" charset="0"/>
                <a:cs typeface="Consolas" panose="020B0609020204030204" pitchFamily="49" charset="0"/>
              </a:rPr>
              <a:t>GoodBye</a:t>
            </a:r>
            <a:r>
              <a:rPr lang="en-GB" sz="2000" dirty="0">
                <a:solidFill>
                  <a:srgbClr val="36A7D4"/>
                </a:solidFill>
                <a:latin typeface="Consolas" panose="020B0609020204030204" pitchFamily="49" charset="0"/>
                <a:cs typeface="Consolas" panose="020B0609020204030204" pitchFamily="49" charset="0"/>
              </a:rPr>
              <a:t>()</a:t>
            </a:r>
          </a:p>
          <a:p>
            <a:endParaRPr lang="en-GB" sz="2000" dirty="0">
              <a:solidFill>
                <a:srgbClr val="36A7D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5343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Subroutine</a:t>
            </a:r>
            <a:endParaRPr lang="en-GB" dirty="0"/>
          </a:p>
        </p:txBody>
      </p:sp>
      <p:sp>
        <p:nvSpPr>
          <p:cNvPr id="3" name="Text Placeholder 2"/>
          <p:cNvSpPr>
            <a:spLocks noGrp="1"/>
          </p:cNvSpPr>
          <p:nvPr>
            <p:ph type="body" sz="quarter" idx="14"/>
          </p:nvPr>
        </p:nvSpPr>
        <p:spPr>
          <a:xfrm>
            <a:off x="724280" y="1704179"/>
            <a:ext cx="7816470" cy="4511564"/>
          </a:xfrm>
        </p:spPr>
        <p:txBody>
          <a:bodyPr/>
          <a:lstStyle/>
          <a:p>
            <a:r>
              <a:rPr lang="en-GB" dirty="0" smtClean="0"/>
              <a:t>Program execution starts at the first statement in the main program</a:t>
            </a:r>
          </a:p>
          <a:p>
            <a:r>
              <a:rPr lang="en-GB" dirty="0" smtClean="0"/>
              <a:t>Program flow will “jump” to the subroutine when called</a:t>
            </a:r>
          </a:p>
          <a:p>
            <a:r>
              <a:rPr lang="en-GB" dirty="0" smtClean="0"/>
              <a:t>When the subroutine has finished, the program will continue from where it was called</a:t>
            </a:r>
          </a:p>
          <a:p>
            <a:r>
              <a:rPr lang="en-GB" dirty="0" smtClean="0">
                <a:solidFill>
                  <a:srgbClr val="246AB4"/>
                </a:solidFill>
              </a:rPr>
              <a:t>Procedures </a:t>
            </a:r>
            <a:r>
              <a:rPr lang="en-GB" dirty="0" smtClean="0"/>
              <a:t>and </a:t>
            </a:r>
            <a:r>
              <a:rPr lang="en-GB" dirty="0" smtClean="0">
                <a:solidFill>
                  <a:srgbClr val="246AB4"/>
                </a:solidFill>
              </a:rPr>
              <a:t>functions </a:t>
            </a:r>
            <a:r>
              <a:rPr lang="en-GB" dirty="0" smtClean="0"/>
              <a:t>are types of subroutine</a:t>
            </a:r>
          </a:p>
          <a:p>
            <a:pPr lvl="1"/>
            <a:r>
              <a:rPr lang="en-GB" dirty="0" smtClean="0"/>
              <a:t>A </a:t>
            </a:r>
            <a:r>
              <a:rPr lang="en-GB" dirty="0" smtClean="0">
                <a:solidFill>
                  <a:srgbClr val="246AB4"/>
                </a:solidFill>
              </a:rPr>
              <a:t>function</a:t>
            </a:r>
            <a:r>
              <a:rPr lang="en-GB" dirty="0" smtClean="0"/>
              <a:t> is a subroutine that returns one or more values</a:t>
            </a:r>
          </a:p>
          <a:p>
            <a:pPr lvl="1"/>
            <a:r>
              <a:rPr lang="en-GB" dirty="0" smtClean="0"/>
              <a:t>In some programming languages all subroutines are referred to as functions even if no value is returned</a:t>
            </a:r>
            <a:endParaRPr lang="en-GB" dirty="0"/>
          </a:p>
          <a:p>
            <a:endParaRPr lang="en-GB" sz="2000" dirty="0"/>
          </a:p>
        </p:txBody>
      </p:sp>
    </p:spTree>
    <p:extLst>
      <p:ext uri="{BB962C8B-B14F-4D97-AF65-F5344CB8AC3E}">
        <p14:creationId xmlns:p14="http://schemas.microsoft.com/office/powerpoint/2010/main" val="1008009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Built-in functions</a:t>
            </a:r>
            <a:endParaRPr lang="en-GB" dirty="0"/>
          </a:p>
        </p:txBody>
      </p:sp>
      <p:sp>
        <p:nvSpPr>
          <p:cNvPr id="3" name="Text Placeholder 2"/>
          <p:cNvSpPr>
            <a:spLocks noGrp="1"/>
          </p:cNvSpPr>
          <p:nvPr>
            <p:ph type="body" sz="quarter" idx="14"/>
          </p:nvPr>
        </p:nvSpPr>
        <p:spPr>
          <a:xfrm>
            <a:off x="724280" y="1704180"/>
            <a:ext cx="7068592" cy="841128"/>
          </a:xfrm>
        </p:spPr>
        <p:txBody>
          <a:bodyPr/>
          <a:lstStyle/>
          <a:p>
            <a:r>
              <a:rPr lang="en-GB" dirty="0" smtClean="0"/>
              <a:t>Programming languages come with many built-in functions which perform common tasks</a:t>
            </a:r>
          </a:p>
          <a:p>
            <a:r>
              <a:rPr lang="en-GB" dirty="0" smtClean="0"/>
              <a:t>Here are some examples - can you guess what they do?</a:t>
            </a:r>
          </a:p>
        </p:txBody>
      </p:sp>
      <p:sp>
        <p:nvSpPr>
          <p:cNvPr id="4" name="TextBox 3"/>
          <p:cNvSpPr txBox="1"/>
          <p:nvPr/>
        </p:nvSpPr>
        <p:spPr>
          <a:xfrm>
            <a:off x="1170215" y="3622365"/>
            <a:ext cx="6622657" cy="22101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x </a:t>
            </a:r>
            <a:r>
              <a:rPr lang="en-GB" dirty="0">
                <a:sym typeface="Wingdings" panose="05000000000000000000" pitchFamily="2" charset="2"/>
              </a:rPr>
              <a:t> </a:t>
            </a:r>
            <a:r>
              <a:rPr lang="en-GB" dirty="0" err="1" smtClean="0">
                <a:sym typeface="Wingdings" panose="05000000000000000000" pitchFamily="2" charset="2"/>
              </a:rPr>
              <a:t>sqrt</a:t>
            </a:r>
            <a:r>
              <a:rPr lang="en-GB" dirty="0" smtClean="0">
                <a:sym typeface="Wingdings" panose="05000000000000000000" pitchFamily="2" charset="2"/>
              </a:rPr>
              <a:t>(</a:t>
            </a:r>
            <a:r>
              <a:rPr lang="en-GB" dirty="0" err="1" smtClean="0">
                <a:sym typeface="Wingdings" panose="05000000000000000000" pitchFamily="2" charset="2"/>
              </a:rPr>
              <a:t>num</a:t>
            </a:r>
            <a:r>
              <a:rPr lang="en-GB" dirty="0">
                <a:sym typeface="Wingdings" panose="05000000000000000000" pitchFamily="2" charset="2"/>
              </a:rPr>
              <a:t>)</a:t>
            </a:r>
          </a:p>
          <a:p>
            <a:r>
              <a:rPr lang="en-GB" dirty="0" smtClean="0"/>
              <a:t>print “Print </a:t>
            </a:r>
            <a:r>
              <a:rPr lang="en-GB" dirty="0"/>
              <a:t>this message to the screen”)</a:t>
            </a:r>
          </a:p>
          <a:p>
            <a:r>
              <a:rPr lang="en-GB" dirty="0"/>
              <a:t>y </a:t>
            </a:r>
            <a:r>
              <a:rPr lang="en-GB" dirty="0" smtClean="0">
                <a:sym typeface="Wingdings" panose="05000000000000000000" pitchFamily="2" charset="2"/>
              </a:rPr>
              <a:t> </a:t>
            </a:r>
            <a:r>
              <a:rPr lang="en-GB" dirty="0" err="1" smtClean="0"/>
              <a:t>len</a:t>
            </a:r>
            <a:r>
              <a:rPr lang="en-GB" dirty="0"/>
              <a:t>(“Bob”)</a:t>
            </a:r>
          </a:p>
          <a:p>
            <a:r>
              <a:rPr lang="en-GB" dirty="0"/>
              <a:t>c </a:t>
            </a:r>
            <a:r>
              <a:rPr lang="en-GB" dirty="0">
                <a:sym typeface="Wingdings" panose="05000000000000000000" pitchFamily="2" charset="2"/>
              </a:rPr>
              <a:t></a:t>
            </a:r>
            <a:r>
              <a:rPr lang="en-GB" dirty="0"/>
              <a:t> </a:t>
            </a:r>
            <a:r>
              <a:rPr lang="en-GB" dirty="0" err="1"/>
              <a:t>asc</a:t>
            </a:r>
            <a:r>
              <a:rPr lang="en-GB" dirty="0"/>
              <a:t>(“a”)</a:t>
            </a:r>
          </a:p>
          <a:p>
            <a:r>
              <a:rPr lang="en-GB" dirty="0"/>
              <a:t>b </a:t>
            </a:r>
            <a:r>
              <a:rPr lang="en-GB" dirty="0">
                <a:sym typeface="Wingdings" panose="05000000000000000000" pitchFamily="2" charset="2"/>
              </a:rPr>
              <a:t> </a:t>
            </a:r>
            <a:r>
              <a:rPr lang="en-GB" dirty="0" err="1">
                <a:sym typeface="Wingdings" panose="05000000000000000000" pitchFamily="2" charset="2"/>
              </a:rPr>
              <a:t>chr</a:t>
            </a:r>
            <a:r>
              <a:rPr lang="en-GB" dirty="0">
                <a:sym typeface="Wingdings" panose="05000000000000000000" pitchFamily="2" charset="2"/>
              </a:rPr>
              <a:t>(65)</a:t>
            </a:r>
          </a:p>
          <a:p>
            <a:r>
              <a:rPr lang="en-GB" dirty="0" smtClean="0">
                <a:sym typeface="Wingdings" panose="05000000000000000000" pitchFamily="2" charset="2"/>
              </a:rPr>
              <a:t>Z  round(6.5743</a:t>
            </a:r>
            <a:r>
              <a:rPr lang="en-GB" dirty="0">
                <a:sym typeface="Wingdings" panose="05000000000000000000" pitchFamily="2" charset="2"/>
              </a:rPr>
              <a:t>, 2)</a:t>
            </a:r>
          </a:p>
        </p:txBody>
      </p:sp>
    </p:spTree>
    <p:extLst>
      <p:ext uri="{BB962C8B-B14F-4D97-AF65-F5344CB8AC3E}">
        <p14:creationId xmlns:p14="http://schemas.microsoft.com/office/powerpoint/2010/main" val="3052126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Library subroutines</a:t>
            </a:r>
            <a:endParaRPr lang="en-GB" dirty="0"/>
          </a:p>
        </p:txBody>
      </p:sp>
      <p:sp>
        <p:nvSpPr>
          <p:cNvPr id="3" name="Text Placeholder 2"/>
          <p:cNvSpPr>
            <a:spLocks noGrp="1"/>
          </p:cNvSpPr>
          <p:nvPr>
            <p:ph type="body" sz="quarter" idx="14"/>
          </p:nvPr>
        </p:nvSpPr>
        <p:spPr/>
        <p:txBody>
          <a:bodyPr/>
          <a:lstStyle/>
          <a:p>
            <a:r>
              <a:rPr lang="en-GB" dirty="0" smtClean="0"/>
              <a:t>Programming languages also come complete with libraries of pre-defined subroutines</a:t>
            </a:r>
          </a:p>
          <a:p>
            <a:r>
              <a:rPr lang="en-GB" dirty="0" smtClean="0"/>
              <a:t>The module library has to be imported at the start of the program</a:t>
            </a:r>
          </a:p>
          <a:p>
            <a:pPr>
              <a:spcAft>
                <a:spcPts val="600"/>
              </a:spcAft>
            </a:pPr>
            <a:r>
              <a:rPr lang="en-GB" dirty="0" smtClean="0"/>
              <a:t>For example, in Python:</a:t>
            </a:r>
          </a:p>
          <a:p>
            <a:pPr lvl="1">
              <a:spcBef>
                <a:spcPts val="600"/>
              </a:spcBef>
            </a:pPr>
            <a:endParaRPr lang="en-GB" dirty="0" smtClean="0"/>
          </a:p>
          <a:p>
            <a:pPr lvl="1">
              <a:spcBef>
                <a:spcPts val="600"/>
              </a:spcBef>
            </a:pPr>
            <a:r>
              <a:rPr lang="en-GB" dirty="0" smtClean="0"/>
              <a:t>What will this put in x?</a:t>
            </a:r>
          </a:p>
          <a:p>
            <a:pPr lvl="1"/>
            <a:r>
              <a:rPr lang="en-GB" dirty="0" smtClean="0"/>
              <a:t>What is the name of the function?</a:t>
            </a:r>
          </a:p>
        </p:txBody>
      </p:sp>
      <p:sp>
        <p:nvSpPr>
          <p:cNvPr id="4" name="TextBox 3"/>
          <p:cNvSpPr txBox="1"/>
          <p:nvPr/>
        </p:nvSpPr>
        <p:spPr>
          <a:xfrm>
            <a:off x="4470204" y="3441777"/>
            <a:ext cx="3849980" cy="97906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import random</a:t>
            </a:r>
          </a:p>
          <a:p>
            <a:r>
              <a:rPr lang="en-GB" dirty="0"/>
              <a:t>x </a:t>
            </a:r>
            <a:r>
              <a:rPr lang="en-GB" dirty="0" smtClean="0">
                <a:sym typeface="Wingdings" panose="05000000000000000000" pitchFamily="2" charset="2"/>
              </a:rPr>
              <a:t>= </a:t>
            </a:r>
            <a:r>
              <a:rPr lang="en-GB" dirty="0" err="1">
                <a:sym typeface="Wingdings" panose="05000000000000000000" pitchFamily="2" charset="2"/>
              </a:rPr>
              <a:t>random.randint</a:t>
            </a:r>
            <a:r>
              <a:rPr lang="en-GB" dirty="0">
                <a:sym typeface="Wingdings" panose="05000000000000000000" pitchFamily="2" charset="2"/>
              </a:rPr>
              <a:t>(1,6</a:t>
            </a:r>
            <a:r>
              <a:rPr lang="en-GB" dirty="0" smtClean="0">
                <a:sym typeface="Wingdings" panose="05000000000000000000" pitchFamily="2" charset="2"/>
              </a:rPr>
              <a:t>)</a:t>
            </a:r>
            <a:endParaRPr lang="en-GB" dirty="0">
              <a:sym typeface="Wingdings" panose="05000000000000000000" pitchFamily="2" charset="2"/>
            </a:endParaRPr>
          </a:p>
        </p:txBody>
      </p:sp>
    </p:spTree>
    <p:extLst>
      <p:ext uri="{BB962C8B-B14F-4D97-AF65-F5344CB8AC3E}">
        <p14:creationId xmlns:p14="http://schemas.microsoft.com/office/powerpoint/2010/main" val="44047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Passing parameters</a:t>
            </a:r>
            <a:endParaRPr lang="en-GB" dirty="0"/>
          </a:p>
        </p:txBody>
      </p:sp>
      <p:sp>
        <p:nvSpPr>
          <p:cNvPr id="3" name="Text Placeholder 2"/>
          <p:cNvSpPr>
            <a:spLocks noGrp="1"/>
          </p:cNvSpPr>
          <p:nvPr>
            <p:ph type="body" sz="quarter" idx="14"/>
          </p:nvPr>
        </p:nvSpPr>
        <p:spPr>
          <a:xfrm>
            <a:off x="724280" y="1704180"/>
            <a:ext cx="7664346" cy="2081868"/>
          </a:xfrm>
        </p:spPr>
        <p:txBody>
          <a:bodyPr/>
          <a:lstStyle/>
          <a:p>
            <a:r>
              <a:rPr lang="en-GB" dirty="0" smtClean="0">
                <a:solidFill>
                  <a:srgbClr val="246AB4"/>
                </a:solidFill>
              </a:rPr>
              <a:t>Parameters</a:t>
            </a:r>
            <a:r>
              <a:rPr lang="en-GB" dirty="0" smtClean="0"/>
              <a:t> in parentheses are used to pass data to a subroutine</a:t>
            </a:r>
          </a:p>
          <a:p>
            <a:pPr lvl="1"/>
            <a:r>
              <a:rPr lang="en-GB" dirty="0"/>
              <a:t>W</a:t>
            </a:r>
            <a:r>
              <a:rPr lang="en-GB" dirty="0" smtClean="0"/>
              <a:t>hat values are passed to the subroutine in </a:t>
            </a:r>
            <a:r>
              <a:rPr lang="en-GB" dirty="0"/>
              <a:t>the example </a:t>
            </a:r>
            <a:r>
              <a:rPr lang="en-GB" dirty="0" smtClean="0"/>
              <a:t>below?</a:t>
            </a:r>
          </a:p>
          <a:p>
            <a:pPr lvl="1"/>
            <a:r>
              <a:rPr lang="en-GB" dirty="0" smtClean="0"/>
              <a:t>What identifiers are used to hold the values?</a:t>
            </a:r>
          </a:p>
        </p:txBody>
      </p:sp>
      <p:sp>
        <p:nvSpPr>
          <p:cNvPr id="4" name="TextBox 3"/>
          <p:cNvSpPr txBox="1"/>
          <p:nvPr/>
        </p:nvSpPr>
        <p:spPr>
          <a:xfrm>
            <a:off x="1451429" y="3913223"/>
            <a:ext cx="6052457" cy="221017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multiply(</a:t>
            </a:r>
            <a:r>
              <a:rPr lang="en-GB" dirty="0" err="1">
                <a:sym typeface="Wingdings" panose="05000000000000000000" pitchFamily="2" charset="2"/>
              </a:rPr>
              <a:t>x,y</a:t>
            </a:r>
            <a:r>
              <a:rPr lang="en-GB" dirty="0">
                <a:sym typeface="Wingdings" panose="05000000000000000000" pitchFamily="2" charset="2"/>
              </a:rPr>
              <a:t>)</a:t>
            </a:r>
          </a:p>
          <a:p>
            <a:r>
              <a:rPr lang="en-GB" dirty="0">
                <a:sym typeface="Wingdings" panose="05000000000000000000" pitchFamily="2" charset="2"/>
              </a:rPr>
              <a:t>	</a:t>
            </a:r>
            <a:r>
              <a:rPr lang="en-GB" dirty="0" smtClean="0">
                <a:sym typeface="Wingdings" panose="05000000000000000000" pitchFamily="2" charset="2"/>
              </a:rPr>
              <a:t>print </a:t>
            </a:r>
            <a:r>
              <a:rPr lang="en-GB" dirty="0">
                <a:sym typeface="Wingdings" panose="05000000000000000000" pitchFamily="2" charset="2"/>
              </a:rPr>
              <a:t>“The product is: </a:t>
            </a:r>
            <a:r>
              <a:rPr lang="en-GB" dirty="0" smtClean="0">
                <a:sym typeface="Wingdings" panose="05000000000000000000" pitchFamily="2" charset="2"/>
              </a:rPr>
              <a:t>”, x * y</a:t>
            </a:r>
            <a:endParaRPr lang="en-GB" dirty="0">
              <a:sym typeface="Wingdings" panose="05000000000000000000" pitchFamily="2" charset="2"/>
            </a:endParaRPr>
          </a:p>
          <a:p>
            <a:r>
              <a:rPr lang="en-GB" dirty="0" smtClean="0">
                <a:sym typeface="Wingdings" panose="05000000000000000000" pitchFamily="2" charset="2"/>
              </a:rPr>
              <a:t>ENDSUB</a:t>
            </a:r>
            <a:endParaRPr lang="en-GB" dirty="0">
              <a:sym typeface="Wingdings" panose="05000000000000000000" pitchFamily="2" charset="2"/>
            </a:endParaRPr>
          </a:p>
          <a:p>
            <a:endParaRPr lang="en-GB" dirty="0" smtClean="0">
              <a:sym typeface="Wingdings" panose="05000000000000000000" pitchFamily="2" charset="2"/>
            </a:endParaRPr>
          </a:p>
          <a:p>
            <a:r>
              <a:rPr lang="en-GB" dirty="0" smtClean="0">
                <a:sym typeface="Wingdings" panose="05000000000000000000" pitchFamily="2" charset="2"/>
              </a:rPr>
              <a:t>#</a:t>
            </a:r>
            <a:r>
              <a:rPr lang="en-GB" dirty="0">
                <a:sym typeface="Wingdings" panose="05000000000000000000" pitchFamily="2" charset="2"/>
              </a:rPr>
              <a:t>call subroutine</a:t>
            </a:r>
          </a:p>
          <a:p>
            <a:r>
              <a:rPr lang="en-GB" dirty="0"/>
              <a:t>multiply(2,5)</a:t>
            </a:r>
          </a:p>
        </p:txBody>
      </p:sp>
    </p:spTree>
    <p:extLst>
      <p:ext uri="{BB962C8B-B14F-4D97-AF65-F5344CB8AC3E}">
        <p14:creationId xmlns:p14="http://schemas.microsoft.com/office/powerpoint/2010/main" val="2484003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Passing parameters</a:t>
            </a:r>
            <a:endParaRPr lang="en-GB" dirty="0"/>
          </a:p>
        </p:txBody>
      </p:sp>
      <p:sp>
        <p:nvSpPr>
          <p:cNvPr id="3" name="Text Placeholder 2"/>
          <p:cNvSpPr>
            <a:spLocks noGrp="1"/>
          </p:cNvSpPr>
          <p:nvPr>
            <p:ph type="body" sz="quarter" idx="14"/>
          </p:nvPr>
        </p:nvSpPr>
        <p:spPr/>
        <p:txBody>
          <a:bodyPr/>
          <a:lstStyle/>
          <a:p>
            <a:r>
              <a:rPr lang="en-GB" dirty="0" smtClean="0"/>
              <a:t>The </a:t>
            </a:r>
            <a:r>
              <a:rPr lang="en-GB" dirty="0" smtClean="0">
                <a:solidFill>
                  <a:srgbClr val="246AB4"/>
                </a:solidFill>
              </a:rPr>
              <a:t>order</a:t>
            </a:r>
            <a:r>
              <a:rPr lang="en-GB" dirty="0" smtClean="0"/>
              <a:t> of the parameters in parentheses is important</a:t>
            </a:r>
          </a:p>
          <a:p>
            <a:pPr lvl="1"/>
            <a:r>
              <a:rPr lang="en-GB" dirty="0" smtClean="0"/>
              <a:t>What is output here?</a:t>
            </a:r>
            <a:endParaRPr lang="en-GB" dirty="0"/>
          </a:p>
        </p:txBody>
      </p:sp>
      <p:sp>
        <p:nvSpPr>
          <p:cNvPr id="4" name="TextBox 3"/>
          <p:cNvSpPr txBox="1"/>
          <p:nvPr/>
        </p:nvSpPr>
        <p:spPr>
          <a:xfrm>
            <a:off x="1760718" y="3064778"/>
            <a:ext cx="4857795" cy="28257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lIns="180000" tIns="180000" rIns="180000" bIns="180000"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ym typeface="Wingdings" panose="05000000000000000000" pitchFamily="2" charset="2"/>
              </a:rPr>
              <a:t>SUB </a:t>
            </a:r>
            <a:r>
              <a:rPr lang="en-GB" dirty="0" err="1">
                <a:sym typeface="Wingdings" panose="05000000000000000000" pitchFamily="2" charset="2"/>
              </a:rPr>
              <a:t>calc</a:t>
            </a:r>
            <a:r>
              <a:rPr lang="en-GB" dirty="0">
                <a:sym typeface="Wingdings" panose="05000000000000000000" pitchFamily="2" charset="2"/>
              </a:rPr>
              <a:t> (x</a:t>
            </a:r>
            <a:r>
              <a:rPr lang="en-GB" dirty="0" smtClean="0">
                <a:sym typeface="Wingdings" panose="05000000000000000000" pitchFamily="2" charset="2"/>
              </a:rPr>
              <a:t>, y, z</a:t>
            </a:r>
            <a:r>
              <a:rPr lang="en-GB" dirty="0">
                <a:sym typeface="Wingdings" panose="05000000000000000000" pitchFamily="2" charset="2"/>
              </a:rPr>
              <a:t>)</a:t>
            </a:r>
          </a:p>
          <a:p>
            <a:r>
              <a:rPr lang="en-GB" dirty="0">
                <a:sym typeface="Wingdings" panose="05000000000000000000" pitchFamily="2" charset="2"/>
              </a:rPr>
              <a:t>	</a:t>
            </a:r>
            <a:r>
              <a:rPr lang="en-GB" dirty="0" err="1">
                <a:sym typeface="Wingdings" panose="05000000000000000000" pitchFamily="2" charset="2"/>
              </a:rPr>
              <a:t>ans</a:t>
            </a:r>
            <a:r>
              <a:rPr lang="en-GB" dirty="0">
                <a:sym typeface="Wingdings" panose="05000000000000000000" pitchFamily="2" charset="2"/>
              </a:rPr>
              <a:t> = (</a:t>
            </a:r>
            <a:r>
              <a:rPr lang="en-GB" dirty="0" smtClean="0">
                <a:sym typeface="Wingdings" panose="05000000000000000000" pitchFamily="2" charset="2"/>
              </a:rPr>
              <a:t>x * y</a:t>
            </a:r>
            <a:r>
              <a:rPr lang="en-GB" dirty="0">
                <a:sym typeface="Wingdings" panose="05000000000000000000" pitchFamily="2" charset="2"/>
              </a:rPr>
              <a:t>) + z</a:t>
            </a:r>
          </a:p>
          <a:p>
            <a:r>
              <a:rPr lang="en-GB" dirty="0">
                <a:sym typeface="Wingdings" panose="05000000000000000000" pitchFamily="2" charset="2"/>
              </a:rPr>
              <a:t>	</a:t>
            </a:r>
            <a:r>
              <a:rPr lang="en-GB" dirty="0" smtClean="0">
                <a:sym typeface="Wingdings" panose="05000000000000000000" pitchFamily="2" charset="2"/>
              </a:rPr>
              <a:t>print </a:t>
            </a:r>
            <a:r>
              <a:rPr lang="en-GB" dirty="0" err="1">
                <a:sym typeface="Wingdings" panose="05000000000000000000" pitchFamily="2" charset="2"/>
              </a:rPr>
              <a:t>ans</a:t>
            </a:r>
            <a:endParaRPr lang="en-GB" dirty="0">
              <a:sym typeface="Wingdings" panose="05000000000000000000" pitchFamily="2" charset="2"/>
            </a:endParaRPr>
          </a:p>
          <a:p>
            <a:r>
              <a:rPr lang="en-GB" dirty="0">
                <a:sym typeface="Wingdings" panose="05000000000000000000" pitchFamily="2" charset="2"/>
              </a:rPr>
              <a:t>ENDSUB</a:t>
            </a:r>
          </a:p>
          <a:p>
            <a:endParaRPr lang="en-GB" dirty="0">
              <a:sym typeface="Wingdings" panose="05000000000000000000" pitchFamily="2" charset="2"/>
            </a:endParaRPr>
          </a:p>
          <a:p>
            <a:r>
              <a:rPr lang="en-GB" dirty="0">
                <a:sym typeface="Wingdings" panose="05000000000000000000" pitchFamily="2" charset="2"/>
              </a:rPr>
              <a:t>#call subroutine</a:t>
            </a:r>
          </a:p>
          <a:p>
            <a:r>
              <a:rPr lang="en-GB" dirty="0" err="1" smtClean="0"/>
              <a:t>calc</a:t>
            </a:r>
            <a:r>
              <a:rPr lang="en-GB" dirty="0" smtClean="0"/>
              <a:t>(2,5,6</a:t>
            </a:r>
            <a:r>
              <a:rPr lang="en-GB" dirty="0"/>
              <a:t>)</a:t>
            </a:r>
          </a:p>
          <a:p>
            <a:r>
              <a:rPr lang="en-GB" dirty="0" err="1" smtClean="0"/>
              <a:t>calc</a:t>
            </a:r>
            <a:r>
              <a:rPr lang="en-GB" dirty="0" smtClean="0"/>
              <a:t>(2,6,5</a:t>
            </a:r>
            <a:r>
              <a:rPr lang="en-GB" dirty="0"/>
              <a:t>)</a:t>
            </a:r>
          </a:p>
        </p:txBody>
      </p:sp>
    </p:spTree>
    <p:extLst>
      <p:ext uri="{BB962C8B-B14F-4D97-AF65-F5344CB8AC3E}">
        <p14:creationId xmlns:p14="http://schemas.microsoft.com/office/powerpoint/2010/main" val="37376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Parameters and arguments</a:t>
            </a:r>
            <a:endParaRPr lang="en-GB" dirty="0"/>
          </a:p>
        </p:txBody>
      </p:sp>
      <p:sp>
        <p:nvSpPr>
          <p:cNvPr id="3" name="Text Placeholder 2"/>
          <p:cNvSpPr>
            <a:spLocks noGrp="1"/>
          </p:cNvSpPr>
          <p:nvPr>
            <p:ph type="body" sz="quarter" idx="14"/>
          </p:nvPr>
        </p:nvSpPr>
        <p:spPr>
          <a:xfrm>
            <a:off x="724280" y="1704179"/>
            <a:ext cx="7797230" cy="4007689"/>
          </a:xfrm>
        </p:spPr>
        <p:txBody>
          <a:bodyPr/>
          <a:lstStyle/>
          <a:p>
            <a:r>
              <a:rPr lang="en-GB" dirty="0" smtClean="0"/>
              <a:t>The terms </a:t>
            </a:r>
            <a:r>
              <a:rPr lang="en-GB" dirty="0" smtClean="0">
                <a:solidFill>
                  <a:srgbClr val="246AB4"/>
                </a:solidFill>
              </a:rPr>
              <a:t>parameter</a:t>
            </a:r>
            <a:r>
              <a:rPr lang="en-GB" dirty="0" smtClean="0"/>
              <a:t> and </a:t>
            </a:r>
            <a:r>
              <a:rPr lang="en-GB" dirty="0" smtClean="0">
                <a:solidFill>
                  <a:srgbClr val="246AB4"/>
                </a:solidFill>
              </a:rPr>
              <a:t>argument</a:t>
            </a:r>
            <a:r>
              <a:rPr lang="en-GB" dirty="0" smtClean="0"/>
              <a:t> are often used interchangeably</a:t>
            </a:r>
          </a:p>
          <a:p>
            <a:r>
              <a:rPr lang="en-GB" dirty="0" smtClean="0"/>
              <a:t>Strictly speaking, </a:t>
            </a:r>
            <a:r>
              <a:rPr lang="en-GB" dirty="0" smtClean="0">
                <a:solidFill>
                  <a:srgbClr val="246AB4"/>
                </a:solidFill>
              </a:rPr>
              <a:t>parameters</a:t>
            </a:r>
            <a:r>
              <a:rPr lang="en-GB" dirty="0" smtClean="0"/>
              <a:t> appear in subroutine definitions, and </a:t>
            </a:r>
            <a:r>
              <a:rPr lang="en-GB" dirty="0" smtClean="0">
                <a:solidFill>
                  <a:srgbClr val="246AB4"/>
                </a:solidFill>
              </a:rPr>
              <a:t>arguments</a:t>
            </a:r>
            <a:r>
              <a:rPr lang="en-GB" dirty="0" smtClean="0"/>
              <a:t> appear in </a:t>
            </a:r>
            <a:r>
              <a:rPr lang="en-GB" dirty="0"/>
              <a:t>subroutine </a:t>
            </a:r>
            <a:r>
              <a:rPr lang="en-GB" dirty="0" smtClean="0"/>
              <a:t>calls</a:t>
            </a:r>
          </a:p>
          <a:p>
            <a:r>
              <a:rPr lang="en-GB" dirty="0" smtClean="0"/>
              <a:t>Look back at the code on the previous slide</a:t>
            </a:r>
          </a:p>
          <a:p>
            <a:r>
              <a:rPr lang="en-GB" dirty="0" smtClean="0"/>
              <a:t>Can you identify the parameters and arguments?</a:t>
            </a:r>
          </a:p>
          <a:p>
            <a:r>
              <a:rPr lang="en-GB" dirty="0" smtClean="0"/>
              <a:t>The </a:t>
            </a:r>
            <a:r>
              <a:rPr lang="en-GB" dirty="0" smtClean="0">
                <a:solidFill>
                  <a:srgbClr val="246AB4"/>
                </a:solidFill>
              </a:rPr>
              <a:t>arguments</a:t>
            </a:r>
            <a:r>
              <a:rPr lang="en-GB" dirty="0" smtClean="0"/>
              <a:t> may vary from call to call, but the </a:t>
            </a:r>
            <a:r>
              <a:rPr lang="en-GB" dirty="0" smtClean="0">
                <a:solidFill>
                  <a:srgbClr val="246AB4"/>
                </a:solidFill>
              </a:rPr>
              <a:t>parameters</a:t>
            </a:r>
            <a:r>
              <a:rPr lang="en-GB" dirty="0" smtClean="0"/>
              <a:t> are part of the </a:t>
            </a:r>
            <a:r>
              <a:rPr lang="en-GB" dirty="0"/>
              <a:t>subroutine </a:t>
            </a:r>
            <a:r>
              <a:rPr lang="en-GB" dirty="0" smtClean="0"/>
              <a:t>definition</a:t>
            </a:r>
          </a:p>
          <a:p>
            <a:endParaRPr lang="en-GB" dirty="0" smtClean="0"/>
          </a:p>
          <a:p>
            <a:endParaRPr lang="en-GB" dirty="0"/>
          </a:p>
        </p:txBody>
      </p:sp>
    </p:spTree>
    <p:extLst>
      <p:ext uri="{BB962C8B-B14F-4D97-AF65-F5344CB8AC3E}">
        <p14:creationId xmlns:p14="http://schemas.microsoft.com/office/powerpoint/2010/main" val="3394734233"/>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951742A866DD4C8563BF4DFAFD4423" ma:contentTypeVersion="10" ma:contentTypeDescription="Create a new document." ma:contentTypeScope="" ma:versionID="3d882f4032af16e1296aca89b46bffec">
  <xsd:schema xmlns:xsd="http://www.w3.org/2001/XMLSchema" xmlns:xs="http://www.w3.org/2001/XMLSchema" xmlns:p="http://schemas.microsoft.com/office/2006/metadata/properties" xmlns:ns2="1ef05dc5-97a2-498b-bf7c-bd189143a1ff" xmlns:ns3="94dce8ab-38ff-4714-b1ed-1fc5e4d9abd1" targetNamespace="http://schemas.microsoft.com/office/2006/metadata/properties" ma:root="true" ma:fieldsID="b206059bc1997f16bd7174fab84143fb" ns2:_="" ns3:_="">
    <xsd:import namespace="1ef05dc5-97a2-498b-bf7c-bd189143a1ff"/>
    <xsd:import namespace="94dce8ab-38ff-4714-b1ed-1fc5e4d9ab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05dc5-97a2-498b-bf7c-bd189143a1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dce8ab-38ff-4714-b1ed-1fc5e4d9ab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60CD6E-6B92-4E88-8B8E-617A4F8E6079}"/>
</file>

<file path=customXml/itemProps2.xml><?xml version="1.0" encoding="utf-8"?>
<ds:datastoreItem xmlns:ds="http://schemas.openxmlformats.org/officeDocument/2006/customXml" ds:itemID="{7A99C06F-96EF-41C4-A979-F23CE6D657B0}"/>
</file>

<file path=customXml/itemProps3.xml><?xml version="1.0" encoding="utf-8"?>
<ds:datastoreItem xmlns:ds="http://schemas.openxmlformats.org/officeDocument/2006/customXml" ds:itemID="{A4A00470-519E-42BD-8D1E-69B2D68CB62A}"/>
</file>

<file path=docProps/app.xml><?xml version="1.0" encoding="utf-8"?>
<Properties xmlns="http://schemas.openxmlformats.org/officeDocument/2006/extended-properties" xmlns:vt="http://schemas.openxmlformats.org/officeDocument/2006/docPropsVTypes">
  <Template>Unit 1</Template>
  <TotalTime>1658</TotalTime>
  <Words>770</Words>
  <Application>Microsoft Office PowerPoint</Application>
  <PresentationFormat>On-screen Show (4:3)</PresentationFormat>
  <Paragraphs>176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Museo 700</vt:lpstr>
      <vt:lpstr>Consolas</vt:lpstr>
      <vt:lpstr>Museo 100</vt:lpstr>
      <vt:lpstr>Calibri</vt:lpstr>
      <vt:lpstr>Museo 500</vt:lpstr>
      <vt:lpstr>Museo900-Regular</vt:lpstr>
      <vt:lpstr>Museo 900</vt:lpstr>
      <vt:lpstr>Arial</vt:lpstr>
      <vt:lpstr>Wingdings</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Heathcote</dc:creator>
  <cp:lastModifiedBy>Patricia Heathcote</cp:lastModifiedBy>
  <cp:revision>39</cp:revision>
  <dcterms:created xsi:type="dcterms:W3CDTF">2015-05-23T17:14:17Z</dcterms:created>
  <dcterms:modified xsi:type="dcterms:W3CDTF">2016-11-15T10:46:59Z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0x01010024951742A866DD4C8563BF4DFAFD4423</vt:lpwstr>
  </property>
</Properties>
</file>