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s/slide2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3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32"/>
  </p:notesMasterIdLst>
  <p:sldIdLst>
    <p:sldId id="260" r:id="rId2"/>
    <p:sldId id="261" r:id="rId3"/>
    <p:sldId id="262" r:id="rId4"/>
    <p:sldId id="263" r:id="rId5"/>
    <p:sldId id="294" r:id="rId6"/>
    <p:sldId id="295" r:id="rId7"/>
    <p:sldId id="265" r:id="rId8"/>
    <p:sldId id="289" r:id="rId9"/>
    <p:sldId id="266" r:id="rId10"/>
    <p:sldId id="281" r:id="rId11"/>
    <p:sldId id="264" r:id="rId12"/>
    <p:sldId id="268" r:id="rId13"/>
    <p:sldId id="271" r:id="rId14"/>
    <p:sldId id="284" r:id="rId15"/>
    <p:sldId id="282" r:id="rId16"/>
    <p:sldId id="283" r:id="rId17"/>
    <p:sldId id="285" r:id="rId18"/>
    <p:sldId id="290" r:id="rId19"/>
    <p:sldId id="286" r:id="rId20"/>
    <p:sldId id="287" r:id="rId21"/>
    <p:sldId id="272" r:id="rId22"/>
    <p:sldId id="288" r:id="rId23"/>
    <p:sldId id="275" r:id="rId24"/>
    <p:sldId id="291" r:id="rId25"/>
    <p:sldId id="278" r:id="rId26"/>
    <p:sldId id="292" r:id="rId27"/>
    <p:sldId id="293" r:id="rId28"/>
    <p:sldId id="276" r:id="rId29"/>
    <p:sldId id="280" r:id="rId30"/>
    <p:sldId id="296" r:id="rId31"/>
  </p:sldIdLst>
  <p:sldSz cx="9144000" cy="6858000" type="screen4x3"/>
  <p:notesSz cx="6858000" cy="9144000"/>
  <p:embeddedFontLst>
    <p:embeddedFont>
      <p:font typeface="Museo 700" panose="02000000000000000000" pitchFamily="2" charset="0"/>
      <p:bold r:id="rId33"/>
    </p:embeddedFont>
    <p:embeddedFont>
      <p:font typeface="Museo 500" panose="02000000000000000000" pitchFamily="2" charset="0"/>
      <p:regular r:id="rId34"/>
    </p:embeddedFont>
    <p:embeddedFont>
      <p:font typeface="Museo 900" panose="02000000000000000000" pitchFamily="2" charset="0"/>
      <p:bold r:id="rId35"/>
    </p:embeddedFont>
    <p:embeddedFont>
      <p:font typeface="Museo900-Regular" panose="02000000000000000000" pitchFamily="2" charset="0"/>
      <p:bold r:id="rId36"/>
    </p:embeddedFont>
    <p:embeddedFont>
      <p:font typeface="Museo 100" panose="02000000000000000000" pitchFamily="2" charset="0"/>
      <p:regular r:id="rId37"/>
    </p:embeddedFont>
    <p:embeddedFont>
      <p:font typeface="Calibri" panose="020F0502020204030204" pitchFamily="34" charset="0"/>
      <p:regular r:id="rId38"/>
      <p:bold r:id="rId39"/>
      <p:italic r:id="rId40"/>
      <p:boldItalic r:id="rId41"/>
    </p:embeddedFont>
    <p:embeddedFont>
      <p:font typeface="Consolas" panose="020B0609020204030204" pitchFamily="49" charset="0"/>
      <p:regular r:id="rId42"/>
      <p:bold r:id="rId43"/>
      <p:italic r:id="rId44"/>
      <p:boldItalic r:id="rId4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7D4"/>
    <a:srgbClr val="246AB4"/>
    <a:srgbClr val="843754"/>
    <a:srgbClr val="E35999"/>
    <a:srgbClr val="EE3127"/>
    <a:srgbClr val="A41E21"/>
    <a:srgbClr val="238296"/>
    <a:srgbClr val="5C89A4"/>
    <a:srgbClr val="D1919B"/>
    <a:srgbClr val="C396A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napToObjects="1" showGuides="1">
      <p:cViewPr varScale="1">
        <p:scale>
          <a:sx n="59" d="100"/>
          <a:sy n="59" d="100"/>
        </p:scale>
        <p:origin x="66" y="144"/>
      </p:cViewPr>
      <p:guideLst>
        <p:guide orient="horz" pos="1245"/>
        <p:guide orient="horz" pos="3232"/>
        <p:guide orient="horz" pos="1912"/>
        <p:guide pos="5380"/>
        <p:guide pos="2959"/>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56C703-0827-4D98-8015-40DEE3C186A7}" type="datetimeFigureOut">
              <a:rPr lang="en-GB" smtClean="0"/>
              <a:t>30/07/2016</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798D5B-57F4-4A7F-8DDC-A432FF1B0DAA}" type="slidenum">
              <a:rPr lang="en-GB" smtClean="0"/>
              <a:t>‹#›</a:t>
            </a:fld>
            <a:endParaRPr lang="en-GB"/>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9" name="Picture 18" descr="Unit 1.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0" name="Text Placeholder 19"/>
          <p:cNvSpPr>
            <a:spLocks noGrp="1"/>
          </p:cNvSpPr>
          <p:nvPr>
            <p:ph type="body" sz="quarter" idx="10"/>
          </p:nvPr>
        </p:nvSpPr>
        <p:spPr>
          <a:xfrm>
            <a:off x="1803400" y="1841231"/>
            <a:ext cx="2527300" cy="2201863"/>
          </a:xfrm>
          <a:prstGeom prst="rect">
            <a:avLst/>
          </a:prstGeom>
        </p:spPr>
        <p:txBody>
          <a:bodyPr vert="horz" lIns="0"/>
          <a:lstStyle>
            <a:lvl1pPr marL="0" indent="0">
              <a:lnSpc>
                <a:spcPts val="4800"/>
              </a:lnSpc>
              <a:spcBef>
                <a:spcPts val="0"/>
              </a:spcBef>
              <a:buNone/>
              <a:defRPr sz="4500" b="1" kern="0" spc="-140">
                <a:solidFill>
                  <a:schemeClr val="bg1"/>
                </a:solidFill>
                <a:latin typeface="Arial"/>
                <a:cs typeface="Arial"/>
              </a:defRPr>
            </a:lvl1pPr>
            <a:lvl2pPr marL="0" indent="0">
              <a:lnSpc>
                <a:spcPts val="2500"/>
              </a:lnSpc>
              <a:spcBef>
                <a:spcPts val="0"/>
              </a:spcBef>
              <a:buNone/>
              <a:defRPr sz="2500" kern="0" spc="-140">
                <a:solidFill>
                  <a:schemeClr val="bg1"/>
                </a:solidFill>
                <a:latin typeface="Arial"/>
                <a:cs typeface="Arial"/>
              </a:defRPr>
            </a:lvl2pPr>
            <a:lvl3pPr marL="0" indent="0">
              <a:lnSpc>
                <a:spcPts val="4800"/>
              </a:lnSpc>
              <a:spcBef>
                <a:spcPts val="0"/>
              </a:spcBef>
              <a:buNone/>
              <a:defRPr sz="4500">
                <a:solidFill>
                  <a:schemeClr val="bg1"/>
                </a:solidFill>
                <a:latin typeface="Arial"/>
                <a:cs typeface="Arial"/>
              </a:defRPr>
            </a:lvl3pPr>
            <a:lvl4pPr marL="0" indent="0">
              <a:lnSpc>
                <a:spcPts val="2600"/>
              </a:lnSpc>
              <a:spcBef>
                <a:spcPts val="0"/>
              </a:spcBef>
              <a:buNone/>
              <a:defRPr sz="3000">
                <a:solidFill>
                  <a:srgbClr val="36A7D4"/>
                </a:solidFill>
                <a:latin typeface="Arial"/>
                <a:cs typeface="Arial"/>
              </a:defRPr>
            </a:lvl4pPr>
            <a:lvl5pPr marL="1828800" indent="0">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21" name="Text Placeholder 19"/>
          <p:cNvSpPr>
            <a:spLocks noGrp="1"/>
          </p:cNvSpPr>
          <p:nvPr>
            <p:ph type="body" sz="quarter" idx="11"/>
          </p:nvPr>
        </p:nvSpPr>
        <p:spPr>
          <a:xfrm>
            <a:off x="4800600" y="1841231"/>
            <a:ext cx="2768600" cy="2201863"/>
          </a:xfrm>
          <a:prstGeom prst="rect">
            <a:avLst/>
          </a:prstGeom>
        </p:spPr>
        <p:txBody>
          <a:bodyPr vert="horz" lIns="0"/>
          <a:lstStyle>
            <a:lvl1pPr marL="0" indent="0">
              <a:lnSpc>
                <a:spcPts val="2600"/>
              </a:lnSpc>
              <a:spcBef>
                <a:spcPts val="0"/>
              </a:spcBef>
              <a:buNone/>
              <a:defRPr sz="2600" b="1" kern="0" spc="-60">
                <a:solidFill>
                  <a:schemeClr val="bg1"/>
                </a:solidFill>
                <a:latin typeface="Arial"/>
                <a:cs typeface="Arial"/>
              </a:defRPr>
            </a:lvl1pPr>
            <a:lvl2pPr marL="0" indent="0">
              <a:lnSpc>
                <a:spcPts val="2000"/>
              </a:lnSpc>
              <a:spcBef>
                <a:spcPts val="500"/>
              </a:spcBef>
              <a:buNone/>
              <a:defRPr sz="1800">
                <a:solidFill>
                  <a:schemeClr val="bg1"/>
                </a:solidFill>
                <a:latin typeface="Arial"/>
                <a:cs typeface="Arial"/>
              </a:defRPr>
            </a:lvl2pPr>
            <a:lvl3pPr marL="0" indent="0">
              <a:buNone/>
              <a:defRPr sz="3000">
                <a:solidFill>
                  <a:srgbClr val="ECCC7B"/>
                </a:solidFill>
                <a:latin typeface="Arial"/>
                <a:cs typeface="Arial"/>
              </a:defRPr>
            </a:lvl3pPr>
            <a:lvl4pPr marL="1371600" indent="0">
              <a:buNone/>
              <a:defRPr/>
            </a:lvl4pPr>
            <a:lvl5pPr marL="1828800" indent="0">
              <a:buNone/>
              <a:defRPr/>
            </a:lvl5pPr>
          </a:lstStyle>
          <a:p>
            <a:pPr lvl="0"/>
            <a:r>
              <a:rPr lang="en-US" smtClean="0"/>
              <a:t>Click to edit Master text styles</a:t>
            </a:r>
          </a:p>
          <a:p>
            <a:pPr lvl="1"/>
            <a:r>
              <a:rPr lang="en-US" smtClean="0"/>
              <a:t>Second level</a:t>
            </a:r>
          </a:p>
        </p:txBody>
      </p:sp>
      <p:pic>
        <p:nvPicPr>
          <p:cNvPr id="8" name="Picture 7" descr="Logo.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150685" y="4018819"/>
            <a:ext cx="2291515" cy="456997"/>
          </a:xfrm>
          <a:prstGeom prst="rect">
            <a:avLst/>
          </a:prstGeom>
        </p:spPr>
      </p:pic>
      <p:sp>
        <p:nvSpPr>
          <p:cNvPr id="10" name="Hexagon 9"/>
          <p:cNvSpPr/>
          <p:nvPr userDrawn="1"/>
        </p:nvSpPr>
        <p:spPr>
          <a:xfrm>
            <a:off x="1072794" y="4100382"/>
            <a:ext cx="1080000" cy="972000"/>
          </a:xfrm>
          <a:prstGeom prst="hexagon">
            <a:avLst/>
          </a:prstGeom>
          <a:noFill/>
          <a:ln w="114300">
            <a:solidFill>
              <a:srgbClr val="36A7D4"/>
            </a:solidFill>
            <a:miter lim="800000"/>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4500" b="1" dirty="0" smtClean="0">
                <a:solidFill>
                  <a:srgbClr val="36A7D4"/>
                </a:solidFill>
                <a:latin typeface="Arial"/>
                <a:cs typeface="Arial"/>
              </a:rPr>
              <a:t>6</a:t>
            </a:r>
            <a:endParaRPr lang="en-US" sz="4500" b="1" dirty="0">
              <a:solidFill>
                <a:srgbClr val="36A7D4"/>
              </a:solidFill>
              <a:latin typeface="Arial"/>
              <a:cs typeface="Arial"/>
            </a:endParaRPr>
          </a:p>
        </p:txBody>
      </p: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246AB4"/>
        </a:solidFill>
        <a:effectLst/>
      </p:bgPr>
    </p:bg>
    <p:spTree>
      <p:nvGrpSpPr>
        <p:cNvPr id="1" name=""/>
        <p:cNvGrpSpPr/>
        <p:nvPr/>
      </p:nvGrpSpPr>
      <p:grpSpPr>
        <a:xfrm>
          <a:off x="0" y="0"/>
          <a:ext cx="0" cy="0"/>
          <a:chOff x="0" y="0"/>
          <a:chExt cx="0" cy="0"/>
        </a:xfrm>
      </p:grpSpPr>
      <p:cxnSp>
        <p:nvCxnSpPr>
          <p:cNvPr id="8" name="Straight Connector 7"/>
          <p:cNvCxnSpPr/>
          <p:nvPr userDrawn="1"/>
        </p:nvCxnSpPr>
        <p:spPr>
          <a:xfrm>
            <a:off x="584200" y="1702800"/>
            <a:ext cx="0" cy="256129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smtClean="0"/>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Tree>
    <p:extLst>
      <p:ext uri="{BB962C8B-B14F-4D97-AF65-F5344CB8AC3E}">
        <p14:creationId xmlns:p14="http://schemas.microsoft.com/office/powerpoint/2010/main" val="226542546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36A7D4"/>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251957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bg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dirty="0" smtClean="0"/>
              <a:t>Click to edit Master text styles</a:t>
            </a:r>
          </a:p>
        </p:txBody>
      </p:sp>
    </p:spTree>
    <p:extLst>
      <p:ext uri="{BB962C8B-B14F-4D97-AF65-F5344CB8AC3E}">
        <p14:creationId xmlns:p14="http://schemas.microsoft.com/office/powerpoint/2010/main" val="3939271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42" name="Picture 41"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pic>
        <p:nvPicPr>
          <p:cNvPr id="6" name="Picture 5" descr="Untitled-1.png"/>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3" name="TextBox 2"/>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Files and exception handling</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a:p>
            <a:pPr>
              <a:spcBef>
                <a:spcPts val="288"/>
              </a:spcBef>
            </a:pPr>
            <a:endParaRPr lang="en-US" sz="1200" b="0" dirty="0" smtClean="0">
              <a:solidFill>
                <a:srgbClr val="FFFFFF"/>
              </a:solidFill>
              <a:latin typeface="Arial"/>
              <a:cs typeface="Arial"/>
            </a:endParaRPr>
          </a:p>
        </p:txBody>
      </p:sp>
      <p:pic>
        <p:nvPicPr>
          <p:cNvPr id="44" name="Picture 43" descr="Logo Unit 1.ai"/>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284972037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67"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6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Files and exception handling</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Tree>
    <p:extLst>
      <p:ext uri="{BB962C8B-B14F-4D97-AF65-F5344CB8AC3E}">
        <p14:creationId xmlns:p14="http://schemas.microsoft.com/office/powerpoint/2010/main" val="41807774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10" name="Picture 9" descr="Untitled-1.png"/>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016500" y="901700"/>
            <a:ext cx="2979807" cy="3251200"/>
          </a:xfrm>
          <a:prstGeom prst="rect">
            <a:avLst/>
          </a:prstGeom>
        </p:spPr>
      </p:pic>
      <p:pic>
        <p:nvPicPr>
          <p:cNvPr id="55" name="Picture 54" descr="Unit 1.jpg"/>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56"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57"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58" name="TextBox 57"/>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Files and exception handling</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spTree>
    <p:extLst>
      <p:ext uri="{BB962C8B-B14F-4D97-AF65-F5344CB8AC3E}">
        <p14:creationId xmlns:p14="http://schemas.microsoft.com/office/powerpoint/2010/main" val="240086060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48" name="Picture 47"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49"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smtClean="0"/>
              <a:t>Click to edit Master text styles</a:t>
            </a:r>
          </a:p>
        </p:txBody>
      </p:sp>
      <p:sp>
        <p:nvSpPr>
          <p:cNvPr id="50"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246AB4"/>
                </a:solidFill>
                <a:latin typeface="Arial"/>
                <a:cs typeface="Arial"/>
              </a:defRPr>
            </a:lvl2pPr>
            <a:lvl3pPr marL="723900" indent="-279400">
              <a:lnSpc>
                <a:spcPct val="100000"/>
              </a:lnSpc>
              <a:buFont typeface="Arial"/>
              <a:buChar char="•"/>
              <a:defRPr lang="en-US" sz="2000" kern="1200" baseline="0" dirty="0" smtClean="0">
                <a:solidFill>
                  <a:srgbClr val="36A7D4"/>
                </a:solidFill>
                <a:latin typeface="Arial"/>
                <a:ea typeface="+mn-ea"/>
                <a:cs typeface="Arial"/>
              </a:defRPr>
            </a:lvl3pPr>
          </a:lstStyle>
          <a:p>
            <a:pPr lvl="0"/>
            <a:r>
              <a:rPr lang="en-US" smtClean="0"/>
              <a:t>Click to edit Master text styles</a:t>
            </a:r>
          </a:p>
          <a:p>
            <a:pPr lvl="1"/>
            <a:r>
              <a:rPr lang="en-US" smtClean="0"/>
              <a:t>Second level</a:t>
            </a:r>
          </a:p>
          <a:p>
            <a:pPr lvl="2"/>
            <a:r>
              <a:rPr lang="en-US" smtClean="0"/>
              <a:t>Third level</a:t>
            </a:r>
          </a:p>
        </p:txBody>
      </p:sp>
      <p:sp>
        <p:nvSpPr>
          <p:cNvPr id="51" name="TextBox 50"/>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Files and exception handling</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spTree>
    <p:extLst>
      <p:ext uri="{BB962C8B-B14F-4D97-AF65-F5344CB8AC3E}">
        <p14:creationId xmlns:p14="http://schemas.microsoft.com/office/powerpoint/2010/main" val="331583309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pic>
        <p:nvPicPr>
          <p:cNvPr id="66" name="Picture 65" descr="Unit 1.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9144000" cy="660400"/>
          </a:xfrm>
          <a:prstGeom prst="rect">
            <a:avLst/>
          </a:prstGeom>
        </p:spPr>
      </p:pic>
      <p:sp>
        <p:nvSpPr>
          <p:cNvPr id="69" name="TextBox 68"/>
          <p:cNvSpPr txBox="1"/>
          <p:nvPr userDrawn="1"/>
        </p:nvSpPr>
        <p:spPr>
          <a:xfrm>
            <a:off x="752495" y="156700"/>
            <a:ext cx="8067635" cy="452432"/>
          </a:xfrm>
          <a:prstGeom prst="rect">
            <a:avLst/>
          </a:prstGeom>
          <a:noFill/>
        </p:spPr>
        <p:txBody>
          <a:bodyPr wrap="square" lIns="0" tIns="0" rIns="0" rtlCol="0">
            <a:noAutofit/>
          </a:bodyPr>
          <a:lstStyle/>
          <a:p>
            <a:pPr>
              <a:spcBef>
                <a:spcPts val="288"/>
              </a:spcBef>
            </a:pPr>
            <a:r>
              <a:rPr lang="en-US" sz="1200" b="1" dirty="0" smtClean="0">
                <a:solidFill>
                  <a:srgbClr val="FFFFFF"/>
                </a:solidFill>
                <a:latin typeface="Arial"/>
                <a:cs typeface="Arial"/>
              </a:rPr>
              <a:t>Files and exception handling</a:t>
            </a:r>
          </a:p>
          <a:p>
            <a:pPr marL="0" marR="0" indent="0" algn="l" defTabSz="457200" rtl="0" eaLnBrk="1" fontAlgn="auto" latinLnBrk="0" hangingPunct="1">
              <a:lnSpc>
                <a:spcPct val="100000"/>
              </a:lnSpc>
              <a:spcBef>
                <a:spcPts val="288"/>
              </a:spcBef>
              <a:spcAft>
                <a:spcPts val="0"/>
              </a:spcAft>
              <a:buClrTx/>
              <a:buSzTx/>
              <a:buFontTx/>
              <a:buNone/>
              <a:tabLst/>
              <a:defRPr/>
            </a:pPr>
            <a:r>
              <a:rPr lang="en-US" sz="1200" b="0" dirty="0" smtClean="0">
                <a:solidFill>
                  <a:srgbClr val="FFFFFF"/>
                </a:solidFill>
                <a:latin typeface="Arial"/>
                <a:cs typeface="Arial"/>
              </a:rPr>
              <a:t>Unit 1 Fundamentals of programming</a:t>
            </a:r>
          </a:p>
        </p:txBody>
      </p:sp>
      <p:pic>
        <p:nvPicPr>
          <p:cNvPr id="70" name="Picture 69" descr="Logo Unit 1.ai"/>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3600" y="6339600"/>
            <a:ext cx="1476000" cy="294359"/>
          </a:xfrm>
          <a:prstGeom prst="rect">
            <a:avLst/>
          </a:prstGeom>
        </p:spPr>
      </p:pic>
      <p:sp>
        <p:nvSpPr>
          <p:cNvPr id="7" name="Rectangle 6"/>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smtClean="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smtClean="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 2016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smtClean="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smtClean="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endParaRPr>
          </a:p>
        </p:txBody>
      </p:sp>
    </p:spTree>
    <p:extLst>
      <p:ext uri="{BB962C8B-B14F-4D97-AF65-F5344CB8AC3E}">
        <p14:creationId xmlns:p14="http://schemas.microsoft.com/office/powerpoint/2010/main" val="13343479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803399" y="1841231"/>
            <a:ext cx="2750617" cy="2201863"/>
          </a:xfrm>
        </p:spPr>
        <p:txBody>
          <a:bodyPr/>
          <a:lstStyle/>
          <a:p>
            <a:r>
              <a:rPr lang="en-US" dirty="0" smtClean="0">
                <a:latin typeface="Museo 700" panose="02000000000000000000" pitchFamily="50" charset="0"/>
              </a:rPr>
              <a:t>AQA</a:t>
            </a:r>
            <a:endParaRPr lang="en-US" b="0" dirty="0" smtClean="0">
              <a:latin typeface="Museo900-Regular"/>
              <a:cs typeface="Museo900-Regular"/>
            </a:endParaRPr>
          </a:p>
          <a:p>
            <a:pPr lvl="2"/>
            <a:r>
              <a:rPr lang="en-US" dirty="0" smtClean="0">
                <a:latin typeface="Museo 500" panose="02000000000000000000" pitchFamily="50" charset="0"/>
              </a:rPr>
              <a:t>AS Level</a:t>
            </a:r>
          </a:p>
          <a:p>
            <a:pPr lvl="3"/>
            <a:r>
              <a:rPr lang="en-US" sz="2500" dirty="0" smtClean="0">
                <a:solidFill>
                  <a:schemeClr val="bg1"/>
                </a:solidFill>
                <a:latin typeface="Museo 100" panose="02000000000000000000" pitchFamily="50" charset="0"/>
              </a:rPr>
              <a:t>Computer Science</a:t>
            </a:r>
          </a:p>
          <a:p>
            <a:pPr lvl="3">
              <a:lnSpc>
                <a:spcPts val="3000"/>
              </a:lnSpc>
            </a:pPr>
            <a:r>
              <a:rPr lang="en-US" sz="2500" dirty="0" smtClean="0">
                <a:latin typeface="Museo 100" panose="02000000000000000000" pitchFamily="50" charset="0"/>
              </a:rPr>
              <a:t>Paper 1</a:t>
            </a:r>
          </a:p>
          <a:p>
            <a:pPr lvl="3">
              <a:lnSpc>
                <a:spcPts val="4000"/>
              </a:lnSpc>
            </a:pPr>
            <a:endParaRPr lang="en-US" sz="3200" dirty="0">
              <a:latin typeface="Museo 100" panose="02000000000000000000" pitchFamily="50" charset="0"/>
            </a:endParaRPr>
          </a:p>
        </p:txBody>
      </p:sp>
      <p:sp>
        <p:nvSpPr>
          <p:cNvPr id="6" name="Text Placeholder 5"/>
          <p:cNvSpPr>
            <a:spLocks noGrp="1"/>
          </p:cNvSpPr>
          <p:nvPr>
            <p:ph type="body" sz="quarter" idx="11"/>
          </p:nvPr>
        </p:nvSpPr>
        <p:spPr>
          <a:xfrm>
            <a:off x="4800600" y="1860085"/>
            <a:ext cx="2768600" cy="2201863"/>
          </a:xfrm>
        </p:spPr>
        <p:txBody>
          <a:bodyPr/>
          <a:lstStyle/>
          <a:p>
            <a:r>
              <a:rPr lang="en-US" dirty="0" smtClean="0">
                <a:latin typeface="Museo 900" panose="02000000000000000000" pitchFamily="50" charset="0"/>
              </a:rPr>
              <a:t>Files and exception handling</a:t>
            </a:r>
            <a:endParaRPr lang="en-US" dirty="0" smtClean="0">
              <a:latin typeface="Museo 100" panose="02000000000000000000" pitchFamily="50" charset="0"/>
            </a:endParaRPr>
          </a:p>
          <a:p>
            <a:pPr lvl="1"/>
            <a:r>
              <a:rPr lang="en-US" sz="2000" dirty="0" smtClean="0">
                <a:latin typeface="Museo 100" panose="02000000000000000000" pitchFamily="50" charset="0"/>
              </a:rPr>
              <a:t>Unit </a:t>
            </a:r>
            <a:r>
              <a:rPr lang="en-US" sz="2000" dirty="0">
                <a:latin typeface="Museo 100" panose="02000000000000000000" pitchFamily="50" charset="0"/>
              </a:rPr>
              <a:t>1</a:t>
            </a:r>
            <a:endParaRPr lang="en-US" sz="2000" dirty="0" smtClean="0">
              <a:latin typeface="Museo 100" panose="02000000000000000000" pitchFamily="50" charset="0"/>
            </a:endParaRPr>
          </a:p>
          <a:p>
            <a:pPr lvl="1"/>
            <a:r>
              <a:rPr lang="en-US" sz="2000" dirty="0">
                <a:latin typeface="Museo 100" panose="02000000000000000000" pitchFamily="50" charset="0"/>
              </a:rPr>
              <a:t>Fundamentals </a:t>
            </a:r>
            <a:r>
              <a:rPr lang="en-US" sz="2000" dirty="0" smtClean="0">
                <a:latin typeface="Museo 100" panose="02000000000000000000" pitchFamily="50" charset="0"/>
              </a:rPr>
              <a:t/>
            </a:r>
            <a:br>
              <a:rPr lang="en-US" sz="2000" dirty="0" smtClean="0">
                <a:latin typeface="Museo 100" panose="02000000000000000000" pitchFamily="50" charset="0"/>
              </a:rPr>
            </a:br>
            <a:r>
              <a:rPr lang="en-US" sz="2000" dirty="0" smtClean="0">
                <a:latin typeface="Museo 100" panose="02000000000000000000" pitchFamily="50" charset="0"/>
              </a:rPr>
              <a:t>of </a:t>
            </a:r>
            <a:r>
              <a:rPr lang="en-US" sz="2000" dirty="0">
                <a:latin typeface="Museo 100" panose="02000000000000000000" pitchFamily="50" charset="0"/>
              </a:rPr>
              <a:t>programming</a:t>
            </a:r>
          </a:p>
        </p:txBody>
      </p:sp>
    </p:spTree>
    <p:extLst>
      <p:ext uri="{BB962C8B-B14F-4D97-AF65-F5344CB8AC3E}">
        <p14:creationId xmlns:p14="http://schemas.microsoft.com/office/powerpoint/2010/main" val="30973585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Handling a text file</a:t>
            </a:r>
            <a:endParaRPr lang="en-GB" dirty="0"/>
          </a:p>
        </p:txBody>
      </p:sp>
      <p:sp>
        <p:nvSpPr>
          <p:cNvPr id="3" name="Text Placeholder 2"/>
          <p:cNvSpPr>
            <a:spLocks noGrp="1"/>
          </p:cNvSpPr>
          <p:nvPr>
            <p:ph type="body" sz="quarter" idx="14"/>
          </p:nvPr>
        </p:nvSpPr>
        <p:spPr>
          <a:xfrm>
            <a:off x="724280" y="1704179"/>
            <a:ext cx="7797230" cy="4170148"/>
          </a:xfrm>
        </p:spPr>
        <p:txBody>
          <a:bodyPr/>
          <a:lstStyle/>
          <a:p>
            <a:r>
              <a:rPr lang="en-GB" dirty="0" smtClean="0"/>
              <a:t>What does each statement in the pseudocode below do?</a:t>
            </a:r>
          </a:p>
          <a:p>
            <a:r>
              <a:rPr lang="en-GB" dirty="0" smtClean="0"/>
              <a:t>It is good programming practice to close the file when all records have been written</a:t>
            </a:r>
          </a:p>
          <a:p>
            <a:pPr lvl="1"/>
            <a:r>
              <a:rPr lang="en-GB" dirty="0" smtClean="0"/>
              <a:t>How </a:t>
            </a:r>
            <a:r>
              <a:rPr lang="en-GB" dirty="0"/>
              <a:t>many fields are there in each record?</a:t>
            </a:r>
          </a:p>
          <a:p>
            <a:endParaRPr lang="en-GB" dirty="0"/>
          </a:p>
        </p:txBody>
      </p:sp>
      <p:sp>
        <p:nvSpPr>
          <p:cNvPr id="6" name="TextBox 5"/>
          <p:cNvSpPr txBox="1"/>
          <p:nvPr/>
        </p:nvSpPr>
        <p:spPr>
          <a:xfrm>
            <a:off x="1556737" y="4212420"/>
            <a:ext cx="6151556" cy="193899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err="1">
                <a:solidFill>
                  <a:srgbClr val="36A7D4"/>
                </a:solidFill>
                <a:latin typeface="Consolas" panose="020B0609020204030204" pitchFamily="49" charset="0"/>
                <a:cs typeface="Consolas" panose="020B0609020204030204" pitchFamily="49" charset="0"/>
              </a:rPr>
              <a:t>pupilFile</a:t>
            </a:r>
            <a:r>
              <a:rPr lang="en-GB" sz="2000" dirty="0">
                <a:solidFill>
                  <a:srgbClr val="36A7D4"/>
                </a:solidFill>
                <a:latin typeface="Consolas" panose="020B0609020204030204" pitchFamily="49" charset="0"/>
                <a:cs typeface="Consolas" panose="020B0609020204030204" pitchFamily="49" charset="0"/>
              </a:rPr>
              <a:t> </a:t>
            </a:r>
            <a:r>
              <a:rPr lang="en-GB" sz="2000"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a:t>
            </a:r>
            <a:r>
              <a:rPr lang="en-GB" sz="2000" dirty="0" smtClean="0">
                <a:solidFill>
                  <a:srgbClr val="36A7D4"/>
                </a:solidFill>
                <a:latin typeface="Consolas" panose="020B0609020204030204" pitchFamily="49" charset="0"/>
                <a:cs typeface="Consolas" panose="020B0609020204030204" pitchFamily="49" charset="0"/>
              </a:rPr>
              <a:t> </a:t>
            </a:r>
            <a:r>
              <a:rPr lang="en-GB" sz="2000" dirty="0">
                <a:solidFill>
                  <a:srgbClr val="36A7D4"/>
                </a:solidFill>
                <a:latin typeface="Consolas" panose="020B0609020204030204" pitchFamily="49" charset="0"/>
                <a:cs typeface="Consolas" panose="020B0609020204030204" pitchFamily="49" charset="0"/>
              </a:rPr>
              <a:t>“studentFile.txt</a:t>
            </a:r>
            <a:r>
              <a:rPr lang="en-GB" sz="2000" dirty="0" smtClean="0">
                <a:solidFill>
                  <a:srgbClr val="36A7D4"/>
                </a:solidFill>
                <a:latin typeface="Consolas" panose="020B0609020204030204" pitchFamily="49" charset="0"/>
                <a:cs typeface="Consolas" panose="020B0609020204030204" pitchFamily="49" charset="0"/>
              </a:rPr>
              <a:t>”</a:t>
            </a:r>
          </a:p>
          <a:p>
            <a:r>
              <a:rPr lang="en-GB" sz="2000" dirty="0" smtClean="0">
                <a:solidFill>
                  <a:srgbClr val="36A7D4"/>
                </a:solidFill>
                <a:latin typeface="Consolas" panose="020B0609020204030204" pitchFamily="49" charset="0"/>
                <a:cs typeface="Consolas" panose="020B0609020204030204" pitchFamily="49" charset="0"/>
              </a:rPr>
              <a:t>OPEN </a:t>
            </a:r>
            <a:r>
              <a:rPr lang="en-GB" sz="2000" dirty="0" err="1" smtClean="0">
                <a:solidFill>
                  <a:srgbClr val="36A7D4"/>
                </a:solidFill>
                <a:latin typeface="Consolas" panose="020B0609020204030204" pitchFamily="49" charset="0"/>
                <a:cs typeface="Consolas" panose="020B0609020204030204" pitchFamily="49" charset="0"/>
              </a:rPr>
              <a:t>pupilFile</a:t>
            </a:r>
            <a:r>
              <a:rPr lang="en-GB" sz="2000" dirty="0" smtClean="0">
                <a:solidFill>
                  <a:srgbClr val="36A7D4"/>
                </a:solidFill>
                <a:latin typeface="Consolas" panose="020B0609020204030204" pitchFamily="49" charset="0"/>
                <a:cs typeface="Consolas" panose="020B0609020204030204" pitchFamily="49" charset="0"/>
              </a:rPr>
              <a:t> in “WRITE” mode</a:t>
            </a:r>
          </a:p>
          <a:p>
            <a:r>
              <a:rPr lang="en-GB" sz="2000" dirty="0" smtClean="0">
                <a:solidFill>
                  <a:srgbClr val="36A7D4"/>
                </a:solidFill>
                <a:latin typeface="Consolas" panose="020B0609020204030204" pitchFamily="49" charset="0"/>
                <a:cs typeface="Consolas" panose="020B0609020204030204" pitchFamily="49" charset="0"/>
              </a:rPr>
              <a:t>FOR index </a:t>
            </a:r>
            <a:r>
              <a:rPr lang="en-GB" sz="2000"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 1 to </a:t>
            </a:r>
            <a:r>
              <a:rPr lang="en-GB" sz="2000" dirty="0" err="1" smtClean="0">
                <a:solidFill>
                  <a:srgbClr val="36A7D4"/>
                </a:solidFill>
                <a:latin typeface="Consolas" panose="020B0609020204030204" pitchFamily="49" charset="0"/>
                <a:cs typeface="Consolas" panose="020B0609020204030204" pitchFamily="49" charset="0"/>
                <a:sym typeface="Wingdings" panose="05000000000000000000" pitchFamily="2" charset="2"/>
              </a:rPr>
              <a:t>len</a:t>
            </a:r>
            <a:r>
              <a:rPr lang="en-GB" sz="2000"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a:t>
            </a:r>
            <a:r>
              <a:rPr lang="en-GB" sz="2000" dirty="0" err="1" smtClean="0">
                <a:solidFill>
                  <a:srgbClr val="36A7D4"/>
                </a:solidFill>
                <a:latin typeface="Consolas" panose="020B0609020204030204" pitchFamily="49" charset="0"/>
                <a:cs typeface="Consolas" panose="020B0609020204030204" pitchFamily="49" charset="0"/>
                <a:sym typeface="Wingdings" panose="05000000000000000000" pitchFamily="2" charset="2"/>
              </a:rPr>
              <a:t>pupilArray</a:t>
            </a:r>
            <a:r>
              <a:rPr lang="en-GB" sz="2000"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a:t>
            </a:r>
          </a:p>
          <a:p>
            <a:r>
              <a:rPr lang="en-GB" sz="2000" dirty="0">
                <a:solidFill>
                  <a:srgbClr val="36A7D4"/>
                </a:solidFill>
                <a:latin typeface="Consolas" panose="020B0609020204030204" pitchFamily="49" charset="0"/>
                <a:cs typeface="Consolas" panose="020B0609020204030204" pitchFamily="49" charset="0"/>
                <a:sym typeface="Wingdings" panose="05000000000000000000" pitchFamily="2" charset="2"/>
              </a:rPr>
              <a:t>	</a:t>
            </a:r>
            <a:r>
              <a:rPr lang="en-GB" sz="2000"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WRITELINE(</a:t>
            </a:r>
            <a:r>
              <a:rPr lang="en-GB" sz="2000" dirty="0" err="1" smtClean="0">
                <a:solidFill>
                  <a:srgbClr val="36A7D4"/>
                </a:solidFill>
                <a:latin typeface="Consolas" panose="020B0609020204030204" pitchFamily="49" charset="0"/>
                <a:cs typeface="Consolas" panose="020B0609020204030204" pitchFamily="49" charset="0"/>
                <a:sym typeface="Wingdings" panose="05000000000000000000" pitchFamily="2" charset="2"/>
              </a:rPr>
              <a:t>pupilfile</a:t>
            </a:r>
            <a:r>
              <a:rPr lang="en-GB" sz="2000"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 </a:t>
            </a:r>
            <a:r>
              <a:rPr lang="en-GB" sz="2000" dirty="0" err="1" smtClean="0">
                <a:solidFill>
                  <a:srgbClr val="36A7D4"/>
                </a:solidFill>
                <a:latin typeface="Consolas" panose="020B0609020204030204" pitchFamily="49" charset="0"/>
                <a:cs typeface="Consolas" panose="020B0609020204030204" pitchFamily="49" charset="0"/>
                <a:sym typeface="Wingdings" panose="05000000000000000000" pitchFamily="2" charset="2"/>
              </a:rPr>
              <a:t>pupilArray</a:t>
            </a:r>
            <a:r>
              <a:rPr lang="en-GB" sz="2000"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(index))</a:t>
            </a:r>
          </a:p>
          <a:p>
            <a:r>
              <a:rPr lang="en-GB" sz="2000"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ENDFOR</a:t>
            </a:r>
          </a:p>
          <a:p>
            <a:r>
              <a:rPr lang="en-GB" sz="2000"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CLOSE </a:t>
            </a:r>
            <a:r>
              <a:rPr lang="en-GB" sz="2000" dirty="0" err="1" smtClean="0">
                <a:solidFill>
                  <a:srgbClr val="36A7D4"/>
                </a:solidFill>
                <a:latin typeface="Consolas" panose="020B0609020204030204" pitchFamily="49" charset="0"/>
                <a:cs typeface="Consolas" panose="020B0609020204030204" pitchFamily="49" charset="0"/>
                <a:sym typeface="Wingdings" panose="05000000000000000000" pitchFamily="2" charset="2"/>
              </a:rPr>
              <a:t>pupilFile</a:t>
            </a:r>
            <a:endParaRPr lang="en-GB" sz="2000" dirty="0">
              <a:solidFill>
                <a:srgbClr val="36A7D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147307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724280" y="906233"/>
            <a:ext cx="7680957" cy="670772"/>
          </a:xfrm>
        </p:spPr>
        <p:txBody>
          <a:bodyPr/>
          <a:lstStyle/>
          <a:p>
            <a:r>
              <a:rPr lang="en-GB" dirty="0" smtClean="0"/>
              <a:t>Writing user input to a file</a:t>
            </a:r>
            <a:endParaRPr lang="en-GB" dirty="0"/>
          </a:p>
        </p:txBody>
      </p:sp>
      <p:sp>
        <p:nvSpPr>
          <p:cNvPr id="3" name="Text Placeholder 2"/>
          <p:cNvSpPr>
            <a:spLocks noGrp="1"/>
          </p:cNvSpPr>
          <p:nvPr>
            <p:ph type="body" sz="quarter" idx="14"/>
          </p:nvPr>
        </p:nvSpPr>
        <p:spPr>
          <a:xfrm>
            <a:off x="608007" y="1577005"/>
            <a:ext cx="7797230" cy="2711966"/>
          </a:xfrm>
        </p:spPr>
        <p:txBody>
          <a:bodyPr/>
          <a:lstStyle/>
          <a:p>
            <a:r>
              <a:rPr lang="en-GB" dirty="0" smtClean="0"/>
              <a:t>On the previous slide, names (or other data) were copied from an array to a file</a:t>
            </a:r>
          </a:p>
          <a:p>
            <a:r>
              <a:rPr lang="en-GB" dirty="0" smtClean="0"/>
              <a:t>What is happening in the pseudocode below?</a:t>
            </a:r>
            <a:endParaRPr lang="en-GB" dirty="0"/>
          </a:p>
        </p:txBody>
      </p:sp>
      <p:sp>
        <p:nvSpPr>
          <p:cNvPr id="5" name="TextBox 4"/>
          <p:cNvSpPr txBox="1"/>
          <p:nvPr/>
        </p:nvSpPr>
        <p:spPr>
          <a:xfrm>
            <a:off x="1135262" y="3328527"/>
            <a:ext cx="6742720" cy="224676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OPEN </a:t>
            </a:r>
            <a:r>
              <a:rPr lang="en-GB" dirty="0" err="1"/>
              <a:t>carFile</a:t>
            </a:r>
            <a:r>
              <a:rPr lang="en-GB" dirty="0"/>
              <a:t> in “APPEND” mode</a:t>
            </a:r>
          </a:p>
          <a:p>
            <a:r>
              <a:rPr lang="en-GB" dirty="0" err="1"/>
              <a:t>carModel</a:t>
            </a:r>
            <a:r>
              <a:rPr lang="en-GB" dirty="0"/>
              <a:t> </a:t>
            </a:r>
            <a:r>
              <a:rPr lang="en-GB" dirty="0">
                <a:sym typeface="Wingdings" panose="05000000000000000000" pitchFamily="2" charset="2"/>
              </a:rPr>
              <a:t></a:t>
            </a:r>
            <a:r>
              <a:rPr lang="en-GB" dirty="0"/>
              <a:t> INPUT(“Enter car model: ”)</a:t>
            </a:r>
          </a:p>
          <a:p>
            <a:r>
              <a:rPr lang="en-GB" dirty="0"/>
              <a:t>WHILE </a:t>
            </a:r>
            <a:r>
              <a:rPr lang="en-GB" dirty="0" err="1"/>
              <a:t>carModel</a:t>
            </a:r>
            <a:r>
              <a:rPr lang="en-GB" dirty="0"/>
              <a:t>&lt;&gt;”xxx”</a:t>
            </a:r>
          </a:p>
          <a:p>
            <a:r>
              <a:rPr lang="en-GB" dirty="0"/>
              <a:t>	</a:t>
            </a:r>
            <a:r>
              <a:rPr lang="en-GB" dirty="0" err="1"/>
              <a:t>carPrice</a:t>
            </a:r>
            <a:r>
              <a:rPr lang="en-GB" dirty="0"/>
              <a:t> </a:t>
            </a:r>
            <a:r>
              <a:rPr lang="en-GB" dirty="0">
                <a:sym typeface="Wingdings" panose="05000000000000000000" pitchFamily="2" charset="2"/>
              </a:rPr>
              <a:t></a:t>
            </a:r>
            <a:r>
              <a:rPr lang="en-GB" dirty="0"/>
              <a:t> USERINPUT (“Enter car price: ”)</a:t>
            </a:r>
          </a:p>
          <a:p>
            <a:r>
              <a:rPr lang="en-GB" dirty="0">
                <a:sym typeface="Wingdings" panose="05000000000000000000" pitchFamily="2" charset="2"/>
              </a:rPr>
              <a:t>	</a:t>
            </a:r>
            <a:r>
              <a:rPr lang="en-GB" dirty="0" smtClean="0">
                <a:sym typeface="Wingdings" panose="05000000000000000000" pitchFamily="2" charset="2"/>
              </a:rPr>
              <a:t>WRITE(</a:t>
            </a:r>
            <a:r>
              <a:rPr lang="en-GB" dirty="0" err="1" smtClean="0">
                <a:sym typeface="Wingdings" panose="05000000000000000000" pitchFamily="2" charset="2"/>
              </a:rPr>
              <a:t>carFile,carModel</a:t>
            </a:r>
            <a:r>
              <a:rPr lang="en-GB" dirty="0" smtClean="0">
                <a:sym typeface="Wingdings" panose="05000000000000000000" pitchFamily="2" charset="2"/>
              </a:rPr>
              <a:t> </a:t>
            </a:r>
            <a:r>
              <a:rPr lang="en-GB" dirty="0">
                <a:sym typeface="Wingdings" panose="05000000000000000000" pitchFamily="2" charset="2"/>
              </a:rPr>
              <a:t>+ “,” + </a:t>
            </a:r>
            <a:r>
              <a:rPr lang="en-GB" dirty="0" err="1">
                <a:sym typeface="Wingdings" panose="05000000000000000000" pitchFamily="2" charset="2"/>
              </a:rPr>
              <a:t>carPrice</a:t>
            </a:r>
            <a:r>
              <a:rPr lang="en-GB" dirty="0">
                <a:sym typeface="Wingdings" panose="05000000000000000000" pitchFamily="2" charset="2"/>
              </a:rPr>
              <a:t>)</a:t>
            </a:r>
          </a:p>
          <a:p>
            <a:r>
              <a:rPr lang="en-GB" dirty="0">
                <a:sym typeface="Wingdings" panose="05000000000000000000" pitchFamily="2" charset="2"/>
              </a:rPr>
              <a:t>	</a:t>
            </a:r>
            <a:r>
              <a:rPr lang="en-GB" dirty="0" err="1"/>
              <a:t>carModel</a:t>
            </a:r>
            <a:r>
              <a:rPr lang="en-GB" dirty="0"/>
              <a:t> </a:t>
            </a:r>
            <a:r>
              <a:rPr lang="en-GB" dirty="0">
                <a:sym typeface="Wingdings" panose="05000000000000000000" pitchFamily="2" charset="2"/>
              </a:rPr>
              <a:t></a:t>
            </a:r>
            <a:r>
              <a:rPr lang="en-GB" dirty="0"/>
              <a:t> USERINPUT(“Enter car model: ”)</a:t>
            </a:r>
          </a:p>
          <a:p>
            <a:r>
              <a:rPr lang="en-GB" dirty="0"/>
              <a:t>CLOSE </a:t>
            </a:r>
            <a:r>
              <a:rPr lang="en-GB" dirty="0" err="1" smtClean="0"/>
              <a:t>carFile</a:t>
            </a:r>
            <a:endParaRPr lang="en-GB" dirty="0"/>
          </a:p>
        </p:txBody>
      </p:sp>
    </p:spTree>
    <p:extLst>
      <p:ext uri="{BB962C8B-B14F-4D97-AF65-F5344CB8AC3E}">
        <p14:creationId xmlns:p14="http://schemas.microsoft.com/office/powerpoint/2010/main" val="2126321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File handling</a:t>
            </a:r>
            <a:endParaRPr lang="en-GB" dirty="0"/>
          </a:p>
        </p:txBody>
      </p:sp>
      <p:sp>
        <p:nvSpPr>
          <p:cNvPr id="3" name="Text Placeholder 2"/>
          <p:cNvSpPr>
            <a:spLocks noGrp="1"/>
          </p:cNvSpPr>
          <p:nvPr>
            <p:ph type="body" sz="quarter" idx="14"/>
          </p:nvPr>
        </p:nvSpPr>
        <p:spPr>
          <a:xfrm>
            <a:off x="724280" y="1704179"/>
            <a:ext cx="7797230" cy="1652338"/>
          </a:xfrm>
        </p:spPr>
        <p:txBody>
          <a:bodyPr/>
          <a:lstStyle/>
          <a:p>
            <a:r>
              <a:rPr lang="en-GB" dirty="0" smtClean="0"/>
              <a:t>Data is often stored in arrays or lists and it may be necessary to read or write multiple lines</a:t>
            </a:r>
          </a:p>
          <a:p>
            <a:r>
              <a:rPr lang="en-GB" dirty="0" smtClean="0"/>
              <a:t>This is often done using a loop</a:t>
            </a:r>
          </a:p>
          <a:p>
            <a:endParaRPr lang="en-GB" sz="1600" dirty="0"/>
          </a:p>
        </p:txBody>
      </p:sp>
      <p:sp>
        <p:nvSpPr>
          <p:cNvPr id="5" name="TextBox 4"/>
          <p:cNvSpPr txBox="1"/>
          <p:nvPr/>
        </p:nvSpPr>
        <p:spPr>
          <a:xfrm>
            <a:off x="2042765" y="3384242"/>
            <a:ext cx="5160260" cy="1938992"/>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err="1"/>
              <a:t>pupilFile</a:t>
            </a:r>
            <a:r>
              <a:rPr lang="en-GB" dirty="0"/>
              <a:t> </a:t>
            </a:r>
            <a:r>
              <a:rPr lang="en-GB" dirty="0">
                <a:sym typeface="Wingdings" panose="05000000000000000000" pitchFamily="2" charset="2"/>
              </a:rPr>
              <a:t></a:t>
            </a:r>
            <a:r>
              <a:rPr lang="en-GB" dirty="0"/>
              <a:t> “studentFile.txt”</a:t>
            </a:r>
          </a:p>
          <a:p>
            <a:r>
              <a:rPr lang="en-GB" dirty="0"/>
              <a:t>OPEN </a:t>
            </a:r>
            <a:r>
              <a:rPr lang="en-GB" dirty="0" err="1"/>
              <a:t>pupilFile</a:t>
            </a:r>
            <a:r>
              <a:rPr lang="en-GB" dirty="0"/>
              <a:t>  in “Write” mode</a:t>
            </a:r>
          </a:p>
          <a:p>
            <a:r>
              <a:rPr lang="en-GB" dirty="0"/>
              <a:t>FOR index </a:t>
            </a:r>
            <a:r>
              <a:rPr lang="en-GB" dirty="0">
                <a:sym typeface="Wingdings" panose="05000000000000000000" pitchFamily="2" charset="2"/>
              </a:rPr>
              <a:t> 1 to </a:t>
            </a:r>
            <a:r>
              <a:rPr lang="en-GB" dirty="0" err="1">
                <a:sym typeface="Wingdings" panose="05000000000000000000" pitchFamily="2" charset="2"/>
              </a:rPr>
              <a:t>maxArray</a:t>
            </a:r>
            <a:endParaRPr lang="en-GB" dirty="0">
              <a:sym typeface="Wingdings" panose="05000000000000000000" pitchFamily="2" charset="2"/>
            </a:endParaRPr>
          </a:p>
          <a:p>
            <a:r>
              <a:rPr lang="en-GB" dirty="0">
                <a:sym typeface="Wingdings" panose="05000000000000000000" pitchFamily="2" charset="2"/>
              </a:rPr>
              <a:t>	WRITE (</a:t>
            </a:r>
            <a:r>
              <a:rPr lang="en-GB" dirty="0" err="1">
                <a:sym typeface="Wingdings" panose="05000000000000000000" pitchFamily="2" charset="2"/>
              </a:rPr>
              <a:t>pupilFile</a:t>
            </a:r>
            <a:r>
              <a:rPr lang="en-GB" dirty="0">
                <a:sym typeface="Wingdings" panose="05000000000000000000" pitchFamily="2" charset="2"/>
              </a:rPr>
              <a:t>, pupils(index))</a:t>
            </a:r>
          </a:p>
          <a:p>
            <a:r>
              <a:rPr lang="en-GB" dirty="0">
                <a:sym typeface="Wingdings" panose="05000000000000000000" pitchFamily="2" charset="2"/>
              </a:rPr>
              <a:t>ENDFOR</a:t>
            </a:r>
          </a:p>
          <a:p>
            <a:r>
              <a:rPr lang="en-GB" dirty="0">
                <a:sym typeface="Wingdings" panose="05000000000000000000" pitchFamily="2" charset="2"/>
              </a:rPr>
              <a:t>CLOSE </a:t>
            </a:r>
            <a:r>
              <a:rPr lang="en-GB" dirty="0" err="1">
                <a:sym typeface="Wingdings" panose="05000000000000000000" pitchFamily="2" charset="2"/>
              </a:rPr>
              <a:t>pupilFile</a:t>
            </a:r>
            <a:endParaRPr lang="en-GB" dirty="0"/>
          </a:p>
        </p:txBody>
      </p:sp>
    </p:spTree>
    <p:extLst>
      <p:ext uri="{BB962C8B-B14F-4D97-AF65-F5344CB8AC3E}">
        <p14:creationId xmlns:p14="http://schemas.microsoft.com/office/powerpoint/2010/main" val="1397150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Worksheet 6</a:t>
            </a:r>
            <a:endParaRPr lang="en-GB" dirty="0"/>
          </a:p>
        </p:txBody>
      </p:sp>
      <p:sp>
        <p:nvSpPr>
          <p:cNvPr id="7" name="Text Placeholder 6"/>
          <p:cNvSpPr>
            <a:spLocks noGrp="1"/>
          </p:cNvSpPr>
          <p:nvPr>
            <p:ph type="body" sz="quarter" idx="14"/>
          </p:nvPr>
        </p:nvSpPr>
        <p:spPr/>
        <p:txBody>
          <a:bodyPr/>
          <a:lstStyle/>
          <a:p>
            <a:r>
              <a:rPr lang="en-GB" dirty="0"/>
              <a:t>Complete </a:t>
            </a:r>
            <a:r>
              <a:rPr lang="en-GB" b="1" dirty="0" smtClean="0"/>
              <a:t>Task 1: Processing a text file</a:t>
            </a:r>
            <a:endParaRPr lang="en-GB" b="1" dirty="0"/>
          </a:p>
        </p:txBody>
      </p:sp>
    </p:spTree>
    <p:extLst>
      <p:ext uri="{BB962C8B-B14F-4D97-AF65-F5344CB8AC3E}">
        <p14:creationId xmlns:p14="http://schemas.microsoft.com/office/powerpoint/2010/main" val="92126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Working with binary files</a:t>
            </a:r>
          </a:p>
          <a:p>
            <a:endParaRPr lang="en-GB" dirty="0"/>
          </a:p>
        </p:txBody>
      </p:sp>
      <p:sp>
        <p:nvSpPr>
          <p:cNvPr id="3" name="Text Placeholder 2"/>
          <p:cNvSpPr>
            <a:spLocks noGrp="1"/>
          </p:cNvSpPr>
          <p:nvPr>
            <p:ph type="body" sz="quarter" idx="14"/>
          </p:nvPr>
        </p:nvSpPr>
        <p:spPr/>
        <p:txBody>
          <a:bodyPr/>
          <a:lstStyle/>
          <a:p>
            <a:r>
              <a:rPr lang="en-GB" dirty="0" smtClean="0"/>
              <a:t>In one sense, all files are “binary” since they are all a collection of bytes consisting of 0s and 1s</a:t>
            </a:r>
          </a:p>
          <a:p>
            <a:r>
              <a:rPr lang="en-GB" dirty="0" smtClean="0"/>
              <a:t>When we talk about binary files, we are referring to the way that the file is opened and processed</a:t>
            </a:r>
          </a:p>
          <a:p>
            <a:r>
              <a:rPr lang="en-GB" dirty="0" smtClean="0"/>
              <a:t>This is different from the way that a text file is processed</a:t>
            </a:r>
            <a:endParaRPr lang="en-GB" dirty="0"/>
          </a:p>
        </p:txBody>
      </p:sp>
    </p:spTree>
    <p:extLst>
      <p:ext uri="{BB962C8B-B14F-4D97-AF65-F5344CB8AC3E}">
        <p14:creationId xmlns:p14="http://schemas.microsoft.com/office/powerpoint/2010/main" val="2130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What is a binary file?</a:t>
            </a:r>
          </a:p>
        </p:txBody>
      </p:sp>
      <p:sp>
        <p:nvSpPr>
          <p:cNvPr id="3" name="Text Placeholder 2"/>
          <p:cNvSpPr>
            <a:spLocks noGrp="1"/>
          </p:cNvSpPr>
          <p:nvPr>
            <p:ph type="body" sz="quarter" idx="14"/>
          </p:nvPr>
        </p:nvSpPr>
        <p:spPr/>
        <p:txBody>
          <a:bodyPr/>
          <a:lstStyle/>
          <a:p>
            <a:r>
              <a:rPr lang="en-GB" dirty="0" smtClean="0"/>
              <a:t>Binary files contain bytes</a:t>
            </a:r>
          </a:p>
          <a:p>
            <a:r>
              <a:rPr lang="en-GB" dirty="0" smtClean="0"/>
              <a:t>Bytes may represent, for example, integers, floating point numbers, characters, part of an image</a:t>
            </a:r>
          </a:p>
          <a:p>
            <a:r>
              <a:rPr lang="en-GB" dirty="0" smtClean="0"/>
              <a:t>You can write data to a binary file</a:t>
            </a:r>
          </a:p>
          <a:p>
            <a:r>
              <a:rPr lang="en-GB" dirty="0" smtClean="0"/>
              <a:t>So long as you know how to interpret the data in a file, you can read data from a binary file </a:t>
            </a:r>
            <a:endParaRPr lang="en-GB" dirty="0"/>
          </a:p>
        </p:txBody>
      </p:sp>
    </p:spTree>
    <p:extLst>
      <p:ext uri="{BB962C8B-B14F-4D97-AF65-F5344CB8AC3E}">
        <p14:creationId xmlns:p14="http://schemas.microsoft.com/office/powerpoint/2010/main" val="3365235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Writing to a binary file</a:t>
            </a:r>
            <a:endParaRPr lang="en-GB" dirty="0"/>
          </a:p>
        </p:txBody>
      </p:sp>
      <p:sp>
        <p:nvSpPr>
          <p:cNvPr id="3" name="Text Placeholder 2"/>
          <p:cNvSpPr>
            <a:spLocks noGrp="1"/>
          </p:cNvSpPr>
          <p:nvPr>
            <p:ph type="body" sz="quarter" idx="14"/>
          </p:nvPr>
        </p:nvSpPr>
        <p:spPr/>
        <p:txBody>
          <a:bodyPr/>
          <a:lstStyle/>
          <a:p>
            <a:r>
              <a:rPr lang="en-GB" dirty="0" smtClean="0"/>
              <a:t>The file has to be opened in </a:t>
            </a:r>
            <a:r>
              <a:rPr lang="en-GB" dirty="0" smtClean="0">
                <a:solidFill>
                  <a:srgbClr val="246AB4"/>
                </a:solidFill>
              </a:rPr>
              <a:t>binary mode </a:t>
            </a:r>
            <a:r>
              <a:rPr lang="en-GB" dirty="0" smtClean="0"/>
              <a:t>in a language such as Python or VB</a:t>
            </a:r>
          </a:p>
          <a:p>
            <a:r>
              <a:rPr lang="en-GB" dirty="0" smtClean="0"/>
              <a:t>For example, binary file open modes could be signified by</a:t>
            </a:r>
          </a:p>
          <a:p>
            <a:pPr lvl="1">
              <a:tabLst>
                <a:tab pos="1703388" algn="l"/>
              </a:tabLst>
            </a:pPr>
            <a:r>
              <a:rPr lang="en-GB" dirty="0" smtClean="0"/>
              <a:t>“</a:t>
            </a:r>
            <a:r>
              <a:rPr lang="en-GB" dirty="0" err="1" smtClean="0"/>
              <a:t>wb</a:t>
            </a:r>
            <a:r>
              <a:rPr lang="en-GB" dirty="0" smtClean="0"/>
              <a:t>” 	open binary file to write data</a:t>
            </a:r>
          </a:p>
          <a:p>
            <a:pPr lvl="1">
              <a:tabLst>
                <a:tab pos="1703388" algn="l"/>
              </a:tabLst>
            </a:pPr>
            <a:r>
              <a:rPr lang="en-GB" dirty="0" smtClean="0"/>
              <a:t>“</a:t>
            </a:r>
            <a:r>
              <a:rPr lang="en-GB" dirty="0" err="1" smtClean="0"/>
              <a:t>rb</a:t>
            </a:r>
            <a:r>
              <a:rPr lang="en-GB" dirty="0" smtClean="0"/>
              <a:t>”	open binary file to read data</a:t>
            </a:r>
          </a:p>
          <a:p>
            <a:pPr lvl="1">
              <a:tabLst>
                <a:tab pos="1703388" algn="l"/>
              </a:tabLst>
            </a:pPr>
            <a:r>
              <a:rPr lang="en-GB" dirty="0" smtClean="0"/>
              <a:t>“ab”	open binary file to append data</a:t>
            </a:r>
          </a:p>
          <a:p>
            <a:endParaRPr lang="en-GB" dirty="0"/>
          </a:p>
        </p:txBody>
      </p:sp>
    </p:spTree>
    <p:extLst>
      <p:ext uri="{BB962C8B-B14F-4D97-AF65-F5344CB8AC3E}">
        <p14:creationId xmlns:p14="http://schemas.microsoft.com/office/powerpoint/2010/main" val="326985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Writing integers to a binary file</a:t>
            </a:r>
            <a:endParaRPr lang="en-GB" dirty="0"/>
          </a:p>
        </p:txBody>
      </p:sp>
      <p:sp>
        <p:nvSpPr>
          <p:cNvPr id="3" name="Text Placeholder 2"/>
          <p:cNvSpPr>
            <a:spLocks noGrp="1"/>
          </p:cNvSpPr>
          <p:nvPr>
            <p:ph type="body" sz="quarter" idx="14"/>
          </p:nvPr>
        </p:nvSpPr>
        <p:spPr>
          <a:xfrm>
            <a:off x="724280" y="1704179"/>
            <a:ext cx="7797230" cy="4211712"/>
          </a:xfrm>
        </p:spPr>
        <p:txBody>
          <a:bodyPr/>
          <a:lstStyle/>
          <a:p>
            <a:pPr>
              <a:spcAft>
                <a:spcPts val="0"/>
              </a:spcAft>
            </a:pPr>
            <a:r>
              <a:rPr lang="en-GB" dirty="0" smtClean="0"/>
              <a:t>Typically, you need to define the structure of the data to be written to a binary file</a:t>
            </a:r>
          </a:p>
          <a:p>
            <a:pPr>
              <a:spcBef>
                <a:spcPts val="1200"/>
              </a:spcBef>
              <a:spcAft>
                <a:spcPts val="0"/>
              </a:spcAft>
            </a:pPr>
            <a:r>
              <a:rPr lang="en-GB" dirty="0" smtClean="0"/>
              <a:t>Python has a predefined module </a:t>
            </a:r>
            <a:r>
              <a:rPr lang="en-GB" dirty="0" err="1" smtClean="0">
                <a:solidFill>
                  <a:srgbClr val="246AB4"/>
                </a:solidFill>
              </a:rPr>
              <a:t>struct.pack</a:t>
            </a:r>
            <a:r>
              <a:rPr lang="en-GB" dirty="0" smtClean="0">
                <a:solidFill>
                  <a:srgbClr val="246AB4"/>
                </a:solidFill>
              </a:rPr>
              <a:t> </a:t>
            </a:r>
            <a:r>
              <a:rPr lang="en-GB" dirty="0" smtClean="0"/>
              <a:t>to encode the data into binary format for output</a:t>
            </a:r>
          </a:p>
          <a:p>
            <a:pPr marL="0" indent="0">
              <a:spcAft>
                <a:spcPts val="0"/>
              </a:spcAft>
              <a:buNone/>
            </a:pPr>
            <a:endParaRPr lang="en-GB" dirty="0"/>
          </a:p>
          <a:p>
            <a:pPr marL="271463" lvl="1" indent="0">
              <a:spcAft>
                <a:spcPts val="0"/>
              </a:spcAft>
              <a:buNone/>
            </a:pPr>
            <a:r>
              <a:rPr lang="en-GB" dirty="0" smtClean="0">
                <a:solidFill>
                  <a:srgbClr val="36A7D4"/>
                </a:solidFill>
                <a:latin typeface="Consolas" panose="020B0609020204030204" pitchFamily="49" charset="0"/>
                <a:cs typeface="Consolas" panose="020B0609020204030204" pitchFamily="49" charset="0"/>
              </a:rPr>
              <a:t>OPEN </a:t>
            </a:r>
            <a:r>
              <a:rPr lang="en-GB" dirty="0" err="1" smtClean="0">
                <a:solidFill>
                  <a:srgbClr val="36A7D4"/>
                </a:solidFill>
                <a:latin typeface="Consolas" panose="020B0609020204030204" pitchFamily="49" charset="0"/>
                <a:cs typeface="Consolas" panose="020B0609020204030204" pitchFamily="49" charset="0"/>
              </a:rPr>
              <a:t>binaryFile</a:t>
            </a:r>
            <a:r>
              <a:rPr lang="en-GB" dirty="0" smtClean="0">
                <a:solidFill>
                  <a:srgbClr val="36A7D4"/>
                </a:solidFill>
                <a:latin typeface="Consolas" panose="020B0609020204030204" pitchFamily="49" charset="0"/>
                <a:cs typeface="Consolas" panose="020B0609020204030204" pitchFamily="49" charset="0"/>
              </a:rPr>
              <a:t> “binaryFile.dat” to write data </a:t>
            </a:r>
          </a:p>
          <a:p>
            <a:pPr marL="271463" lvl="1" indent="0">
              <a:spcAft>
                <a:spcPts val="0"/>
              </a:spcAft>
              <a:buNone/>
            </a:pPr>
            <a:r>
              <a:rPr lang="en-GB" dirty="0" smtClean="0">
                <a:solidFill>
                  <a:srgbClr val="36A7D4"/>
                </a:solidFill>
                <a:latin typeface="Consolas" panose="020B0609020204030204" pitchFamily="49" charset="0"/>
                <a:cs typeface="Consolas" panose="020B0609020204030204" pitchFamily="49" charset="0"/>
              </a:rPr>
              <a:t>FOR </a:t>
            </a:r>
            <a:r>
              <a:rPr lang="en-GB" dirty="0" err="1" smtClean="0">
                <a:solidFill>
                  <a:srgbClr val="36A7D4"/>
                </a:solidFill>
                <a:latin typeface="Consolas" panose="020B0609020204030204" pitchFamily="49" charset="0"/>
                <a:cs typeface="Consolas" panose="020B0609020204030204" pitchFamily="49" charset="0"/>
              </a:rPr>
              <a:t>num</a:t>
            </a:r>
            <a:r>
              <a:rPr lang="en-GB" dirty="0" smtClean="0">
                <a:solidFill>
                  <a:srgbClr val="36A7D4"/>
                </a:solidFill>
                <a:latin typeface="Consolas" panose="020B0609020204030204" pitchFamily="49" charset="0"/>
                <a:cs typeface="Consolas" panose="020B0609020204030204" pitchFamily="49" charset="0"/>
              </a:rPr>
              <a:t> </a:t>
            </a:r>
            <a:r>
              <a:rPr lang="en-GB" dirty="0">
                <a:solidFill>
                  <a:srgbClr val="36A7D4"/>
                </a:solidFill>
                <a:latin typeface="Consolas" panose="020B0609020204030204" pitchFamily="49" charset="0"/>
                <a:cs typeface="Consolas" panose="020B0609020204030204" pitchFamily="49" charset="0"/>
                <a:sym typeface="Wingdings" panose="05000000000000000000" pitchFamily="2" charset="2"/>
              </a:rPr>
              <a:t></a:t>
            </a:r>
            <a:r>
              <a:rPr lang="en-GB" dirty="0" smtClean="0">
                <a:solidFill>
                  <a:srgbClr val="36A7D4"/>
                </a:solidFill>
                <a:latin typeface="Consolas" panose="020B0609020204030204" pitchFamily="49" charset="0"/>
                <a:cs typeface="Consolas" panose="020B0609020204030204" pitchFamily="49" charset="0"/>
              </a:rPr>
              <a:t> 1 to 100</a:t>
            </a:r>
          </a:p>
          <a:p>
            <a:pPr marL="271463" lvl="1" indent="0">
              <a:spcAft>
                <a:spcPts val="0"/>
              </a:spcAft>
              <a:buNone/>
            </a:pPr>
            <a:r>
              <a:rPr lang="en-GB" dirty="0" smtClean="0">
                <a:solidFill>
                  <a:srgbClr val="36A7D4"/>
                </a:solidFill>
                <a:latin typeface="Consolas" panose="020B0609020204030204" pitchFamily="49" charset="0"/>
                <a:cs typeface="Consolas" panose="020B0609020204030204" pitchFamily="49" charset="0"/>
              </a:rPr>
              <a:t>		</a:t>
            </a:r>
            <a:r>
              <a:rPr lang="en-GB" dirty="0" err="1" smtClean="0">
                <a:solidFill>
                  <a:srgbClr val="36A7D4"/>
                </a:solidFill>
                <a:latin typeface="Consolas" panose="020B0609020204030204" pitchFamily="49" charset="0"/>
                <a:cs typeface="Consolas" panose="020B0609020204030204" pitchFamily="49" charset="0"/>
              </a:rPr>
              <a:t>num</a:t>
            </a:r>
            <a:r>
              <a:rPr lang="en-GB" dirty="0" smtClean="0">
                <a:solidFill>
                  <a:srgbClr val="36A7D4"/>
                </a:solidFill>
                <a:latin typeface="Consolas" panose="020B0609020204030204" pitchFamily="49" charset="0"/>
                <a:cs typeface="Consolas" panose="020B0609020204030204" pitchFamily="49" charset="0"/>
              </a:rPr>
              <a:t> </a:t>
            </a:r>
            <a:r>
              <a:rPr lang="en-GB" dirty="0">
                <a:solidFill>
                  <a:srgbClr val="36A7D4"/>
                </a:solidFill>
                <a:latin typeface="Consolas" panose="020B0609020204030204" pitchFamily="49" charset="0"/>
                <a:cs typeface="Consolas" panose="020B0609020204030204" pitchFamily="49" charset="0"/>
                <a:sym typeface="Wingdings" panose="05000000000000000000" pitchFamily="2" charset="2"/>
              </a:rPr>
              <a:t></a:t>
            </a:r>
            <a:r>
              <a:rPr lang="en-GB" dirty="0" smtClean="0">
                <a:solidFill>
                  <a:srgbClr val="36A7D4"/>
                </a:solidFill>
                <a:latin typeface="Consolas" panose="020B0609020204030204" pitchFamily="49" charset="0"/>
                <a:cs typeface="Consolas" panose="020B0609020204030204" pitchFamily="49" charset="0"/>
              </a:rPr>
              <a:t> </a:t>
            </a:r>
            <a:r>
              <a:rPr lang="en-GB" dirty="0" err="1" smtClean="0">
                <a:solidFill>
                  <a:srgbClr val="36A7D4"/>
                </a:solidFill>
                <a:latin typeface="Consolas" panose="020B0609020204030204" pitchFamily="49" charset="0"/>
                <a:cs typeface="Consolas" panose="020B0609020204030204" pitchFamily="49" charset="0"/>
              </a:rPr>
              <a:t>struct.pack</a:t>
            </a:r>
            <a:r>
              <a:rPr lang="en-GB" dirty="0">
                <a:solidFill>
                  <a:srgbClr val="36A7D4"/>
                </a:solidFill>
                <a:latin typeface="Consolas" panose="020B0609020204030204" pitchFamily="49" charset="0"/>
                <a:cs typeface="Consolas" panose="020B0609020204030204" pitchFamily="49" charset="0"/>
              </a:rPr>
              <a:t> </a:t>
            </a:r>
            <a:r>
              <a:rPr lang="en-GB" dirty="0" smtClean="0">
                <a:solidFill>
                  <a:srgbClr val="36A7D4"/>
                </a:solidFill>
                <a:latin typeface="Consolas" panose="020B0609020204030204" pitchFamily="49" charset="0"/>
                <a:cs typeface="Consolas" panose="020B0609020204030204" pitchFamily="49" charset="0"/>
              </a:rPr>
              <a:t>#encode the data into binary format</a:t>
            </a:r>
          </a:p>
          <a:p>
            <a:pPr marL="271463" lvl="1" indent="0">
              <a:spcAft>
                <a:spcPts val="0"/>
              </a:spcAft>
              <a:buNone/>
            </a:pPr>
            <a:r>
              <a:rPr lang="en-GB" dirty="0" smtClean="0">
                <a:solidFill>
                  <a:srgbClr val="36A7D4"/>
                </a:solidFill>
                <a:latin typeface="Consolas" panose="020B0609020204030204" pitchFamily="49" charset="0"/>
                <a:cs typeface="Consolas" panose="020B0609020204030204" pitchFamily="49" charset="0"/>
              </a:rPr>
              <a:t>		WRITE (</a:t>
            </a:r>
            <a:r>
              <a:rPr lang="en-GB" dirty="0" err="1" smtClean="0">
                <a:solidFill>
                  <a:srgbClr val="36A7D4"/>
                </a:solidFill>
                <a:latin typeface="Consolas" panose="020B0609020204030204" pitchFamily="49" charset="0"/>
                <a:cs typeface="Consolas" panose="020B0609020204030204" pitchFamily="49" charset="0"/>
              </a:rPr>
              <a:t>binaryfile</a:t>
            </a:r>
            <a:r>
              <a:rPr lang="en-GB" dirty="0" smtClean="0">
                <a:solidFill>
                  <a:srgbClr val="36A7D4"/>
                </a:solidFill>
                <a:latin typeface="Consolas" panose="020B0609020204030204" pitchFamily="49" charset="0"/>
                <a:cs typeface="Consolas" panose="020B0609020204030204" pitchFamily="49" charset="0"/>
              </a:rPr>
              <a:t>, </a:t>
            </a:r>
            <a:r>
              <a:rPr lang="en-GB" dirty="0" err="1" smtClean="0">
                <a:solidFill>
                  <a:srgbClr val="36A7D4"/>
                </a:solidFill>
                <a:latin typeface="Consolas" panose="020B0609020204030204" pitchFamily="49" charset="0"/>
                <a:cs typeface="Consolas" panose="020B0609020204030204" pitchFamily="49" charset="0"/>
              </a:rPr>
              <a:t>num</a:t>
            </a:r>
            <a:r>
              <a:rPr lang="en-GB" dirty="0" smtClean="0">
                <a:solidFill>
                  <a:srgbClr val="36A7D4"/>
                </a:solidFill>
                <a:latin typeface="Consolas" panose="020B0609020204030204" pitchFamily="49" charset="0"/>
                <a:cs typeface="Consolas" panose="020B0609020204030204" pitchFamily="49" charset="0"/>
              </a:rPr>
              <a:t>) </a:t>
            </a:r>
          </a:p>
          <a:p>
            <a:pPr marL="271463" lvl="1" indent="0">
              <a:spcAft>
                <a:spcPts val="0"/>
              </a:spcAft>
              <a:buNone/>
            </a:pPr>
            <a:r>
              <a:rPr lang="en-GB" dirty="0" smtClean="0">
                <a:solidFill>
                  <a:srgbClr val="36A7D4"/>
                </a:solidFill>
                <a:latin typeface="Consolas" panose="020B0609020204030204" pitchFamily="49" charset="0"/>
                <a:cs typeface="Consolas" panose="020B0609020204030204" pitchFamily="49" charset="0"/>
              </a:rPr>
              <a:t>ENDFOR</a:t>
            </a:r>
          </a:p>
          <a:p>
            <a:pPr marL="271463" lvl="1" indent="0">
              <a:spcAft>
                <a:spcPts val="0"/>
              </a:spcAft>
              <a:buNone/>
            </a:pPr>
            <a:r>
              <a:rPr lang="en-GB" dirty="0" smtClean="0">
                <a:solidFill>
                  <a:srgbClr val="36A7D4"/>
                </a:solidFill>
                <a:latin typeface="Consolas" panose="020B0609020204030204" pitchFamily="49" charset="0"/>
                <a:cs typeface="Consolas" panose="020B0609020204030204" pitchFamily="49" charset="0"/>
              </a:rPr>
              <a:t>CLOSE  </a:t>
            </a:r>
            <a:r>
              <a:rPr lang="en-GB" dirty="0" err="1" smtClean="0">
                <a:solidFill>
                  <a:srgbClr val="36A7D4"/>
                </a:solidFill>
                <a:latin typeface="Consolas" panose="020B0609020204030204" pitchFamily="49" charset="0"/>
                <a:cs typeface="Consolas" panose="020B0609020204030204" pitchFamily="49" charset="0"/>
              </a:rPr>
              <a:t>binaryFile</a:t>
            </a:r>
            <a:endParaRPr lang="en-GB" dirty="0">
              <a:solidFill>
                <a:srgbClr val="36A7D4"/>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61940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Why use a binary file?</a:t>
            </a:r>
            <a:endParaRPr lang="en-GB" dirty="0"/>
          </a:p>
        </p:txBody>
      </p:sp>
      <p:sp>
        <p:nvSpPr>
          <p:cNvPr id="3" name="Text Placeholder 2"/>
          <p:cNvSpPr>
            <a:spLocks noGrp="1"/>
          </p:cNvSpPr>
          <p:nvPr>
            <p:ph type="body" sz="quarter" idx="14"/>
          </p:nvPr>
        </p:nvSpPr>
        <p:spPr/>
        <p:txBody>
          <a:bodyPr/>
          <a:lstStyle/>
          <a:p>
            <a:r>
              <a:rPr lang="en-GB" dirty="0" smtClean="0"/>
              <a:t>Text files are convenient because you can read and manipulate them with a text editor, but they can only store a string of characters</a:t>
            </a:r>
          </a:p>
          <a:p>
            <a:r>
              <a:rPr lang="en-GB" dirty="0" smtClean="0"/>
              <a:t>Sometimes you need to store a more complex </a:t>
            </a:r>
            <a:r>
              <a:rPr lang="en-GB" dirty="0" smtClean="0">
                <a:solidFill>
                  <a:srgbClr val="246AB4"/>
                </a:solidFill>
              </a:rPr>
              <a:t>record </a:t>
            </a:r>
            <a:r>
              <a:rPr lang="en-GB" dirty="0" smtClean="0"/>
              <a:t>structure</a:t>
            </a:r>
            <a:r>
              <a:rPr lang="en-GB" dirty="0" smtClean="0">
                <a:solidFill>
                  <a:srgbClr val="246AB4"/>
                </a:solidFill>
              </a:rPr>
              <a:t> </a:t>
            </a:r>
            <a:r>
              <a:rPr lang="en-GB" dirty="0" smtClean="0"/>
              <a:t>and read it back with the fields intact</a:t>
            </a:r>
          </a:p>
          <a:p>
            <a:r>
              <a:rPr lang="en-GB" dirty="0" smtClean="0"/>
              <a:t>A </a:t>
            </a:r>
            <a:r>
              <a:rPr lang="en-GB" dirty="0" smtClean="0">
                <a:solidFill>
                  <a:srgbClr val="246AB4"/>
                </a:solidFill>
              </a:rPr>
              <a:t>record</a:t>
            </a:r>
            <a:r>
              <a:rPr lang="en-GB" dirty="0" smtClean="0"/>
              <a:t> can store any mix of data types in one unit of data which can be written to a file and read back</a:t>
            </a:r>
          </a:p>
          <a:p>
            <a:endParaRPr lang="en-GB" dirty="0"/>
          </a:p>
        </p:txBody>
      </p:sp>
    </p:spTree>
    <p:extLst>
      <p:ext uri="{BB962C8B-B14F-4D97-AF65-F5344CB8AC3E}">
        <p14:creationId xmlns:p14="http://schemas.microsoft.com/office/powerpoint/2010/main" val="1967194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Reading other binary data files</a:t>
            </a:r>
            <a:endParaRPr lang="en-GB" dirty="0"/>
          </a:p>
        </p:txBody>
      </p:sp>
      <p:sp>
        <p:nvSpPr>
          <p:cNvPr id="3" name="Text Placeholder 2"/>
          <p:cNvSpPr>
            <a:spLocks noGrp="1"/>
          </p:cNvSpPr>
          <p:nvPr>
            <p:ph type="body" sz="quarter" idx="14"/>
          </p:nvPr>
        </p:nvSpPr>
        <p:spPr>
          <a:xfrm>
            <a:off x="724280" y="1704179"/>
            <a:ext cx="7797230" cy="4336403"/>
          </a:xfrm>
        </p:spPr>
        <p:txBody>
          <a:bodyPr/>
          <a:lstStyle/>
          <a:p>
            <a:r>
              <a:rPr lang="en-GB" dirty="0" smtClean="0"/>
              <a:t>It is possible to read the binary data representing, for example, a .jpg file and copy it to a new file</a:t>
            </a:r>
          </a:p>
          <a:p>
            <a:r>
              <a:rPr lang="en-GB" dirty="0" smtClean="0"/>
              <a:t>You can read the entire file into memory with one read statement, but if it is a large file, this will cause a memory overflow error</a:t>
            </a:r>
          </a:p>
          <a:p>
            <a:r>
              <a:rPr lang="en-GB" dirty="0" smtClean="0"/>
              <a:t>The solution is to set a buffer size of say 50,000 bytes and fill the buffer, write it, refill, and so on</a:t>
            </a:r>
          </a:p>
          <a:p>
            <a:endParaRPr lang="en-GB" dirty="0"/>
          </a:p>
        </p:txBody>
      </p:sp>
    </p:spTree>
    <p:extLst>
      <p:ext uri="{BB962C8B-B14F-4D97-AF65-F5344CB8AC3E}">
        <p14:creationId xmlns:p14="http://schemas.microsoft.com/office/powerpoint/2010/main" val="11564692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GB" dirty="0"/>
              <a:t>Objectives</a:t>
            </a:r>
          </a:p>
        </p:txBody>
      </p:sp>
      <p:sp>
        <p:nvSpPr>
          <p:cNvPr id="2" name="Text Placeholder 1"/>
          <p:cNvSpPr>
            <a:spLocks noGrp="1"/>
          </p:cNvSpPr>
          <p:nvPr>
            <p:ph type="body" sz="quarter" idx="14"/>
          </p:nvPr>
        </p:nvSpPr>
        <p:spPr/>
        <p:txBody>
          <a:bodyPr/>
          <a:lstStyle/>
          <a:p>
            <a:r>
              <a:rPr lang="en-GB" dirty="0" smtClean="0">
                <a:solidFill>
                  <a:schemeClr val="bg1"/>
                </a:solidFill>
              </a:rPr>
              <a:t>Define </a:t>
            </a:r>
            <a:r>
              <a:rPr lang="en-GB" dirty="0">
                <a:solidFill>
                  <a:schemeClr val="bg1"/>
                </a:solidFill>
              </a:rPr>
              <a:t>the terms field, record, file </a:t>
            </a:r>
          </a:p>
          <a:p>
            <a:r>
              <a:rPr lang="en-GB" dirty="0" smtClean="0">
                <a:solidFill>
                  <a:schemeClr val="bg1"/>
                </a:solidFill>
              </a:rPr>
              <a:t>Read </a:t>
            </a:r>
            <a:r>
              <a:rPr lang="en-GB" dirty="0">
                <a:solidFill>
                  <a:schemeClr val="bg1"/>
                </a:solidFill>
              </a:rPr>
              <a:t>from and write to a text file </a:t>
            </a:r>
            <a:endParaRPr lang="en-GB" dirty="0" smtClean="0">
              <a:solidFill>
                <a:schemeClr val="bg1"/>
              </a:solidFill>
            </a:endParaRPr>
          </a:p>
          <a:p>
            <a:r>
              <a:rPr lang="en-GB" dirty="0" smtClean="0">
                <a:solidFill>
                  <a:schemeClr val="bg1"/>
                </a:solidFill>
              </a:rPr>
              <a:t>Read from and write to a binary file</a:t>
            </a:r>
            <a:endParaRPr lang="en-GB" dirty="0">
              <a:solidFill>
                <a:schemeClr val="bg1"/>
              </a:solidFill>
            </a:endParaRPr>
          </a:p>
          <a:p>
            <a:r>
              <a:rPr lang="en-GB" dirty="0" smtClean="0">
                <a:solidFill>
                  <a:schemeClr val="bg1"/>
                </a:solidFill>
              </a:rPr>
              <a:t>Understand </a:t>
            </a:r>
            <a:r>
              <a:rPr lang="en-GB" dirty="0">
                <a:solidFill>
                  <a:schemeClr val="bg1"/>
                </a:solidFill>
              </a:rPr>
              <a:t>when and how to use exception handling </a:t>
            </a:r>
            <a:r>
              <a:rPr lang="en-GB" dirty="0" smtClean="0">
                <a:solidFill>
                  <a:schemeClr val="bg1"/>
                </a:solidFill>
              </a:rPr>
              <a:t>in a program </a:t>
            </a:r>
            <a:endParaRPr lang="en-GB" dirty="0">
              <a:solidFill>
                <a:schemeClr val="bg1"/>
              </a:solidFill>
            </a:endParaRPr>
          </a:p>
        </p:txBody>
      </p:sp>
    </p:spTree>
    <p:extLst>
      <p:ext uri="{BB962C8B-B14F-4D97-AF65-F5344CB8AC3E}">
        <p14:creationId xmlns:p14="http://schemas.microsoft.com/office/powerpoint/2010/main" val="13824598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dirty="0" smtClean="0"/>
              <a:t>Worksheet 6</a:t>
            </a:r>
            <a:endParaRPr lang="en-GB" dirty="0"/>
          </a:p>
        </p:txBody>
      </p:sp>
      <p:sp>
        <p:nvSpPr>
          <p:cNvPr id="5" name="Text Placeholder 4"/>
          <p:cNvSpPr>
            <a:spLocks noGrp="1"/>
          </p:cNvSpPr>
          <p:nvPr>
            <p:ph type="body" sz="quarter" idx="14"/>
          </p:nvPr>
        </p:nvSpPr>
        <p:spPr/>
        <p:txBody>
          <a:bodyPr/>
          <a:lstStyle/>
          <a:p>
            <a:r>
              <a:rPr lang="en-GB" dirty="0" smtClean="0"/>
              <a:t>Now try </a:t>
            </a:r>
            <a:r>
              <a:rPr lang="en-GB" b="1" dirty="0" smtClean="0"/>
              <a:t>Task 2 : Binary files</a:t>
            </a:r>
          </a:p>
          <a:p>
            <a:pPr marL="0" indent="0">
              <a:buNone/>
            </a:pPr>
            <a:endParaRPr lang="en-GB" dirty="0"/>
          </a:p>
        </p:txBody>
      </p:sp>
      <p:pic>
        <p:nvPicPr>
          <p:cNvPr id="3" name="Picture 2"/>
          <p:cNvPicPr>
            <a:picLocks noChangeAspect="1"/>
          </p:cNvPicPr>
          <p:nvPr/>
        </p:nvPicPr>
        <p:blipFill rotWithShape="1">
          <a:blip r:embed="rId2" cstate="screen">
            <a:clrChange>
              <a:clrFrom>
                <a:srgbClr val="F9FDFF"/>
              </a:clrFrom>
              <a:clrTo>
                <a:srgbClr val="F9FDFF">
                  <a:alpha val="0"/>
                </a:srgbClr>
              </a:clrTo>
            </a:clrChange>
            <a:extLst>
              <a:ext uri="{28A0092B-C50C-407E-A947-70E740481C1C}">
                <a14:useLocalDpi xmlns:a14="http://schemas.microsoft.com/office/drawing/2010/main"/>
              </a:ext>
            </a:extLst>
          </a:blip>
          <a:srcRect/>
          <a:stretch/>
        </p:blipFill>
        <p:spPr>
          <a:xfrm>
            <a:off x="3558012" y="2335794"/>
            <a:ext cx="5159040" cy="4522206"/>
          </a:xfrm>
          <a:prstGeom prst="rect">
            <a:avLst/>
          </a:prstGeom>
        </p:spPr>
      </p:pic>
    </p:spTree>
    <p:extLst>
      <p:ext uri="{BB962C8B-B14F-4D97-AF65-F5344CB8AC3E}">
        <p14:creationId xmlns:p14="http://schemas.microsoft.com/office/powerpoint/2010/main" val="1725135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Runtime errors</a:t>
            </a:r>
            <a:endParaRPr lang="en-GB" dirty="0"/>
          </a:p>
        </p:txBody>
      </p:sp>
      <p:sp>
        <p:nvSpPr>
          <p:cNvPr id="3" name="Text Placeholder 2"/>
          <p:cNvSpPr>
            <a:spLocks noGrp="1"/>
          </p:cNvSpPr>
          <p:nvPr>
            <p:ph type="body" sz="quarter" idx="14"/>
          </p:nvPr>
        </p:nvSpPr>
        <p:spPr>
          <a:xfrm>
            <a:off x="724280" y="1704178"/>
            <a:ext cx="7797230" cy="4752039"/>
          </a:xfrm>
        </p:spPr>
        <p:txBody>
          <a:bodyPr/>
          <a:lstStyle/>
          <a:p>
            <a:r>
              <a:rPr lang="en-GB" dirty="0" smtClean="0"/>
              <a:t>A runtime error will cause a program to crash – i.e. exit with a very unfriendly error message</a:t>
            </a:r>
          </a:p>
          <a:p>
            <a:pPr lvl="1"/>
            <a:r>
              <a:rPr lang="en-GB" dirty="0" smtClean="0"/>
              <a:t>What could cause this code to crash?</a:t>
            </a:r>
          </a:p>
          <a:p>
            <a:pPr lvl="1"/>
            <a:r>
              <a:rPr lang="en-GB" dirty="0" smtClean="0"/>
              <a:t>Will it give the right answer if the user makes no errors?</a:t>
            </a:r>
          </a:p>
          <a:p>
            <a:pPr marL="533400" lvl="1" indent="0">
              <a:spcBef>
                <a:spcPts val="1200"/>
              </a:spcBef>
              <a:spcAft>
                <a:spcPts val="0"/>
              </a:spcAft>
              <a:buNone/>
              <a:tabLst>
                <a:tab pos="900113" algn="l"/>
              </a:tabLst>
            </a:pPr>
            <a:r>
              <a:rPr lang="en-GB" dirty="0" err="1" smtClean="0">
                <a:solidFill>
                  <a:srgbClr val="36A7D4"/>
                </a:solidFill>
                <a:latin typeface="Consolas" panose="020B0609020204030204" pitchFamily="49" charset="0"/>
                <a:cs typeface="Consolas" panose="020B0609020204030204" pitchFamily="49" charset="0"/>
              </a:rPr>
              <a:t>totalScore</a:t>
            </a:r>
            <a:r>
              <a:rPr lang="en-GB" dirty="0" smtClean="0">
                <a:solidFill>
                  <a:srgbClr val="36A7D4"/>
                </a:solidFill>
                <a:latin typeface="Consolas" panose="020B0609020204030204" pitchFamily="49" charset="0"/>
                <a:cs typeface="Consolas" panose="020B0609020204030204" pitchFamily="49" charset="0"/>
              </a:rPr>
              <a:t> = 0</a:t>
            </a:r>
          </a:p>
          <a:p>
            <a:pPr marL="533400" lvl="1" indent="0">
              <a:spcAft>
                <a:spcPts val="0"/>
              </a:spcAft>
              <a:buNone/>
              <a:tabLst>
                <a:tab pos="900113" algn="l"/>
              </a:tabLst>
            </a:pPr>
            <a:r>
              <a:rPr lang="en-GB" dirty="0" err="1" smtClean="0">
                <a:solidFill>
                  <a:srgbClr val="36A7D4"/>
                </a:solidFill>
                <a:latin typeface="Consolas" panose="020B0609020204030204" pitchFamily="49" charset="0"/>
                <a:cs typeface="Consolas" panose="020B0609020204030204" pitchFamily="49" charset="0"/>
              </a:rPr>
              <a:t>numScores</a:t>
            </a:r>
            <a:r>
              <a:rPr lang="en-GB" dirty="0" smtClean="0">
                <a:solidFill>
                  <a:srgbClr val="36A7D4"/>
                </a:solidFill>
                <a:latin typeface="Consolas" panose="020B0609020204030204" pitchFamily="49" charset="0"/>
                <a:cs typeface="Consolas" panose="020B0609020204030204" pitchFamily="49" charset="0"/>
              </a:rPr>
              <a:t> = 0</a:t>
            </a:r>
          </a:p>
          <a:p>
            <a:pPr marL="533400" lvl="1" indent="0">
              <a:spcAft>
                <a:spcPts val="0"/>
              </a:spcAft>
              <a:buNone/>
              <a:tabLst>
                <a:tab pos="900113" algn="l"/>
              </a:tabLst>
            </a:pPr>
            <a:r>
              <a:rPr lang="en-GB" dirty="0" smtClean="0">
                <a:solidFill>
                  <a:srgbClr val="36A7D4"/>
                </a:solidFill>
                <a:latin typeface="Consolas" panose="020B0609020204030204" pitchFamily="49" charset="0"/>
                <a:cs typeface="Consolas" panose="020B0609020204030204" pitchFamily="49" charset="0"/>
              </a:rPr>
              <a:t>WHILE n&lt;&gt; -1</a:t>
            </a:r>
          </a:p>
          <a:p>
            <a:pPr marL="533400" lvl="1" indent="0">
              <a:spcAft>
                <a:spcPts val="0"/>
              </a:spcAft>
              <a:buNone/>
              <a:tabLst>
                <a:tab pos="900113" algn="l"/>
              </a:tabLst>
            </a:pPr>
            <a:r>
              <a:rPr lang="en-GB" dirty="0">
                <a:solidFill>
                  <a:srgbClr val="36A7D4"/>
                </a:solidFill>
                <a:latin typeface="Consolas" panose="020B0609020204030204" pitchFamily="49" charset="0"/>
                <a:cs typeface="Consolas" panose="020B0609020204030204" pitchFamily="49" charset="0"/>
              </a:rPr>
              <a:t>	</a:t>
            </a:r>
            <a:r>
              <a:rPr lang="en-GB" dirty="0" smtClean="0">
                <a:solidFill>
                  <a:srgbClr val="36A7D4"/>
                </a:solidFill>
                <a:latin typeface="Consolas" panose="020B0609020204030204" pitchFamily="49" charset="0"/>
                <a:cs typeface="Consolas" panose="020B0609020204030204" pitchFamily="49" charset="0"/>
              </a:rPr>
              <a:t>score = INPUT (“Please enter the next score:”)</a:t>
            </a:r>
          </a:p>
          <a:p>
            <a:pPr marL="533400" lvl="1" indent="0">
              <a:spcAft>
                <a:spcPts val="0"/>
              </a:spcAft>
              <a:buNone/>
              <a:tabLst>
                <a:tab pos="900113" algn="l"/>
              </a:tabLst>
            </a:pPr>
            <a:r>
              <a:rPr lang="en-GB" dirty="0">
                <a:solidFill>
                  <a:srgbClr val="36A7D4"/>
                </a:solidFill>
                <a:latin typeface="Consolas" panose="020B0609020204030204" pitchFamily="49" charset="0"/>
                <a:cs typeface="Consolas" panose="020B0609020204030204" pitchFamily="49" charset="0"/>
              </a:rPr>
              <a:t>	</a:t>
            </a:r>
            <a:r>
              <a:rPr lang="en-GB" dirty="0" err="1" smtClean="0">
                <a:solidFill>
                  <a:srgbClr val="36A7D4"/>
                </a:solidFill>
                <a:latin typeface="Consolas" panose="020B0609020204030204" pitchFamily="49" charset="0"/>
                <a:cs typeface="Consolas" panose="020B0609020204030204" pitchFamily="49" charset="0"/>
              </a:rPr>
              <a:t>totalScore</a:t>
            </a:r>
            <a:r>
              <a:rPr lang="en-GB" dirty="0" smtClean="0">
                <a:solidFill>
                  <a:srgbClr val="36A7D4"/>
                </a:solidFill>
                <a:latin typeface="Consolas" panose="020B0609020204030204" pitchFamily="49" charset="0"/>
                <a:cs typeface="Consolas" panose="020B0609020204030204" pitchFamily="49" charset="0"/>
              </a:rPr>
              <a:t> = </a:t>
            </a:r>
            <a:r>
              <a:rPr lang="en-GB" dirty="0" err="1" smtClean="0">
                <a:solidFill>
                  <a:srgbClr val="36A7D4"/>
                </a:solidFill>
                <a:latin typeface="Consolas" panose="020B0609020204030204" pitchFamily="49" charset="0"/>
                <a:cs typeface="Consolas" panose="020B0609020204030204" pitchFamily="49" charset="0"/>
              </a:rPr>
              <a:t>totalScore</a:t>
            </a:r>
            <a:r>
              <a:rPr lang="en-GB" dirty="0" smtClean="0">
                <a:solidFill>
                  <a:srgbClr val="36A7D4"/>
                </a:solidFill>
                <a:latin typeface="Consolas" panose="020B0609020204030204" pitchFamily="49" charset="0"/>
                <a:cs typeface="Consolas" panose="020B0609020204030204" pitchFamily="49" charset="0"/>
              </a:rPr>
              <a:t> + score</a:t>
            </a:r>
          </a:p>
          <a:p>
            <a:pPr marL="533400" lvl="1" indent="0">
              <a:spcAft>
                <a:spcPts val="0"/>
              </a:spcAft>
              <a:buNone/>
              <a:tabLst>
                <a:tab pos="900113" algn="l"/>
              </a:tabLst>
            </a:pPr>
            <a:r>
              <a:rPr lang="en-GB" dirty="0">
                <a:solidFill>
                  <a:srgbClr val="36A7D4"/>
                </a:solidFill>
                <a:latin typeface="Consolas" panose="020B0609020204030204" pitchFamily="49" charset="0"/>
                <a:cs typeface="Consolas" panose="020B0609020204030204" pitchFamily="49" charset="0"/>
              </a:rPr>
              <a:t>	</a:t>
            </a:r>
            <a:r>
              <a:rPr lang="en-GB" dirty="0" err="1" smtClean="0">
                <a:solidFill>
                  <a:srgbClr val="36A7D4"/>
                </a:solidFill>
                <a:latin typeface="Consolas" panose="020B0609020204030204" pitchFamily="49" charset="0"/>
                <a:cs typeface="Consolas" panose="020B0609020204030204" pitchFamily="49" charset="0"/>
              </a:rPr>
              <a:t>numScores</a:t>
            </a:r>
            <a:r>
              <a:rPr lang="en-GB" dirty="0" smtClean="0">
                <a:solidFill>
                  <a:srgbClr val="36A7D4"/>
                </a:solidFill>
                <a:latin typeface="Consolas" panose="020B0609020204030204" pitchFamily="49" charset="0"/>
                <a:cs typeface="Consolas" panose="020B0609020204030204" pitchFamily="49" charset="0"/>
              </a:rPr>
              <a:t> = </a:t>
            </a:r>
            <a:r>
              <a:rPr lang="en-GB" dirty="0" err="1" smtClean="0">
                <a:solidFill>
                  <a:srgbClr val="36A7D4"/>
                </a:solidFill>
                <a:latin typeface="Consolas" panose="020B0609020204030204" pitchFamily="49" charset="0"/>
                <a:cs typeface="Consolas" panose="020B0609020204030204" pitchFamily="49" charset="0"/>
              </a:rPr>
              <a:t>numScores</a:t>
            </a:r>
            <a:r>
              <a:rPr lang="en-GB" dirty="0" smtClean="0">
                <a:solidFill>
                  <a:srgbClr val="36A7D4"/>
                </a:solidFill>
                <a:latin typeface="Consolas" panose="020B0609020204030204" pitchFamily="49" charset="0"/>
                <a:cs typeface="Consolas" panose="020B0609020204030204" pitchFamily="49" charset="0"/>
              </a:rPr>
              <a:t> + 1</a:t>
            </a:r>
          </a:p>
          <a:p>
            <a:pPr marL="533400" lvl="1" indent="0">
              <a:spcAft>
                <a:spcPts val="0"/>
              </a:spcAft>
              <a:buNone/>
              <a:tabLst>
                <a:tab pos="900113" algn="l"/>
              </a:tabLst>
            </a:pPr>
            <a:r>
              <a:rPr lang="en-GB" dirty="0">
                <a:solidFill>
                  <a:srgbClr val="36A7D4"/>
                </a:solidFill>
                <a:latin typeface="Consolas" panose="020B0609020204030204" pitchFamily="49" charset="0"/>
                <a:cs typeface="Consolas" panose="020B0609020204030204" pitchFamily="49" charset="0"/>
              </a:rPr>
              <a:t>ENDWHILE</a:t>
            </a:r>
          </a:p>
          <a:p>
            <a:pPr marL="533400" lvl="1" indent="0">
              <a:spcAft>
                <a:spcPts val="0"/>
              </a:spcAft>
              <a:buNone/>
              <a:tabLst>
                <a:tab pos="900113" algn="l"/>
              </a:tabLst>
            </a:pPr>
            <a:r>
              <a:rPr lang="en-GB" dirty="0" err="1" smtClean="0">
                <a:solidFill>
                  <a:srgbClr val="36A7D4"/>
                </a:solidFill>
                <a:latin typeface="Consolas" panose="020B0609020204030204" pitchFamily="49" charset="0"/>
                <a:cs typeface="Consolas" panose="020B0609020204030204" pitchFamily="49" charset="0"/>
              </a:rPr>
              <a:t>averageScore</a:t>
            </a:r>
            <a:r>
              <a:rPr lang="en-GB" dirty="0" smtClean="0">
                <a:solidFill>
                  <a:srgbClr val="36A7D4"/>
                </a:solidFill>
                <a:latin typeface="Consolas" panose="020B0609020204030204" pitchFamily="49" charset="0"/>
                <a:cs typeface="Consolas" panose="020B0609020204030204" pitchFamily="49" charset="0"/>
              </a:rPr>
              <a:t> = </a:t>
            </a:r>
            <a:r>
              <a:rPr lang="en-GB" dirty="0" err="1" smtClean="0">
                <a:solidFill>
                  <a:srgbClr val="36A7D4"/>
                </a:solidFill>
                <a:latin typeface="Consolas" panose="020B0609020204030204" pitchFamily="49" charset="0"/>
                <a:cs typeface="Consolas" panose="020B0609020204030204" pitchFamily="49" charset="0"/>
              </a:rPr>
              <a:t>totalScore</a:t>
            </a:r>
            <a:r>
              <a:rPr lang="en-GB" dirty="0" smtClean="0">
                <a:solidFill>
                  <a:srgbClr val="36A7D4"/>
                </a:solidFill>
                <a:latin typeface="Consolas" panose="020B0609020204030204" pitchFamily="49" charset="0"/>
                <a:cs typeface="Consolas" panose="020B0609020204030204" pitchFamily="49" charset="0"/>
              </a:rPr>
              <a:t>/</a:t>
            </a:r>
            <a:r>
              <a:rPr lang="en-GB" dirty="0" err="1" smtClean="0">
                <a:solidFill>
                  <a:srgbClr val="36A7D4"/>
                </a:solidFill>
                <a:latin typeface="Consolas" panose="020B0609020204030204" pitchFamily="49" charset="0"/>
                <a:cs typeface="Consolas" panose="020B0609020204030204" pitchFamily="49" charset="0"/>
              </a:rPr>
              <a:t>numScores</a:t>
            </a:r>
            <a:r>
              <a:rPr lang="en-GB" sz="1800" dirty="0">
                <a:solidFill>
                  <a:srgbClr val="36A7D4"/>
                </a:solidFill>
                <a:latin typeface="Consolas" panose="020B0609020204030204" pitchFamily="49" charset="0"/>
                <a:cs typeface="Consolas" panose="020B0609020204030204" pitchFamily="49" charset="0"/>
              </a:rPr>
              <a:t>	</a:t>
            </a:r>
            <a:r>
              <a:rPr lang="en-GB" sz="1800" dirty="0" smtClean="0">
                <a:solidFill>
                  <a:srgbClr val="36A7D4"/>
                </a:solidFill>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2612382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Exception handling</a:t>
            </a:r>
            <a:endParaRPr lang="en-GB" dirty="0"/>
          </a:p>
        </p:txBody>
      </p:sp>
      <p:sp>
        <p:nvSpPr>
          <p:cNvPr id="3" name="Text Placeholder 2"/>
          <p:cNvSpPr>
            <a:spLocks noGrp="1"/>
          </p:cNvSpPr>
          <p:nvPr>
            <p:ph type="body" sz="quarter" idx="14"/>
          </p:nvPr>
        </p:nvSpPr>
        <p:spPr>
          <a:xfrm>
            <a:off x="724280" y="1704179"/>
            <a:ext cx="7797230" cy="4239421"/>
          </a:xfrm>
        </p:spPr>
        <p:txBody>
          <a:bodyPr/>
          <a:lstStyle/>
          <a:p>
            <a:r>
              <a:rPr lang="en-GB" dirty="0" smtClean="0"/>
              <a:t>Using exception handling statements, you can intercept and handle exceptions so that your program does not crash – it will do what the programmer specifies</a:t>
            </a:r>
          </a:p>
          <a:p>
            <a:pPr marL="361950" lvl="1" indent="0">
              <a:spcAft>
                <a:spcPts val="0"/>
              </a:spcAft>
              <a:buNone/>
              <a:tabLst>
                <a:tab pos="803275" algn="l"/>
                <a:tab pos="1163638" algn="l"/>
              </a:tabLst>
            </a:pPr>
            <a:r>
              <a:rPr lang="en-GB" dirty="0" smtClean="0"/>
              <a:t>	</a:t>
            </a:r>
            <a:r>
              <a:rPr lang="en-GB" dirty="0" smtClean="0">
                <a:solidFill>
                  <a:srgbClr val="36A7D4"/>
                </a:solidFill>
                <a:latin typeface="Consolas" panose="020B0609020204030204" pitchFamily="49" charset="0"/>
                <a:cs typeface="Consolas" panose="020B0609020204030204" pitchFamily="49" charset="0"/>
              </a:rPr>
              <a:t>score </a:t>
            </a:r>
            <a:r>
              <a:rPr lang="en-GB"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a:t>
            </a:r>
            <a:r>
              <a:rPr lang="en-GB" dirty="0" smtClean="0">
                <a:solidFill>
                  <a:srgbClr val="36A7D4"/>
                </a:solidFill>
                <a:latin typeface="Consolas" panose="020B0609020204030204" pitchFamily="49" charset="0"/>
                <a:cs typeface="Consolas" panose="020B0609020204030204" pitchFamily="49" charset="0"/>
              </a:rPr>
              <a:t> </a:t>
            </a:r>
            <a:r>
              <a:rPr lang="en-GB" dirty="0">
                <a:solidFill>
                  <a:srgbClr val="36A7D4"/>
                </a:solidFill>
                <a:latin typeface="Consolas" panose="020B0609020204030204" pitchFamily="49" charset="0"/>
                <a:cs typeface="Consolas" panose="020B0609020204030204" pitchFamily="49" charset="0"/>
              </a:rPr>
              <a:t>INPUT (“Please enter the next score</a:t>
            </a:r>
            <a:r>
              <a:rPr lang="en-GB" dirty="0" smtClean="0">
                <a:solidFill>
                  <a:srgbClr val="36A7D4"/>
                </a:solidFill>
                <a:latin typeface="Consolas" panose="020B0609020204030204" pitchFamily="49" charset="0"/>
                <a:cs typeface="Consolas" panose="020B0609020204030204" pitchFamily="49" charset="0"/>
              </a:rPr>
              <a:t>:”)</a:t>
            </a:r>
          </a:p>
          <a:p>
            <a:pPr marL="361950" lvl="1" indent="0">
              <a:spcAft>
                <a:spcPts val="0"/>
              </a:spcAft>
              <a:buNone/>
              <a:tabLst>
                <a:tab pos="803275" algn="l"/>
                <a:tab pos="1163638" algn="l"/>
              </a:tabLst>
            </a:pPr>
            <a:r>
              <a:rPr lang="en-GB" dirty="0" smtClean="0">
                <a:solidFill>
                  <a:srgbClr val="36A7D4"/>
                </a:solidFill>
                <a:latin typeface="Consolas" panose="020B0609020204030204" pitchFamily="49" charset="0"/>
                <a:cs typeface="Consolas" panose="020B0609020204030204" pitchFamily="49" charset="0"/>
              </a:rPr>
              <a:t>	TRY</a:t>
            </a:r>
          </a:p>
          <a:p>
            <a:pPr marL="361950" lvl="1" indent="0">
              <a:spcAft>
                <a:spcPts val="0"/>
              </a:spcAft>
              <a:buNone/>
              <a:tabLst>
                <a:tab pos="803275" algn="l"/>
                <a:tab pos="1163638" algn="l"/>
              </a:tabLst>
            </a:pPr>
            <a:r>
              <a:rPr lang="en-GB" dirty="0" smtClean="0">
                <a:solidFill>
                  <a:srgbClr val="36A7D4"/>
                </a:solidFill>
                <a:latin typeface="Consolas" panose="020B0609020204030204" pitchFamily="49" charset="0"/>
                <a:cs typeface="Consolas" panose="020B0609020204030204" pitchFamily="49" charset="0"/>
              </a:rPr>
              <a:t>		score </a:t>
            </a:r>
            <a:r>
              <a:rPr lang="en-GB"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 </a:t>
            </a:r>
            <a:r>
              <a:rPr lang="en-GB" dirty="0" smtClean="0">
                <a:solidFill>
                  <a:srgbClr val="36A7D4"/>
                </a:solidFill>
                <a:latin typeface="Consolas" panose="020B0609020204030204" pitchFamily="49" charset="0"/>
                <a:cs typeface="Consolas" panose="020B0609020204030204" pitchFamily="49" charset="0"/>
              </a:rPr>
              <a:t> </a:t>
            </a:r>
            <a:r>
              <a:rPr lang="en-GB" dirty="0" err="1" smtClean="0">
                <a:solidFill>
                  <a:srgbClr val="36A7D4"/>
                </a:solidFill>
                <a:latin typeface="Consolas" panose="020B0609020204030204" pitchFamily="49" charset="0"/>
                <a:cs typeface="Consolas" panose="020B0609020204030204" pitchFamily="49" charset="0"/>
              </a:rPr>
              <a:t>int</a:t>
            </a:r>
            <a:r>
              <a:rPr lang="en-GB" dirty="0" smtClean="0">
                <a:solidFill>
                  <a:srgbClr val="36A7D4"/>
                </a:solidFill>
                <a:latin typeface="Consolas" panose="020B0609020204030204" pitchFamily="49" charset="0"/>
                <a:cs typeface="Consolas" panose="020B0609020204030204" pitchFamily="49" charset="0"/>
              </a:rPr>
              <a:t>(score)   #convert to integer</a:t>
            </a:r>
          </a:p>
          <a:p>
            <a:pPr marL="361950" lvl="1" indent="0">
              <a:spcAft>
                <a:spcPts val="0"/>
              </a:spcAft>
              <a:buNone/>
              <a:tabLst>
                <a:tab pos="803275" algn="l"/>
                <a:tab pos="1163638" algn="l"/>
              </a:tabLst>
            </a:pPr>
            <a:r>
              <a:rPr lang="en-GB" dirty="0">
                <a:solidFill>
                  <a:srgbClr val="36A7D4"/>
                </a:solidFill>
                <a:latin typeface="Consolas" panose="020B0609020204030204" pitchFamily="49" charset="0"/>
                <a:cs typeface="Consolas" panose="020B0609020204030204" pitchFamily="49" charset="0"/>
              </a:rPr>
              <a:t>	</a:t>
            </a:r>
            <a:r>
              <a:rPr lang="en-GB" dirty="0" smtClean="0">
                <a:solidFill>
                  <a:srgbClr val="36A7D4"/>
                </a:solidFill>
                <a:latin typeface="Consolas" panose="020B0609020204030204" pitchFamily="49" charset="0"/>
                <a:cs typeface="Consolas" panose="020B0609020204030204" pitchFamily="49" charset="0"/>
              </a:rPr>
              <a:t>EXCEPT</a:t>
            </a:r>
          </a:p>
          <a:p>
            <a:pPr marL="361950" lvl="1" indent="0">
              <a:spcAft>
                <a:spcPts val="0"/>
              </a:spcAft>
              <a:buNone/>
              <a:tabLst>
                <a:tab pos="803275" algn="l"/>
                <a:tab pos="1163638" algn="l"/>
              </a:tabLst>
            </a:pPr>
            <a:r>
              <a:rPr lang="en-GB" dirty="0">
                <a:solidFill>
                  <a:srgbClr val="36A7D4"/>
                </a:solidFill>
                <a:latin typeface="Consolas" panose="020B0609020204030204" pitchFamily="49" charset="0"/>
                <a:cs typeface="Consolas" panose="020B0609020204030204" pitchFamily="49" charset="0"/>
              </a:rPr>
              <a:t>	</a:t>
            </a:r>
            <a:r>
              <a:rPr lang="en-GB" dirty="0" smtClean="0">
                <a:solidFill>
                  <a:srgbClr val="36A7D4"/>
                </a:solidFill>
                <a:latin typeface="Consolas" panose="020B0609020204030204" pitchFamily="49" charset="0"/>
                <a:cs typeface="Consolas" panose="020B0609020204030204" pitchFamily="49" charset="0"/>
              </a:rPr>
              <a:t>	OUTPUT (“That was not a number!”)</a:t>
            </a:r>
          </a:p>
          <a:p>
            <a:pPr marL="334963" indent="-342900">
              <a:spcBef>
                <a:spcPts val="1200"/>
              </a:spcBef>
              <a:spcAft>
                <a:spcPts val="0"/>
              </a:spcAft>
              <a:tabLst>
                <a:tab pos="803275" algn="l"/>
                <a:tab pos="1163638" algn="l"/>
              </a:tabLst>
            </a:pPr>
            <a:r>
              <a:rPr lang="en-GB" dirty="0" smtClean="0"/>
              <a:t>Syntax is different for different languages</a:t>
            </a:r>
          </a:p>
          <a:p>
            <a:pPr marL="444500" lvl="1" indent="0">
              <a:spcAft>
                <a:spcPts val="0"/>
              </a:spcAft>
              <a:buNone/>
              <a:tabLst>
                <a:tab pos="803275" algn="l"/>
                <a:tab pos="1163638" algn="l"/>
              </a:tabLst>
            </a:pPr>
            <a:r>
              <a:rPr lang="en-GB" dirty="0"/>
              <a:t>	</a:t>
            </a:r>
          </a:p>
        </p:txBody>
      </p:sp>
    </p:spTree>
    <p:extLst>
      <p:ext uri="{BB962C8B-B14F-4D97-AF65-F5344CB8AC3E}">
        <p14:creationId xmlns:p14="http://schemas.microsoft.com/office/powerpoint/2010/main" val="27590814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Exception handling</a:t>
            </a:r>
            <a:endParaRPr lang="en-GB" dirty="0"/>
          </a:p>
        </p:txBody>
      </p:sp>
      <p:sp>
        <p:nvSpPr>
          <p:cNvPr id="3" name="Text Placeholder 2"/>
          <p:cNvSpPr>
            <a:spLocks noGrp="1"/>
          </p:cNvSpPr>
          <p:nvPr>
            <p:ph type="body" sz="quarter" idx="14"/>
          </p:nvPr>
        </p:nvSpPr>
        <p:spPr>
          <a:xfrm>
            <a:off x="724280" y="1704178"/>
            <a:ext cx="7797230" cy="3934621"/>
          </a:xfrm>
        </p:spPr>
        <p:txBody>
          <a:bodyPr/>
          <a:lstStyle/>
          <a:p>
            <a:r>
              <a:rPr lang="en-GB" dirty="0" smtClean="0"/>
              <a:t>What </a:t>
            </a:r>
            <a:r>
              <a:rPr lang="en-GB" smtClean="0"/>
              <a:t>error will cause </a:t>
            </a:r>
            <a:r>
              <a:rPr lang="en-GB" dirty="0" smtClean="0"/>
              <a:t>this program to crash?</a:t>
            </a:r>
          </a:p>
          <a:p>
            <a:pPr marL="1258888" lvl="1" indent="0">
              <a:buNone/>
            </a:pPr>
            <a:r>
              <a:rPr lang="en-GB" dirty="0" smtClean="0">
                <a:solidFill>
                  <a:srgbClr val="36A7D4"/>
                </a:solidFill>
                <a:latin typeface="Consolas" panose="020B0609020204030204" pitchFamily="49" charset="0"/>
                <a:cs typeface="Consolas" panose="020B0609020204030204" pitchFamily="49" charset="0"/>
              </a:rPr>
              <a:t>names </a:t>
            </a:r>
            <a:r>
              <a:rPr lang="en-GB" dirty="0" smtClean="0">
                <a:solidFill>
                  <a:srgbClr val="36A7D4"/>
                </a:solidFill>
                <a:latin typeface="Consolas" panose="020B0609020204030204" pitchFamily="49" charset="0"/>
                <a:cs typeface="Consolas" panose="020B0609020204030204" pitchFamily="49" charset="0"/>
                <a:sym typeface="Wingdings" panose="05000000000000000000" pitchFamily="2" charset="2"/>
              </a:rPr>
              <a:t> [“Belinda”, “Gerri”, “Tom”]</a:t>
            </a:r>
          </a:p>
          <a:p>
            <a:pPr marL="1258888" lvl="1" indent="0">
              <a:buNone/>
            </a:pPr>
            <a:r>
              <a:rPr lang="en-GB" dirty="0" smtClean="0">
                <a:solidFill>
                  <a:srgbClr val="36A7D4"/>
                </a:solidFill>
                <a:latin typeface="Consolas" panose="020B0609020204030204" pitchFamily="49" charset="0"/>
                <a:cs typeface="Consolas" panose="020B0609020204030204" pitchFamily="49" charset="0"/>
              </a:rPr>
              <a:t>FOR index = 1 TO 4</a:t>
            </a:r>
          </a:p>
          <a:p>
            <a:pPr marL="1258888" lvl="1" indent="0">
              <a:buNone/>
              <a:tabLst>
                <a:tab pos="900113" algn="l"/>
              </a:tabLst>
            </a:pPr>
            <a:r>
              <a:rPr lang="en-GB" dirty="0">
                <a:solidFill>
                  <a:srgbClr val="36A7D4"/>
                </a:solidFill>
                <a:latin typeface="Consolas" panose="020B0609020204030204" pitchFamily="49" charset="0"/>
                <a:cs typeface="Consolas" panose="020B0609020204030204" pitchFamily="49" charset="0"/>
              </a:rPr>
              <a:t>	</a:t>
            </a:r>
            <a:r>
              <a:rPr lang="en-GB" dirty="0" smtClean="0">
                <a:solidFill>
                  <a:srgbClr val="36A7D4"/>
                </a:solidFill>
                <a:latin typeface="Consolas" panose="020B0609020204030204" pitchFamily="49" charset="0"/>
                <a:cs typeface="Consolas" panose="020B0609020204030204" pitchFamily="49" charset="0"/>
              </a:rPr>
              <a:t>	OUTPUT (names[index])</a:t>
            </a:r>
          </a:p>
          <a:p>
            <a:pPr marL="1258888" lvl="1" indent="0">
              <a:buNone/>
              <a:tabLst>
                <a:tab pos="900113" algn="l"/>
              </a:tabLst>
            </a:pPr>
            <a:r>
              <a:rPr lang="en-GB" dirty="0" smtClean="0">
                <a:solidFill>
                  <a:srgbClr val="36A7D4"/>
                </a:solidFill>
                <a:latin typeface="Consolas" panose="020B0609020204030204" pitchFamily="49" charset="0"/>
                <a:cs typeface="Consolas" panose="020B0609020204030204" pitchFamily="49" charset="0"/>
              </a:rPr>
              <a:t>ENDFOR</a:t>
            </a:r>
          </a:p>
          <a:p>
            <a:pPr marL="334963" indent="-342900">
              <a:tabLst>
                <a:tab pos="900113" algn="l"/>
              </a:tabLst>
            </a:pPr>
            <a:r>
              <a:rPr lang="en-GB" dirty="0" smtClean="0"/>
              <a:t>Insert a TRY… EXCEPT statement to ensure that it does not crash</a:t>
            </a:r>
            <a:endParaRPr lang="en-GB" dirty="0"/>
          </a:p>
        </p:txBody>
      </p:sp>
    </p:spTree>
    <p:extLst>
      <p:ext uri="{BB962C8B-B14F-4D97-AF65-F5344CB8AC3E}">
        <p14:creationId xmlns:p14="http://schemas.microsoft.com/office/powerpoint/2010/main" val="4076790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TRY … EXCEPT Example 1</a:t>
            </a:r>
            <a:endParaRPr lang="en-GB" dirty="0"/>
          </a:p>
        </p:txBody>
      </p:sp>
      <p:sp>
        <p:nvSpPr>
          <p:cNvPr id="3" name="Text Placeholder 2"/>
          <p:cNvSpPr>
            <a:spLocks noGrp="1"/>
          </p:cNvSpPr>
          <p:nvPr>
            <p:ph type="body" sz="quarter" idx="14"/>
          </p:nvPr>
        </p:nvSpPr>
        <p:spPr/>
        <p:txBody>
          <a:bodyPr/>
          <a:lstStyle/>
          <a:p>
            <a:r>
              <a:rPr lang="en-GB" dirty="0" smtClean="0"/>
              <a:t>You could write this:</a:t>
            </a:r>
          </a:p>
          <a:p>
            <a:pPr marL="806450" lvl="1" indent="0">
              <a:spcAft>
                <a:spcPts val="0"/>
              </a:spcAft>
              <a:buNone/>
            </a:pPr>
            <a:r>
              <a:rPr lang="en-GB" dirty="0">
                <a:solidFill>
                  <a:srgbClr val="36A7D4"/>
                </a:solidFill>
                <a:latin typeface="Consolas" panose="020B0609020204030204" pitchFamily="49" charset="0"/>
                <a:cs typeface="Consolas" panose="020B0609020204030204" pitchFamily="49" charset="0"/>
              </a:rPr>
              <a:t>names </a:t>
            </a:r>
            <a:r>
              <a:rPr lang="en-GB" dirty="0">
                <a:solidFill>
                  <a:srgbClr val="36A7D4"/>
                </a:solidFill>
                <a:latin typeface="Consolas" panose="020B0609020204030204" pitchFamily="49" charset="0"/>
                <a:cs typeface="Consolas" panose="020B0609020204030204" pitchFamily="49" charset="0"/>
                <a:sym typeface="Wingdings" panose="05000000000000000000" pitchFamily="2" charset="2"/>
              </a:rPr>
              <a:t> [“Belinda”, “Gerri”, “Tom”]</a:t>
            </a:r>
          </a:p>
          <a:p>
            <a:pPr marL="806450" lvl="1" indent="0">
              <a:spcAft>
                <a:spcPts val="0"/>
              </a:spcAft>
              <a:buNone/>
              <a:tabLst>
                <a:tab pos="900113" algn="l"/>
                <a:tab pos="1260475" algn="l"/>
              </a:tabLst>
            </a:pPr>
            <a:r>
              <a:rPr lang="en-GB" dirty="0">
                <a:solidFill>
                  <a:srgbClr val="36A7D4"/>
                </a:solidFill>
                <a:latin typeface="Consolas" panose="020B0609020204030204" pitchFamily="49" charset="0"/>
                <a:cs typeface="Consolas" panose="020B0609020204030204" pitchFamily="49" charset="0"/>
              </a:rPr>
              <a:t>FOR index = 1 TO </a:t>
            </a:r>
            <a:r>
              <a:rPr lang="en-GB" dirty="0" smtClean="0">
                <a:solidFill>
                  <a:srgbClr val="36A7D4"/>
                </a:solidFill>
                <a:latin typeface="Consolas" panose="020B0609020204030204" pitchFamily="49" charset="0"/>
                <a:cs typeface="Consolas" panose="020B0609020204030204" pitchFamily="49" charset="0"/>
              </a:rPr>
              <a:t>6</a:t>
            </a:r>
            <a:endParaRPr lang="en-GB" dirty="0">
              <a:solidFill>
                <a:srgbClr val="36A7D4"/>
              </a:solidFill>
              <a:latin typeface="Consolas" panose="020B0609020204030204" pitchFamily="49" charset="0"/>
              <a:cs typeface="Consolas" panose="020B0609020204030204" pitchFamily="49" charset="0"/>
            </a:endParaRPr>
          </a:p>
          <a:p>
            <a:pPr marL="806450" lvl="1" indent="0">
              <a:spcAft>
                <a:spcPts val="0"/>
              </a:spcAft>
              <a:buNone/>
              <a:tabLst>
                <a:tab pos="900113" algn="l"/>
                <a:tab pos="1260475" algn="l"/>
              </a:tabLst>
            </a:pPr>
            <a:r>
              <a:rPr lang="en-GB" dirty="0">
                <a:solidFill>
                  <a:srgbClr val="36A7D4"/>
                </a:solidFill>
                <a:latin typeface="Consolas" panose="020B0609020204030204" pitchFamily="49" charset="0"/>
                <a:cs typeface="Consolas" panose="020B0609020204030204" pitchFamily="49" charset="0"/>
              </a:rPr>
              <a:t>	</a:t>
            </a:r>
            <a:r>
              <a:rPr lang="en-GB" dirty="0" smtClean="0">
                <a:solidFill>
                  <a:srgbClr val="36A7D4"/>
                </a:solidFill>
                <a:latin typeface="Consolas" panose="020B0609020204030204" pitchFamily="49" charset="0"/>
                <a:cs typeface="Consolas" panose="020B0609020204030204" pitchFamily="49" charset="0"/>
              </a:rPr>
              <a:t>	TRY</a:t>
            </a:r>
          </a:p>
          <a:p>
            <a:pPr marL="806450" lvl="1" indent="0">
              <a:spcAft>
                <a:spcPts val="0"/>
              </a:spcAft>
              <a:buNone/>
              <a:tabLst>
                <a:tab pos="900113" algn="l"/>
                <a:tab pos="1260475" algn="l"/>
              </a:tabLst>
            </a:pPr>
            <a:r>
              <a:rPr lang="en-GB" dirty="0">
                <a:solidFill>
                  <a:srgbClr val="36A7D4"/>
                </a:solidFill>
                <a:latin typeface="Consolas" panose="020B0609020204030204" pitchFamily="49" charset="0"/>
                <a:cs typeface="Consolas" panose="020B0609020204030204" pitchFamily="49" charset="0"/>
              </a:rPr>
              <a:t>	</a:t>
            </a:r>
            <a:r>
              <a:rPr lang="en-GB" dirty="0" smtClean="0">
                <a:solidFill>
                  <a:srgbClr val="36A7D4"/>
                </a:solidFill>
                <a:latin typeface="Consolas" panose="020B0609020204030204" pitchFamily="49" charset="0"/>
                <a:cs typeface="Consolas" panose="020B0609020204030204" pitchFamily="49" charset="0"/>
              </a:rPr>
              <a:t>			OUTPUT </a:t>
            </a:r>
            <a:r>
              <a:rPr lang="en-GB" dirty="0">
                <a:solidFill>
                  <a:srgbClr val="36A7D4"/>
                </a:solidFill>
                <a:latin typeface="Consolas" panose="020B0609020204030204" pitchFamily="49" charset="0"/>
                <a:cs typeface="Consolas" panose="020B0609020204030204" pitchFamily="49" charset="0"/>
              </a:rPr>
              <a:t>(names[index])</a:t>
            </a:r>
          </a:p>
          <a:p>
            <a:pPr marL="806450" lvl="1" indent="0">
              <a:spcAft>
                <a:spcPts val="0"/>
              </a:spcAft>
              <a:buNone/>
              <a:tabLst>
                <a:tab pos="900113" algn="l"/>
                <a:tab pos="1260475" algn="l"/>
              </a:tabLst>
            </a:pPr>
            <a:r>
              <a:rPr lang="en-GB" dirty="0" smtClean="0">
                <a:solidFill>
                  <a:srgbClr val="36A7D4"/>
                </a:solidFill>
                <a:latin typeface="Consolas" panose="020B0609020204030204" pitchFamily="49" charset="0"/>
                <a:cs typeface="Consolas" panose="020B0609020204030204" pitchFamily="49" charset="0"/>
              </a:rPr>
              <a:t>		EXCEPT</a:t>
            </a:r>
          </a:p>
          <a:p>
            <a:pPr marL="806450" lvl="1" indent="0">
              <a:spcAft>
                <a:spcPts val="0"/>
              </a:spcAft>
              <a:buNone/>
              <a:tabLst>
                <a:tab pos="900113" algn="l"/>
                <a:tab pos="1260475" algn="l"/>
              </a:tabLst>
            </a:pPr>
            <a:r>
              <a:rPr lang="en-GB" dirty="0">
                <a:solidFill>
                  <a:srgbClr val="36A7D4"/>
                </a:solidFill>
                <a:latin typeface="Consolas" panose="020B0609020204030204" pitchFamily="49" charset="0"/>
                <a:cs typeface="Consolas" panose="020B0609020204030204" pitchFamily="49" charset="0"/>
              </a:rPr>
              <a:t>	</a:t>
            </a:r>
            <a:r>
              <a:rPr lang="en-GB" dirty="0" smtClean="0">
                <a:solidFill>
                  <a:srgbClr val="36A7D4"/>
                </a:solidFill>
                <a:latin typeface="Consolas" panose="020B0609020204030204" pitchFamily="49" charset="0"/>
                <a:cs typeface="Consolas" panose="020B0609020204030204" pitchFamily="49" charset="0"/>
              </a:rPr>
              <a:t>			OUTPUT (“No more names in the array!”)</a:t>
            </a:r>
          </a:p>
          <a:p>
            <a:pPr marL="806450" lvl="1" indent="0">
              <a:spcAft>
                <a:spcPts val="0"/>
              </a:spcAft>
              <a:buNone/>
              <a:tabLst>
                <a:tab pos="900113" algn="l"/>
                <a:tab pos="1260475" algn="l"/>
              </a:tabLst>
            </a:pPr>
            <a:r>
              <a:rPr lang="en-GB" dirty="0">
                <a:solidFill>
                  <a:srgbClr val="36A7D4"/>
                </a:solidFill>
                <a:latin typeface="Consolas" panose="020B0609020204030204" pitchFamily="49" charset="0"/>
                <a:cs typeface="Consolas" panose="020B0609020204030204" pitchFamily="49" charset="0"/>
              </a:rPr>
              <a:t>	</a:t>
            </a:r>
            <a:r>
              <a:rPr lang="en-GB" dirty="0" smtClean="0">
                <a:solidFill>
                  <a:srgbClr val="36A7D4"/>
                </a:solidFill>
                <a:latin typeface="Consolas" panose="020B0609020204030204" pitchFamily="49" charset="0"/>
                <a:cs typeface="Consolas" panose="020B0609020204030204" pitchFamily="49" charset="0"/>
              </a:rPr>
              <a:t>	ENDEXCEPT</a:t>
            </a:r>
          </a:p>
          <a:p>
            <a:pPr marL="806450" lvl="1" indent="0">
              <a:spcAft>
                <a:spcPts val="0"/>
              </a:spcAft>
              <a:buNone/>
              <a:tabLst>
                <a:tab pos="900113" algn="l"/>
                <a:tab pos="1260475" algn="l"/>
              </a:tabLst>
            </a:pPr>
            <a:r>
              <a:rPr lang="en-GB" dirty="0" smtClean="0">
                <a:solidFill>
                  <a:srgbClr val="36A7D4"/>
                </a:solidFill>
                <a:latin typeface="Consolas" panose="020B0609020204030204" pitchFamily="49" charset="0"/>
                <a:cs typeface="Consolas" panose="020B0609020204030204" pitchFamily="49" charset="0"/>
              </a:rPr>
              <a:t>ENDFOR</a:t>
            </a:r>
          </a:p>
          <a:p>
            <a:pPr marL="806450" lvl="1" indent="0">
              <a:spcAft>
                <a:spcPts val="0"/>
              </a:spcAft>
              <a:buNone/>
              <a:tabLst>
                <a:tab pos="900113" algn="l"/>
                <a:tab pos="1260475" algn="l"/>
              </a:tabLst>
            </a:pPr>
            <a:r>
              <a:rPr lang="en-GB" dirty="0" smtClean="0">
                <a:solidFill>
                  <a:srgbClr val="36A7D4"/>
                </a:solidFill>
                <a:latin typeface="Consolas" panose="020B0609020204030204" pitchFamily="49" charset="0"/>
                <a:cs typeface="Consolas" panose="020B0609020204030204" pitchFamily="49" charset="0"/>
              </a:rPr>
              <a:t>Print (“Program continuing…”)</a:t>
            </a:r>
            <a:endParaRPr lang="en-GB" dirty="0">
              <a:solidFill>
                <a:srgbClr val="36A7D4"/>
              </a:solidFill>
              <a:latin typeface="Consolas" panose="020B0609020204030204" pitchFamily="49" charset="0"/>
              <a:cs typeface="Consolas" panose="020B0609020204030204" pitchFamily="49" charset="0"/>
            </a:endParaRPr>
          </a:p>
          <a:p>
            <a:endParaRPr lang="en-GB" dirty="0"/>
          </a:p>
        </p:txBody>
      </p:sp>
    </p:spTree>
    <p:extLst>
      <p:ext uri="{BB962C8B-B14F-4D97-AF65-F5344CB8AC3E}">
        <p14:creationId xmlns:p14="http://schemas.microsoft.com/office/powerpoint/2010/main" val="42637506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TRY … EXCEPT Example </a:t>
            </a:r>
            <a:r>
              <a:rPr lang="en-GB" dirty="0" smtClean="0"/>
              <a:t>2</a:t>
            </a:r>
            <a:endParaRPr lang="en-GB" dirty="0"/>
          </a:p>
        </p:txBody>
      </p:sp>
      <p:sp>
        <p:nvSpPr>
          <p:cNvPr id="3" name="Text Placeholder 2"/>
          <p:cNvSpPr>
            <a:spLocks noGrp="1"/>
          </p:cNvSpPr>
          <p:nvPr>
            <p:ph type="body" sz="quarter" idx="14"/>
          </p:nvPr>
        </p:nvSpPr>
        <p:spPr>
          <a:xfrm>
            <a:off x="724280" y="1704179"/>
            <a:ext cx="7797230" cy="1122148"/>
          </a:xfrm>
        </p:spPr>
        <p:txBody>
          <a:bodyPr/>
          <a:lstStyle/>
          <a:p>
            <a:r>
              <a:rPr lang="en-GB" dirty="0" smtClean="0"/>
              <a:t>How could the code below be modified to allow the user to try again?</a:t>
            </a:r>
            <a:endParaRPr lang="en-GB" dirty="0"/>
          </a:p>
        </p:txBody>
      </p:sp>
      <p:sp>
        <p:nvSpPr>
          <p:cNvPr id="5" name="TextBox 4"/>
          <p:cNvSpPr txBox="1"/>
          <p:nvPr/>
        </p:nvSpPr>
        <p:spPr>
          <a:xfrm>
            <a:off x="1584429" y="2826327"/>
            <a:ext cx="6076932" cy="2554545"/>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OUTPUT “Enter age”</a:t>
            </a:r>
          </a:p>
          <a:p>
            <a:r>
              <a:rPr lang="en-GB" dirty="0"/>
              <a:t>TRY</a:t>
            </a:r>
          </a:p>
          <a:p>
            <a:r>
              <a:rPr lang="en-GB" dirty="0"/>
              <a:t>	age </a:t>
            </a:r>
            <a:r>
              <a:rPr lang="en-GB" dirty="0">
                <a:sym typeface="Wingdings" panose="05000000000000000000" pitchFamily="2" charset="2"/>
              </a:rPr>
              <a:t> USERINPUT   #input age as string</a:t>
            </a:r>
          </a:p>
          <a:p>
            <a:r>
              <a:rPr lang="en-GB" dirty="0">
                <a:sym typeface="Wingdings" panose="05000000000000000000" pitchFamily="2" charset="2"/>
              </a:rPr>
              <a:t>	age = </a:t>
            </a:r>
            <a:r>
              <a:rPr lang="en-GB" dirty="0" err="1">
                <a:sym typeface="Wingdings" panose="05000000000000000000" pitchFamily="2" charset="2"/>
              </a:rPr>
              <a:t>int</a:t>
            </a:r>
            <a:r>
              <a:rPr lang="en-GB" dirty="0">
                <a:sym typeface="Wingdings" panose="05000000000000000000" pitchFamily="2" charset="2"/>
              </a:rPr>
              <a:t>(age)     #convert to integer</a:t>
            </a:r>
          </a:p>
          <a:p>
            <a:r>
              <a:rPr lang="en-GB" dirty="0">
                <a:sym typeface="Wingdings" panose="05000000000000000000" pitchFamily="2" charset="2"/>
              </a:rPr>
              <a:t>EXCEPT</a:t>
            </a:r>
          </a:p>
          <a:p>
            <a:r>
              <a:rPr lang="en-GB" dirty="0">
                <a:sym typeface="Wingdings" panose="05000000000000000000" pitchFamily="2" charset="2"/>
              </a:rPr>
              <a:t>	“Please enter an integer”</a:t>
            </a:r>
          </a:p>
          <a:p>
            <a:r>
              <a:rPr lang="en-GB" dirty="0">
                <a:sym typeface="Wingdings" panose="05000000000000000000" pitchFamily="2" charset="2"/>
              </a:rPr>
              <a:t>ENDEXCEPT</a:t>
            </a:r>
            <a:endParaRPr lang="en-GB" dirty="0"/>
          </a:p>
          <a:p>
            <a:r>
              <a:rPr lang="en-GB" dirty="0"/>
              <a:t>	</a:t>
            </a:r>
          </a:p>
        </p:txBody>
      </p:sp>
    </p:spTree>
    <p:extLst>
      <p:ext uri="{BB962C8B-B14F-4D97-AF65-F5344CB8AC3E}">
        <p14:creationId xmlns:p14="http://schemas.microsoft.com/office/powerpoint/2010/main" val="27460923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TRY … EXCEPT Example </a:t>
            </a:r>
            <a:r>
              <a:rPr lang="en-GB" dirty="0" smtClean="0"/>
              <a:t>2</a:t>
            </a:r>
            <a:endParaRPr lang="en-GB" dirty="0"/>
          </a:p>
        </p:txBody>
      </p:sp>
      <p:sp>
        <p:nvSpPr>
          <p:cNvPr id="3" name="Text Placeholder 2"/>
          <p:cNvSpPr>
            <a:spLocks noGrp="1"/>
          </p:cNvSpPr>
          <p:nvPr>
            <p:ph type="body" sz="quarter" idx="14"/>
          </p:nvPr>
        </p:nvSpPr>
        <p:spPr>
          <a:xfrm>
            <a:off x="724280" y="1704178"/>
            <a:ext cx="7797230" cy="4738185"/>
          </a:xfrm>
        </p:spPr>
        <p:txBody>
          <a:bodyPr/>
          <a:lstStyle/>
          <a:p>
            <a:r>
              <a:rPr lang="en-GB" dirty="0" smtClean="0"/>
              <a:t>Here is one possible solution:</a:t>
            </a:r>
          </a:p>
          <a:p>
            <a:endParaRPr lang="en-GB" dirty="0"/>
          </a:p>
          <a:p>
            <a:endParaRPr lang="en-GB" dirty="0" smtClean="0"/>
          </a:p>
          <a:p>
            <a:pPr marL="0" indent="0">
              <a:buNone/>
            </a:pPr>
            <a:r>
              <a:rPr lang="en-GB" dirty="0"/>
              <a:t/>
            </a:r>
            <a:br>
              <a:rPr lang="en-GB" dirty="0"/>
            </a:br>
            <a:r>
              <a:rPr lang="en-GB" dirty="0" smtClean="0"/>
              <a:t/>
            </a:r>
            <a:br>
              <a:rPr lang="en-GB" dirty="0" smtClean="0"/>
            </a:br>
            <a:endParaRPr lang="en-GB" dirty="0" smtClean="0"/>
          </a:p>
          <a:p>
            <a:endParaRPr lang="en-GB" dirty="0"/>
          </a:p>
          <a:p>
            <a:r>
              <a:rPr lang="en-GB" dirty="0" smtClean="0"/>
              <a:t>Now modify the pseudocode to accept only ages between 11 and 18</a:t>
            </a:r>
            <a:endParaRPr lang="en-GB" dirty="0"/>
          </a:p>
        </p:txBody>
      </p:sp>
      <p:sp>
        <p:nvSpPr>
          <p:cNvPr id="5" name="TextBox 4"/>
          <p:cNvSpPr txBox="1"/>
          <p:nvPr/>
        </p:nvSpPr>
        <p:spPr>
          <a:xfrm>
            <a:off x="1048165" y="2158708"/>
            <a:ext cx="7168699" cy="317009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err="1"/>
              <a:t>ageValid</a:t>
            </a:r>
            <a:r>
              <a:rPr lang="en-GB" dirty="0"/>
              <a:t> = False</a:t>
            </a:r>
          </a:p>
          <a:p>
            <a:r>
              <a:rPr lang="en-GB" dirty="0"/>
              <a:t>WHILE </a:t>
            </a:r>
            <a:r>
              <a:rPr lang="en-GB" dirty="0" err="1"/>
              <a:t>ageValid</a:t>
            </a:r>
            <a:r>
              <a:rPr lang="en-GB" dirty="0"/>
              <a:t> = False</a:t>
            </a:r>
          </a:p>
          <a:p>
            <a:r>
              <a:rPr lang="en-GB" dirty="0"/>
              <a:t>	TRY</a:t>
            </a:r>
          </a:p>
          <a:p>
            <a:r>
              <a:rPr lang="en-GB" dirty="0"/>
              <a:t>		OUTPUT “Enter age”	</a:t>
            </a:r>
          </a:p>
          <a:p>
            <a:r>
              <a:rPr lang="en-GB" dirty="0"/>
              <a:t>		age </a:t>
            </a:r>
            <a:r>
              <a:rPr lang="en-GB" dirty="0">
                <a:sym typeface="Wingdings" panose="05000000000000000000" pitchFamily="2" charset="2"/>
              </a:rPr>
              <a:t> </a:t>
            </a:r>
            <a:r>
              <a:rPr lang="en-GB" dirty="0" err="1">
                <a:sym typeface="Wingdings" panose="05000000000000000000" pitchFamily="2" charset="2"/>
              </a:rPr>
              <a:t>int</a:t>
            </a:r>
            <a:r>
              <a:rPr lang="en-GB" dirty="0">
                <a:sym typeface="Wingdings" panose="05000000000000000000" pitchFamily="2" charset="2"/>
              </a:rPr>
              <a:t>(USERINPUT)   #convert to integer</a:t>
            </a:r>
          </a:p>
          <a:p>
            <a:r>
              <a:rPr lang="en-GB" dirty="0">
                <a:sym typeface="Wingdings" panose="05000000000000000000" pitchFamily="2" charset="2"/>
              </a:rPr>
              <a:t>		</a:t>
            </a:r>
            <a:r>
              <a:rPr lang="en-GB" dirty="0" err="1">
                <a:sym typeface="Wingdings" panose="05000000000000000000" pitchFamily="2" charset="2"/>
              </a:rPr>
              <a:t>ageValid</a:t>
            </a:r>
            <a:r>
              <a:rPr lang="en-GB" dirty="0">
                <a:sym typeface="Wingdings" panose="05000000000000000000" pitchFamily="2" charset="2"/>
              </a:rPr>
              <a:t> = True</a:t>
            </a:r>
          </a:p>
          <a:p>
            <a:r>
              <a:rPr lang="en-GB" dirty="0">
                <a:sym typeface="Wingdings" panose="05000000000000000000" pitchFamily="2" charset="2"/>
              </a:rPr>
              <a:t>	EXCEPT</a:t>
            </a:r>
          </a:p>
          <a:p>
            <a:r>
              <a:rPr lang="en-GB" dirty="0">
                <a:sym typeface="Wingdings" panose="05000000000000000000" pitchFamily="2" charset="2"/>
              </a:rPr>
              <a:t>		OUTPUT “Please enter an integer”</a:t>
            </a:r>
          </a:p>
          <a:p>
            <a:r>
              <a:rPr lang="en-GB" dirty="0">
                <a:sym typeface="Wingdings" panose="05000000000000000000" pitchFamily="2" charset="2"/>
              </a:rPr>
              <a:t>	ENDEXCEPT</a:t>
            </a:r>
            <a:endParaRPr lang="en-GB" dirty="0"/>
          </a:p>
          <a:p>
            <a:r>
              <a:rPr lang="en-GB" dirty="0"/>
              <a:t>ENDWHILE	</a:t>
            </a:r>
          </a:p>
        </p:txBody>
      </p:sp>
    </p:spTree>
    <p:extLst>
      <p:ext uri="{BB962C8B-B14F-4D97-AF65-F5344CB8AC3E}">
        <p14:creationId xmlns:p14="http://schemas.microsoft.com/office/powerpoint/2010/main" val="3747995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a:t>TRY … EXCEPT Example </a:t>
            </a:r>
            <a:r>
              <a:rPr lang="en-GB" dirty="0" smtClean="0"/>
              <a:t>3</a:t>
            </a:r>
            <a:endParaRPr lang="en-GB" dirty="0"/>
          </a:p>
        </p:txBody>
      </p:sp>
      <p:sp>
        <p:nvSpPr>
          <p:cNvPr id="3" name="Text Placeholder 2"/>
          <p:cNvSpPr>
            <a:spLocks noGrp="1"/>
          </p:cNvSpPr>
          <p:nvPr>
            <p:ph type="body" sz="quarter" idx="14"/>
          </p:nvPr>
        </p:nvSpPr>
        <p:spPr>
          <a:xfrm>
            <a:off x="724280" y="1704178"/>
            <a:ext cx="7797230" cy="4738185"/>
          </a:xfrm>
        </p:spPr>
        <p:txBody>
          <a:bodyPr/>
          <a:lstStyle/>
          <a:p>
            <a:r>
              <a:rPr lang="en-GB" dirty="0" smtClean="0"/>
              <a:t>Here is a slightly different solution:</a:t>
            </a:r>
          </a:p>
          <a:p>
            <a:endParaRPr lang="en-GB" dirty="0"/>
          </a:p>
          <a:p>
            <a:endParaRPr lang="en-GB" dirty="0" smtClean="0"/>
          </a:p>
          <a:p>
            <a:endParaRPr lang="en-GB" dirty="0"/>
          </a:p>
          <a:p>
            <a:endParaRPr lang="en-GB" dirty="0" smtClean="0"/>
          </a:p>
          <a:p>
            <a:endParaRPr lang="en-GB" dirty="0"/>
          </a:p>
          <a:p>
            <a:endParaRPr lang="en-GB" dirty="0" smtClean="0"/>
          </a:p>
        </p:txBody>
      </p:sp>
      <p:sp>
        <p:nvSpPr>
          <p:cNvPr id="5" name="TextBox 4"/>
          <p:cNvSpPr txBox="1"/>
          <p:nvPr/>
        </p:nvSpPr>
        <p:spPr>
          <a:xfrm>
            <a:off x="1021859" y="2258291"/>
            <a:ext cx="7233142" cy="3170099"/>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defPPr>
              <a:defRPr lang="en-US"/>
            </a:defPPr>
            <a:lvl1pPr>
              <a:defRPr sz="2000">
                <a:solidFill>
                  <a:srgbClr val="36A7D4"/>
                </a:solidFill>
                <a:latin typeface="Consolas" panose="020B0609020204030204" pitchFamily="49" charset="0"/>
                <a:cs typeface="Consolas" panose="020B0609020204030204" pitchFamily="49" charset="0"/>
              </a:defRPr>
            </a:lvl1pPr>
          </a:lstStyle>
          <a:p>
            <a:r>
              <a:rPr lang="en-GB" dirty="0"/>
              <a:t>age = 0</a:t>
            </a:r>
          </a:p>
          <a:p>
            <a:r>
              <a:rPr lang="en-GB" dirty="0"/>
              <a:t>WHILE age &lt; 11 or age &gt; 18 	</a:t>
            </a:r>
          </a:p>
          <a:p>
            <a:r>
              <a:rPr lang="en-GB" dirty="0"/>
              <a:t>	</a:t>
            </a:r>
            <a:r>
              <a:rPr lang="en-GB" dirty="0" smtClean="0"/>
              <a:t>age </a:t>
            </a:r>
            <a:r>
              <a:rPr lang="en-GB" dirty="0" smtClean="0">
                <a:sym typeface="Wingdings" panose="05000000000000000000" pitchFamily="2" charset="2"/>
              </a:rPr>
              <a:t> </a:t>
            </a:r>
            <a:r>
              <a:rPr lang="en-GB" dirty="0">
                <a:sym typeface="Wingdings" panose="05000000000000000000" pitchFamily="2" charset="2"/>
              </a:rPr>
              <a:t>USERINPUT(“Enter age between 11 and 18”)</a:t>
            </a:r>
            <a:endParaRPr lang="en-GB" dirty="0"/>
          </a:p>
          <a:p>
            <a:r>
              <a:rPr lang="en-GB" dirty="0"/>
              <a:t>	TRY			</a:t>
            </a:r>
          </a:p>
          <a:p>
            <a:r>
              <a:rPr lang="en-GB" dirty="0"/>
              <a:t>		age </a:t>
            </a:r>
            <a:r>
              <a:rPr lang="en-GB" dirty="0">
                <a:sym typeface="Wingdings" panose="05000000000000000000" pitchFamily="2" charset="2"/>
              </a:rPr>
              <a:t> </a:t>
            </a:r>
            <a:r>
              <a:rPr lang="en-GB" dirty="0" err="1">
                <a:sym typeface="Wingdings" panose="05000000000000000000" pitchFamily="2" charset="2"/>
              </a:rPr>
              <a:t>int</a:t>
            </a:r>
            <a:r>
              <a:rPr lang="en-GB" dirty="0">
                <a:sym typeface="Wingdings" panose="05000000000000000000" pitchFamily="2" charset="2"/>
              </a:rPr>
              <a:t>(age)</a:t>
            </a:r>
          </a:p>
          <a:p>
            <a:r>
              <a:rPr lang="en-GB" dirty="0">
                <a:sym typeface="Wingdings" panose="05000000000000000000" pitchFamily="2" charset="2"/>
              </a:rPr>
              <a:t>	EXCEPT</a:t>
            </a:r>
          </a:p>
          <a:p>
            <a:r>
              <a:rPr lang="en-GB" dirty="0">
                <a:sym typeface="Wingdings" panose="05000000000000000000" pitchFamily="2" charset="2"/>
              </a:rPr>
              <a:t>		OUTPUT “Please enter an integer”</a:t>
            </a:r>
          </a:p>
          <a:p>
            <a:r>
              <a:rPr lang="en-GB" dirty="0">
                <a:sym typeface="Wingdings" panose="05000000000000000000" pitchFamily="2" charset="2"/>
              </a:rPr>
              <a:t>		age = 0</a:t>
            </a:r>
          </a:p>
          <a:p>
            <a:r>
              <a:rPr lang="en-GB" dirty="0">
                <a:sym typeface="Wingdings" panose="05000000000000000000" pitchFamily="2" charset="2"/>
              </a:rPr>
              <a:t>	ENDEXCEPT</a:t>
            </a:r>
            <a:endParaRPr lang="en-GB" dirty="0"/>
          </a:p>
          <a:p>
            <a:r>
              <a:rPr lang="en-GB" dirty="0"/>
              <a:t>ENDWHILE	</a:t>
            </a:r>
          </a:p>
        </p:txBody>
      </p:sp>
    </p:spTree>
    <p:extLst>
      <p:ext uri="{BB962C8B-B14F-4D97-AF65-F5344CB8AC3E}">
        <p14:creationId xmlns:p14="http://schemas.microsoft.com/office/powerpoint/2010/main" val="358401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File handling exceptions</a:t>
            </a:r>
            <a:endParaRPr lang="en-GB" dirty="0"/>
          </a:p>
        </p:txBody>
      </p:sp>
      <p:sp>
        <p:nvSpPr>
          <p:cNvPr id="3" name="Text Placeholder 2"/>
          <p:cNvSpPr>
            <a:spLocks noGrp="1"/>
          </p:cNvSpPr>
          <p:nvPr>
            <p:ph type="body" sz="quarter" idx="14"/>
          </p:nvPr>
        </p:nvSpPr>
        <p:spPr>
          <a:xfrm>
            <a:off x="724280" y="1704179"/>
            <a:ext cx="7797230" cy="4210846"/>
          </a:xfrm>
        </p:spPr>
        <p:txBody>
          <a:bodyPr/>
          <a:lstStyle/>
          <a:p>
            <a:r>
              <a:rPr lang="en-GB" dirty="0" smtClean="0"/>
              <a:t>File handling errors include:</a:t>
            </a:r>
          </a:p>
          <a:p>
            <a:pPr lvl="1"/>
            <a:r>
              <a:rPr lang="en-GB" dirty="0" smtClean="0"/>
              <a:t>Trying to open a file which is not in the specified or default folder</a:t>
            </a:r>
          </a:p>
          <a:p>
            <a:pPr lvl="1"/>
            <a:r>
              <a:rPr lang="en-GB" dirty="0" smtClean="0"/>
              <a:t>Reading past the end of the file</a:t>
            </a:r>
          </a:p>
          <a:p>
            <a:pPr marL="180975" lvl="1" indent="0">
              <a:spcAft>
                <a:spcPts val="0"/>
              </a:spcAft>
              <a:buNone/>
            </a:pPr>
            <a:r>
              <a:rPr lang="en-GB" dirty="0">
                <a:solidFill>
                  <a:srgbClr val="36A7D4"/>
                </a:solidFill>
                <a:latin typeface="Consolas" panose="020B0609020204030204" pitchFamily="49" charset="0"/>
                <a:cs typeface="Consolas" panose="020B0609020204030204" pitchFamily="49" charset="0"/>
              </a:rPr>
              <a:t>TRY</a:t>
            </a:r>
          </a:p>
          <a:p>
            <a:pPr marL="180975" lvl="1" indent="0">
              <a:spcAft>
                <a:spcPts val="0"/>
              </a:spcAft>
              <a:buNone/>
            </a:pPr>
            <a:r>
              <a:rPr lang="en-GB" dirty="0">
                <a:solidFill>
                  <a:srgbClr val="36A7D4"/>
                </a:solidFill>
                <a:latin typeface="Consolas" panose="020B0609020204030204" pitchFamily="49" charset="0"/>
                <a:cs typeface="Consolas" panose="020B0609020204030204" pitchFamily="49" charset="0"/>
              </a:rPr>
              <a:t>    </a:t>
            </a:r>
            <a:r>
              <a:rPr lang="en-GB" dirty="0" err="1">
                <a:solidFill>
                  <a:srgbClr val="36A7D4"/>
                </a:solidFill>
                <a:latin typeface="Consolas" panose="020B0609020204030204" pitchFamily="49" charset="0"/>
                <a:cs typeface="Consolas" panose="020B0609020204030204" pitchFamily="49" charset="0"/>
              </a:rPr>
              <a:t>studentFile</a:t>
            </a:r>
            <a:r>
              <a:rPr lang="en-GB" dirty="0">
                <a:solidFill>
                  <a:srgbClr val="36A7D4"/>
                </a:solidFill>
                <a:latin typeface="Consolas" panose="020B0609020204030204" pitchFamily="49" charset="0"/>
                <a:cs typeface="Consolas" panose="020B0609020204030204" pitchFamily="49" charset="0"/>
              </a:rPr>
              <a:t> = open ("</a:t>
            </a:r>
            <a:r>
              <a:rPr lang="en-GB" dirty="0" err="1">
                <a:solidFill>
                  <a:srgbClr val="36A7D4"/>
                </a:solidFill>
                <a:latin typeface="Consolas" panose="020B0609020204030204" pitchFamily="49" charset="0"/>
                <a:cs typeface="Consolas" panose="020B0609020204030204" pitchFamily="49" charset="0"/>
              </a:rPr>
              <a:t>testfile.txt","r</a:t>
            </a:r>
            <a:r>
              <a:rPr lang="en-GB" dirty="0">
                <a:solidFill>
                  <a:srgbClr val="36A7D4"/>
                </a:solidFill>
                <a:latin typeface="Consolas" panose="020B0609020204030204" pitchFamily="49" charset="0"/>
                <a:cs typeface="Consolas" panose="020B0609020204030204" pitchFamily="49" charset="0"/>
              </a:rPr>
              <a:t>")</a:t>
            </a:r>
          </a:p>
          <a:p>
            <a:pPr marL="180975" lvl="1" indent="0">
              <a:spcAft>
                <a:spcPts val="0"/>
              </a:spcAft>
              <a:buNone/>
            </a:pPr>
            <a:r>
              <a:rPr lang="en-GB" dirty="0">
                <a:solidFill>
                  <a:srgbClr val="36A7D4"/>
                </a:solidFill>
                <a:latin typeface="Consolas" panose="020B0609020204030204" pitchFamily="49" charset="0"/>
                <a:cs typeface="Consolas" panose="020B0609020204030204" pitchFamily="49" charset="0"/>
              </a:rPr>
              <a:t>EXCEPT</a:t>
            </a:r>
          </a:p>
          <a:p>
            <a:pPr marL="180975" lvl="1" indent="0">
              <a:spcAft>
                <a:spcPts val="0"/>
              </a:spcAft>
              <a:buNone/>
            </a:pPr>
            <a:r>
              <a:rPr lang="en-GB" dirty="0">
                <a:solidFill>
                  <a:srgbClr val="36A7D4"/>
                </a:solidFill>
                <a:latin typeface="Consolas" panose="020B0609020204030204" pitchFamily="49" charset="0"/>
                <a:cs typeface="Consolas" panose="020B0609020204030204" pitchFamily="49" charset="0"/>
              </a:rPr>
              <a:t>    print ("Cannot find the file ... ending program")</a:t>
            </a:r>
          </a:p>
          <a:p>
            <a:pPr marL="180975" lvl="1" indent="0">
              <a:spcAft>
                <a:spcPts val="0"/>
              </a:spcAft>
              <a:buNone/>
            </a:pPr>
            <a:r>
              <a:rPr lang="en-GB" dirty="0">
                <a:solidFill>
                  <a:srgbClr val="36A7D4"/>
                </a:solidFill>
                <a:latin typeface="Consolas" panose="020B0609020204030204" pitchFamily="49" charset="0"/>
                <a:cs typeface="Consolas" panose="020B0609020204030204" pitchFamily="49" charset="0"/>
              </a:rPr>
              <a:t>ENDEXCEPT</a:t>
            </a:r>
          </a:p>
        </p:txBody>
      </p:sp>
    </p:spTree>
    <p:extLst>
      <p:ext uri="{BB962C8B-B14F-4D97-AF65-F5344CB8AC3E}">
        <p14:creationId xmlns:p14="http://schemas.microsoft.com/office/powerpoint/2010/main" val="26873095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GB" dirty="0" smtClean="0"/>
              <a:t>Worksheet 6</a:t>
            </a:r>
            <a:endParaRPr lang="en-GB" dirty="0"/>
          </a:p>
        </p:txBody>
      </p:sp>
      <p:sp>
        <p:nvSpPr>
          <p:cNvPr id="7" name="Text Placeholder 6"/>
          <p:cNvSpPr>
            <a:spLocks noGrp="1"/>
          </p:cNvSpPr>
          <p:nvPr>
            <p:ph type="body" sz="quarter" idx="14"/>
          </p:nvPr>
        </p:nvSpPr>
        <p:spPr/>
        <p:txBody>
          <a:bodyPr/>
          <a:lstStyle/>
          <a:p>
            <a:r>
              <a:rPr lang="en-GB" sz="2800" dirty="0"/>
              <a:t>Complete </a:t>
            </a:r>
            <a:r>
              <a:rPr lang="en-GB" sz="2800" b="1" dirty="0" smtClean="0"/>
              <a:t>Task 3: Exception handling</a:t>
            </a:r>
            <a:endParaRPr lang="en-GB" sz="2800" b="1"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90828" y="2840099"/>
            <a:ext cx="3841687" cy="3841687"/>
          </a:xfrm>
          <a:prstGeom prst="rect">
            <a:avLst/>
          </a:prstGeom>
        </p:spPr>
      </p:pic>
    </p:spTree>
    <p:extLst>
      <p:ext uri="{BB962C8B-B14F-4D97-AF65-F5344CB8AC3E}">
        <p14:creationId xmlns:p14="http://schemas.microsoft.com/office/powerpoint/2010/main" val="3564740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Fields, Records and Files</a:t>
            </a:r>
            <a:endParaRPr lang="en-GB" dirty="0"/>
          </a:p>
        </p:txBody>
      </p:sp>
      <p:sp>
        <p:nvSpPr>
          <p:cNvPr id="3" name="Text Placeholder 2"/>
          <p:cNvSpPr>
            <a:spLocks noGrp="1"/>
          </p:cNvSpPr>
          <p:nvPr>
            <p:ph type="body" sz="quarter" idx="14"/>
          </p:nvPr>
        </p:nvSpPr>
        <p:spPr>
          <a:xfrm>
            <a:off x="724280" y="1704179"/>
            <a:ext cx="7797230" cy="3880192"/>
          </a:xfrm>
        </p:spPr>
        <p:txBody>
          <a:bodyPr/>
          <a:lstStyle/>
          <a:p>
            <a:r>
              <a:rPr lang="en-GB" dirty="0" smtClean="0"/>
              <a:t>Where do data values reside while programs are running?</a:t>
            </a:r>
          </a:p>
          <a:p>
            <a:r>
              <a:rPr lang="en-GB" dirty="0" smtClean="0"/>
              <a:t>What happens to the </a:t>
            </a:r>
            <a:r>
              <a:rPr lang="en-GB" smtClean="0"/>
              <a:t>data items that </a:t>
            </a:r>
            <a:r>
              <a:rPr lang="en-GB" dirty="0" smtClean="0"/>
              <a:t>have been entered and calculated after the program terminates?</a:t>
            </a:r>
          </a:p>
          <a:p>
            <a:r>
              <a:rPr lang="en-GB" dirty="0" smtClean="0"/>
              <a:t>How can data, such as game scores, be preserved from one session to the next?</a:t>
            </a:r>
            <a:endParaRPr lang="en-GB" dirty="0"/>
          </a:p>
        </p:txBody>
      </p:sp>
    </p:spTree>
    <p:extLst>
      <p:ext uri="{BB962C8B-B14F-4D97-AF65-F5344CB8AC3E}">
        <p14:creationId xmlns:p14="http://schemas.microsoft.com/office/powerpoint/2010/main" val="1743860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3843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Fields, records and files</a:t>
            </a:r>
            <a:endParaRPr lang="en-GB" dirty="0"/>
          </a:p>
        </p:txBody>
      </p:sp>
      <p:sp>
        <p:nvSpPr>
          <p:cNvPr id="3" name="Text Placeholder 2"/>
          <p:cNvSpPr>
            <a:spLocks noGrp="1"/>
          </p:cNvSpPr>
          <p:nvPr>
            <p:ph type="body" sz="quarter" idx="14"/>
          </p:nvPr>
        </p:nvSpPr>
        <p:spPr>
          <a:xfrm>
            <a:off x="724280" y="1704179"/>
            <a:ext cx="7797230" cy="2542701"/>
          </a:xfrm>
        </p:spPr>
        <p:txBody>
          <a:bodyPr/>
          <a:lstStyle/>
          <a:p>
            <a:r>
              <a:rPr lang="en-GB" dirty="0" smtClean="0"/>
              <a:t>A </a:t>
            </a:r>
            <a:r>
              <a:rPr lang="en-GB" dirty="0" smtClean="0">
                <a:solidFill>
                  <a:srgbClr val="246AB4"/>
                </a:solidFill>
              </a:rPr>
              <a:t>file</a:t>
            </a:r>
            <a:r>
              <a:rPr lang="en-GB" dirty="0" smtClean="0"/>
              <a:t> consists of a number of records</a:t>
            </a:r>
          </a:p>
          <a:p>
            <a:r>
              <a:rPr lang="en-GB" dirty="0" smtClean="0"/>
              <a:t>A </a:t>
            </a:r>
            <a:r>
              <a:rPr lang="en-GB" dirty="0" smtClean="0">
                <a:solidFill>
                  <a:srgbClr val="246AB4"/>
                </a:solidFill>
              </a:rPr>
              <a:t>record</a:t>
            </a:r>
            <a:r>
              <a:rPr lang="en-GB" dirty="0" smtClean="0"/>
              <a:t> contains a number of </a:t>
            </a:r>
            <a:r>
              <a:rPr lang="en-GB" dirty="0" smtClean="0">
                <a:solidFill>
                  <a:srgbClr val="246AB4"/>
                </a:solidFill>
              </a:rPr>
              <a:t>fields</a:t>
            </a:r>
            <a:r>
              <a:rPr lang="en-GB" dirty="0" smtClean="0"/>
              <a:t>, each holding an item of data</a:t>
            </a:r>
          </a:p>
          <a:p>
            <a:r>
              <a:rPr lang="en-GB" dirty="0" smtClean="0"/>
              <a:t>The file below has three records and each record has four fields</a:t>
            </a:r>
          </a:p>
        </p:txBody>
      </p:sp>
      <p:graphicFrame>
        <p:nvGraphicFramePr>
          <p:cNvPr id="5" name="Table 4"/>
          <p:cNvGraphicFramePr>
            <a:graphicFrameLocks noGrp="1"/>
          </p:cNvGraphicFramePr>
          <p:nvPr>
            <p:extLst>
              <p:ext uri="{D42A27DB-BD31-4B8C-83A1-F6EECF244321}">
                <p14:modId xmlns:p14="http://schemas.microsoft.com/office/powerpoint/2010/main" val="4033570386"/>
              </p:ext>
            </p:extLst>
          </p:nvPr>
        </p:nvGraphicFramePr>
        <p:xfrm>
          <a:off x="1616798" y="4247685"/>
          <a:ext cx="5965371" cy="1535676"/>
        </p:xfrm>
        <a:graphic>
          <a:graphicData uri="http://schemas.openxmlformats.org/drawingml/2006/table">
            <a:tbl>
              <a:tblPr>
                <a:tableStyleId>{5C22544A-7EE6-4342-B048-85BDC9FD1C3A}</a:tableStyleId>
              </a:tblPr>
              <a:tblGrid>
                <a:gridCol w="1524000"/>
                <a:gridCol w="1839686"/>
                <a:gridCol w="1382485"/>
                <a:gridCol w="1219200"/>
              </a:tblGrid>
              <a:tr h="383919">
                <a:tc>
                  <a:txBody>
                    <a:bodyPr/>
                    <a:lstStyle/>
                    <a:p>
                      <a:pPr algn="ctr" fontAlgn="b"/>
                      <a:r>
                        <a:rPr lang="en-GB" sz="2000" b="1" u="none" strike="noStrike" dirty="0" err="1">
                          <a:solidFill>
                            <a:schemeClr val="bg1"/>
                          </a:solidFill>
                          <a:effectLst/>
                          <a:latin typeface="Arial" panose="020B0604020202020204" pitchFamily="34" charset="0"/>
                          <a:cs typeface="Arial" panose="020B0604020202020204" pitchFamily="34" charset="0"/>
                        </a:rPr>
                        <a:t>PupilID</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b"/>
                      <a:r>
                        <a:rPr lang="en-GB" sz="2000" b="1" u="none" strike="noStrike" dirty="0" err="1" smtClean="0">
                          <a:solidFill>
                            <a:schemeClr val="bg1"/>
                          </a:solidFill>
                          <a:effectLst/>
                          <a:latin typeface="Arial" panose="020B0604020202020204" pitchFamily="34" charset="0"/>
                          <a:cs typeface="Arial" panose="020B0604020202020204" pitchFamily="34" charset="0"/>
                        </a:rPr>
                        <a:t>FirstName</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b"/>
                      <a:r>
                        <a:rPr lang="en-GB" sz="2000" b="1" i="0" u="none" strike="noStrike" dirty="0" smtClean="0">
                          <a:solidFill>
                            <a:schemeClr val="bg1"/>
                          </a:solidFill>
                          <a:effectLst/>
                          <a:latin typeface="Arial" panose="020B0604020202020204" pitchFamily="34" charset="0"/>
                          <a:cs typeface="Arial" panose="020B0604020202020204" pitchFamily="34" charset="0"/>
                        </a:rPr>
                        <a:t>Surname</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c>
                  <a:txBody>
                    <a:bodyPr/>
                    <a:lstStyle/>
                    <a:p>
                      <a:pPr algn="ctr" fontAlgn="b"/>
                      <a:r>
                        <a:rPr lang="en-GB" sz="2000" b="1" u="none" strike="noStrike" dirty="0">
                          <a:solidFill>
                            <a:schemeClr val="bg1"/>
                          </a:solidFill>
                          <a:effectLst/>
                          <a:latin typeface="Arial" panose="020B0604020202020204" pitchFamily="34" charset="0"/>
                          <a:cs typeface="Arial" panose="020B0604020202020204" pitchFamily="34" charset="0"/>
                        </a:rPr>
                        <a:t>Mark</a:t>
                      </a:r>
                      <a:endParaRPr lang="en-GB" sz="2000" b="1" i="0" u="none" strike="noStrike" dirty="0">
                        <a:solidFill>
                          <a:schemeClr val="bg1"/>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36A7D4"/>
                    </a:solidFill>
                  </a:tcPr>
                </a:tc>
              </a:tr>
              <a:tr h="383919">
                <a:tc>
                  <a:txBody>
                    <a:bodyPr/>
                    <a:lstStyle/>
                    <a:p>
                      <a:pPr algn="ctr" fontAlgn="b"/>
                      <a:r>
                        <a:rPr lang="en-GB" sz="2000" u="none" strike="noStrike" dirty="0">
                          <a:effectLst/>
                          <a:latin typeface="Arial" panose="020B0604020202020204" pitchFamily="34" charset="0"/>
                          <a:cs typeface="Arial" panose="020B0604020202020204" pitchFamily="34" charset="0"/>
                        </a:rPr>
                        <a:t>P01</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u="none" strike="noStrike" dirty="0">
                          <a:effectLst/>
                          <a:latin typeface="Arial" panose="020B0604020202020204" pitchFamily="34" charset="0"/>
                          <a:cs typeface="Arial" panose="020B0604020202020204" pitchFamily="34" charset="0"/>
                        </a:rPr>
                        <a:t>Robert</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0" i="0" u="none" strike="noStrike" dirty="0" smtClean="0">
                          <a:solidFill>
                            <a:srgbClr val="000000"/>
                          </a:solidFill>
                          <a:effectLst/>
                          <a:latin typeface="Arial" panose="020B0604020202020204" pitchFamily="34" charset="0"/>
                          <a:cs typeface="Arial" panose="020B0604020202020204" pitchFamily="34" charset="0"/>
                        </a:rPr>
                        <a:t>Assam</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u="none" strike="noStrike" dirty="0">
                          <a:effectLst/>
                          <a:latin typeface="Arial" panose="020B0604020202020204" pitchFamily="34" charset="0"/>
                          <a:cs typeface="Arial" panose="020B0604020202020204" pitchFamily="34" charset="0"/>
                        </a:rPr>
                        <a:t>95</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83919">
                <a:tc>
                  <a:txBody>
                    <a:bodyPr/>
                    <a:lstStyle/>
                    <a:p>
                      <a:pPr algn="ctr" fontAlgn="b"/>
                      <a:r>
                        <a:rPr lang="en-GB" sz="2000" u="none" strike="noStrike">
                          <a:effectLst/>
                          <a:latin typeface="Arial" panose="020B0604020202020204" pitchFamily="34" charset="0"/>
                          <a:cs typeface="Arial" panose="020B0604020202020204" pitchFamily="34" charset="0"/>
                        </a:rPr>
                        <a:t>P02</a:t>
                      </a:r>
                      <a:endParaRPr lang="en-GB" sz="2000" b="0"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u="none" strike="noStrike" dirty="0">
                          <a:effectLst/>
                          <a:latin typeface="Arial" panose="020B0604020202020204" pitchFamily="34" charset="0"/>
                          <a:cs typeface="Arial" panose="020B0604020202020204" pitchFamily="34" charset="0"/>
                        </a:rPr>
                        <a:t>Hazel</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0" i="0" u="none" strike="noStrike" dirty="0" smtClean="0">
                          <a:solidFill>
                            <a:srgbClr val="000000"/>
                          </a:solidFill>
                          <a:effectLst/>
                          <a:latin typeface="Arial" panose="020B0604020202020204" pitchFamily="34" charset="0"/>
                          <a:cs typeface="Arial" panose="020B0604020202020204" pitchFamily="34" charset="0"/>
                        </a:rPr>
                        <a:t>Smith</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u="none" strike="noStrike" dirty="0">
                          <a:effectLst/>
                          <a:latin typeface="Arial" panose="020B0604020202020204" pitchFamily="34" charset="0"/>
                          <a:cs typeface="Arial" panose="020B0604020202020204" pitchFamily="34" charset="0"/>
                        </a:rPr>
                        <a:t>99</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r h="383919">
                <a:tc>
                  <a:txBody>
                    <a:bodyPr/>
                    <a:lstStyle/>
                    <a:p>
                      <a:pPr algn="ctr" fontAlgn="b"/>
                      <a:r>
                        <a:rPr lang="en-GB" sz="2000" u="none" strike="noStrike" dirty="0">
                          <a:effectLst/>
                          <a:latin typeface="Arial" panose="020B0604020202020204" pitchFamily="34" charset="0"/>
                          <a:cs typeface="Arial" panose="020B0604020202020204" pitchFamily="34" charset="0"/>
                        </a:rPr>
                        <a:t>P03</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u="none" strike="noStrike" dirty="0">
                          <a:effectLst/>
                          <a:latin typeface="Arial" panose="020B0604020202020204" pitchFamily="34" charset="0"/>
                          <a:cs typeface="Arial" panose="020B0604020202020204" pitchFamily="34" charset="0"/>
                        </a:rPr>
                        <a:t>Peter</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b="0" i="0" u="none" strike="noStrike" dirty="0" smtClean="0">
                          <a:solidFill>
                            <a:srgbClr val="000000"/>
                          </a:solidFill>
                          <a:effectLst/>
                          <a:latin typeface="Arial" panose="020B0604020202020204" pitchFamily="34" charset="0"/>
                          <a:cs typeface="Arial" panose="020B0604020202020204" pitchFamily="34" charset="0"/>
                        </a:rPr>
                        <a:t>Curtis</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2000" u="none" strike="noStrike" dirty="0">
                          <a:effectLst/>
                          <a:latin typeface="Arial" panose="020B0604020202020204" pitchFamily="34" charset="0"/>
                          <a:cs typeface="Arial" panose="020B0604020202020204" pitchFamily="34" charset="0"/>
                        </a:rPr>
                        <a:t>55</a:t>
                      </a:r>
                      <a:endParaRPr lang="en-GB" sz="2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36A7D4"/>
                      </a:solidFill>
                      <a:prstDash val="solid"/>
                      <a:round/>
                      <a:headEnd type="none" w="med" len="med"/>
                      <a:tailEnd type="none" w="med" len="med"/>
                    </a:lnT>
                    <a:lnB w="12700" cap="flat" cmpd="sng" algn="ctr">
                      <a:solidFill>
                        <a:srgbClr val="36A7D4"/>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extLst>
      <p:ext uri="{BB962C8B-B14F-4D97-AF65-F5344CB8AC3E}">
        <p14:creationId xmlns:p14="http://schemas.microsoft.com/office/powerpoint/2010/main" val="3351153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Records</a:t>
            </a:r>
            <a:endParaRPr lang="en-GB" dirty="0"/>
          </a:p>
        </p:txBody>
      </p:sp>
      <p:sp>
        <p:nvSpPr>
          <p:cNvPr id="3" name="Text Placeholder 2"/>
          <p:cNvSpPr>
            <a:spLocks noGrp="1"/>
          </p:cNvSpPr>
          <p:nvPr>
            <p:ph type="body" sz="quarter" idx="14"/>
          </p:nvPr>
        </p:nvSpPr>
        <p:spPr>
          <a:xfrm>
            <a:off x="724279" y="1704179"/>
            <a:ext cx="7979453" cy="3453607"/>
          </a:xfrm>
        </p:spPr>
        <p:txBody>
          <a:bodyPr/>
          <a:lstStyle/>
          <a:p>
            <a:r>
              <a:rPr lang="en-GB" dirty="0" smtClean="0"/>
              <a:t>A </a:t>
            </a:r>
            <a:r>
              <a:rPr lang="en-GB" dirty="0" smtClean="0">
                <a:solidFill>
                  <a:srgbClr val="246AB4"/>
                </a:solidFill>
              </a:rPr>
              <a:t>record</a:t>
            </a:r>
            <a:r>
              <a:rPr lang="en-GB" dirty="0" smtClean="0"/>
              <a:t> is a data structure consisting of a number of fields which can all be of different data types</a:t>
            </a:r>
          </a:p>
          <a:p>
            <a:r>
              <a:rPr lang="en-GB" dirty="0" smtClean="0"/>
              <a:t>A record declaration in Pascal:</a:t>
            </a:r>
          </a:p>
          <a:p>
            <a:pPr marL="1439863" lvl="1" indent="0">
              <a:spcAft>
                <a:spcPts val="0"/>
              </a:spcAft>
              <a:buNone/>
            </a:pPr>
            <a:r>
              <a:rPr lang="en-GB" dirty="0" smtClean="0">
                <a:latin typeface="Consolas" panose="020B0609020204030204" pitchFamily="49" charset="0"/>
                <a:cs typeface="Consolas" panose="020B0609020204030204" pitchFamily="49" charset="0"/>
              </a:rPr>
              <a:t>Type</a:t>
            </a:r>
          </a:p>
          <a:p>
            <a:pPr marL="1439863" lvl="1" indent="0">
              <a:spcAft>
                <a:spcPts val="0"/>
              </a:spcAft>
              <a:buNone/>
              <a:tabLst>
                <a:tab pos="896938" algn="l"/>
                <a:tab pos="1338263" algn="l"/>
                <a:tab pos="1795463" algn="l"/>
              </a:tabLst>
            </a:pPr>
            <a:r>
              <a:rPr lang="en-GB" dirty="0" smtClean="0">
                <a:latin typeface="Consolas" panose="020B0609020204030204" pitchFamily="49" charset="0"/>
                <a:cs typeface="Consolas" panose="020B0609020204030204" pitchFamily="49" charset="0"/>
              </a:rPr>
              <a:t>	</a:t>
            </a:r>
            <a:r>
              <a:rPr lang="en-GB" dirty="0" err="1" smtClean="0">
                <a:latin typeface="Consolas" panose="020B0609020204030204" pitchFamily="49" charset="0"/>
                <a:cs typeface="Consolas" panose="020B0609020204030204" pitchFamily="49" charset="0"/>
              </a:rPr>
              <a:t>studentRec</a:t>
            </a:r>
            <a:r>
              <a:rPr lang="en-GB" dirty="0" smtClean="0">
                <a:latin typeface="Consolas" panose="020B0609020204030204" pitchFamily="49" charset="0"/>
                <a:cs typeface="Consolas" panose="020B0609020204030204" pitchFamily="49" charset="0"/>
              </a:rPr>
              <a:t> = Record</a:t>
            </a:r>
          </a:p>
          <a:p>
            <a:pPr marL="1439863" lvl="1" indent="0">
              <a:spcAft>
                <a:spcPts val="0"/>
              </a:spcAft>
              <a:buNone/>
              <a:tabLst>
                <a:tab pos="896938" algn="l"/>
                <a:tab pos="1338263" algn="l"/>
                <a:tab pos="1795463" algn="l"/>
              </a:tabLst>
            </a:pPr>
            <a:r>
              <a:rPr lang="en-GB" dirty="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	surname, </a:t>
            </a:r>
            <a:r>
              <a:rPr lang="en-GB" dirty="0" err="1" smtClean="0">
                <a:latin typeface="Consolas" panose="020B0609020204030204" pitchFamily="49" charset="0"/>
                <a:cs typeface="Consolas" panose="020B0609020204030204" pitchFamily="49" charset="0"/>
              </a:rPr>
              <a:t>firstname</a:t>
            </a:r>
            <a:r>
              <a:rPr lang="en-GB" dirty="0" smtClean="0">
                <a:latin typeface="Consolas" panose="020B0609020204030204" pitchFamily="49" charset="0"/>
                <a:cs typeface="Consolas" panose="020B0609020204030204" pitchFamily="49" charset="0"/>
              </a:rPr>
              <a:t>	: string[20]</a:t>
            </a:r>
          </a:p>
          <a:p>
            <a:pPr marL="1439863" lvl="1" indent="0">
              <a:spcAft>
                <a:spcPts val="0"/>
              </a:spcAft>
              <a:buNone/>
              <a:tabLst>
                <a:tab pos="896938" algn="l"/>
                <a:tab pos="1338263" algn="l"/>
                <a:tab pos="1795463" algn="l"/>
              </a:tabLst>
            </a:pPr>
            <a:r>
              <a:rPr lang="en-GB" dirty="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	mark : integer</a:t>
            </a:r>
          </a:p>
          <a:p>
            <a:pPr marL="1439863" lvl="1" indent="0">
              <a:spcAft>
                <a:spcPts val="0"/>
              </a:spcAft>
              <a:buNone/>
              <a:tabLst>
                <a:tab pos="896938" algn="l"/>
                <a:tab pos="1338263" algn="l"/>
                <a:tab pos="1795463" algn="l"/>
              </a:tabLst>
            </a:pPr>
            <a:r>
              <a:rPr lang="en-GB" dirty="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End;</a:t>
            </a:r>
          </a:p>
          <a:p>
            <a:pPr marL="1439863" lvl="1" indent="0">
              <a:spcAft>
                <a:spcPts val="0"/>
              </a:spcAft>
              <a:buNone/>
              <a:tabLst>
                <a:tab pos="896938" algn="l"/>
                <a:tab pos="1338263" algn="l"/>
                <a:tab pos="1795463" algn="l"/>
              </a:tabLst>
            </a:pPr>
            <a:r>
              <a:rPr lang="en-GB" dirty="0" err="1" smtClean="0">
                <a:latin typeface="Consolas" panose="020B0609020204030204" pitchFamily="49" charset="0"/>
                <a:cs typeface="Consolas" panose="020B0609020204030204" pitchFamily="49" charset="0"/>
              </a:rPr>
              <a:t>Var</a:t>
            </a:r>
            <a:endParaRPr lang="en-GB" dirty="0" smtClean="0">
              <a:latin typeface="Consolas" panose="020B0609020204030204" pitchFamily="49" charset="0"/>
              <a:cs typeface="Consolas" panose="020B0609020204030204" pitchFamily="49" charset="0"/>
            </a:endParaRPr>
          </a:p>
          <a:p>
            <a:pPr marL="1439863" lvl="1" indent="0">
              <a:spcAft>
                <a:spcPts val="0"/>
              </a:spcAft>
              <a:buNone/>
              <a:tabLst>
                <a:tab pos="896938" algn="l"/>
                <a:tab pos="1338263" algn="l"/>
                <a:tab pos="1795463" algn="l"/>
              </a:tabLst>
            </a:pPr>
            <a:r>
              <a:rPr lang="en-GB" dirty="0">
                <a:latin typeface="Consolas" panose="020B0609020204030204" pitchFamily="49" charset="0"/>
                <a:cs typeface="Consolas" panose="020B0609020204030204" pitchFamily="49" charset="0"/>
              </a:rPr>
              <a:t>	</a:t>
            </a:r>
            <a:r>
              <a:rPr lang="en-GB" dirty="0" smtClean="0">
                <a:latin typeface="Consolas" panose="020B0609020204030204" pitchFamily="49" charset="0"/>
                <a:cs typeface="Consolas" panose="020B0609020204030204" pitchFamily="49" charset="0"/>
              </a:rPr>
              <a:t>student : </a:t>
            </a:r>
            <a:r>
              <a:rPr lang="en-GB" dirty="0" err="1" smtClean="0">
                <a:latin typeface="Consolas" panose="020B0609020204030204" pitchFamily="49" charset="0"/>
                <a:cs typeface="Consolas" panose="020B0609020204030204" pitchFamily="49" charset="0"/>
              </a:rPr>
              <a:t>studentRec</a:t>
            </a:r>
            <a:endParaRPr lang="en-GB" dirty="0" smtClean="0">
              <a:latin typeface="Consolas" panose="020B0609020204030204" pitchFamily="49" charset="0"/>
              <a:cs typeface="Consolas" panose="020B0609020204030204" pitchFamily="49" charset="0"/>
            </a:endParaRPr>
          </a:p>
          <a:p>
            <a:pPr marL="334963" indent="-342900">
              <a:spcAft>
                <a:spcPts val="0"/>
              </a:spcAft>
              <a:tabLst>
                <a:tab pos="896938" algn="l"/>
                <a:tab pos="1338263" algn="l"/>
                <a:tab pos="1795463" algn="l"/>
              </a:tabLst>
            </a:pPr>
            <a:r>
              <a:rPr lang="en-GB" dirty="0" smtClean="0"/>
              <a:t>In this example, a user-defined data type </a:t>
            </a:r>
            <a:r>
              <a:rPr lang="en-GB" dirty="0" err="1" smtClean="0">
                <a:solidFill>
                  <a:srgbClr val="246AB4"/>
                </a:solidFill>
              </a:rPr>
              <a:t>studentRec</a:t>
            </a:r>
            <a:r>
              <a:rPr lang="en-GB" dirty="0" smtClean="0">
                <a:solidFill>
                  <a:srgbClr val="246AB4"/>
                </a:solidFill>
              </a:rPr>
              <a:t> </a:t>
            </a:r>
            <a:r>
              <a:rPr lang="en-GB" dirty="0" smtClean="0"/>
              <a:t>is defined, and a variable of this type is declared</a:t>
            </a:r>
            <a:endParaRPr lang="en-GB" dirty="0"/>
          </a:p>
        </p:txBody>
      </p:sp>
    </p:spTree>
    <p:extLst>
      <p:ext uri="{BB962C8B-B14F-4D97-AF65-F5344CB8AC3E}">
        <p14:creationId xmlns:p14="http://schemas.microsoft.com/office/powerpoint/2010/main" val="1562703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GB" dirty="0" smtClean="0"/>
              <a:t>Records</a:t>
            </a:r>
            <a:endParaRPr lang="en-GB" dirty="0"/>
          </a:p>
        </p:txBody>
      </p:sp>
      <p:sp>
        <p:nvSpPr>
          <p:cNvPr id="5" name="Text Placeholder 4"/>
          <p:cNvSpPr>
            <a:spLocks noGrp="1"/>
          </p:cNvSpPr>
          <p:nvPr>
            <p:ph type="body" sz="quarter" idx="14"/>
          </p:nvPr>
        </p:nvSpPr>
        <p:spPr/>
        <p:txBody>
          <a:bodyPr/>
          <a:lstStyle/>
          <a:p>
            <a:r>
              <a:rPr lang="en-GB" dirty="0" smtClean="0"/>
              <a:t>There is no equivalent data type declaration in some languages, for example, Python</a:t>
            </a:r>
          </a:p>
          <a:p>
            <a:r>
              <a:rPr lang="en-GB" dirty="0" smtClean="0"/>
              <a:t>In your practical sessions you will learn how to create alternative data structures</a:t>
            </a:r>
          </a:p>
          <a:p>
            <a:r>
              <a:rPr lang="en-GB" dirty="0" smtClean="0"/>
              <a:t>With text files, the only data type used is “string” and no user-defined data type is used</a:t>
            </a:r>
          </a:p>
          <a:p>
            <a:endParaRPr lang="en-GB" dirty="0"/>
          </a:p>
        </p:txBody>
      </p:sp>
    </p:spTree>
    <p:extLst>
      <p:ext uri="{BB962C8B-B14F-4D97-AF65-F5344CB8AC3E}">
        <p14:creationId xmlns:p14="http://schemas.microsoft.com/office/powerpoint/2010/main" val="11942009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File types</a:t>
            </a:r>
            <a:endParaRPr lang="en-GB" dirty="0"/>
          </a:p>
        </p:txBody>
      </p:sp>
      <p:sp>
        <p:nvSpPr>
          <p:cNvPr id="3" name="Text Placeholder 2"/>
          <p:cNvSpPr>
            <a:spLocks noGrp="1"/>
          </p:cNvSpPr>
          <p:nvPr>
            <p:ph type="body" sz="quarter" idx="14"/>
          </p:nvPr>
        </p:nvSpPr>
        <p:spPr>
          <a:xfrm>
            <a:off x="724280" y="1704179"/>
            <a:ext cx="7797230" cy="4250307"/>
          </a:xfrm>
        </p:spPr>
        <p:txBody>
          <a:bodyPr/>
          <a:lstStyle/>
          <a:p>
            <a:r>
              <a:rPr lang="en-GB" dirty="0" smtClean="0"/>
              <a:t>A file may be a </a:t>
            </a:r>
            <a:r>
              <a:rPr lang="en-GB" dirty="0">
                <a:solidFill>
                  <a:srgbClr val="246AB4"/>
                </a:solidFill>
              </a:rPr>
              <a:t>binary </a:t>
            </a:r>
            <a:r>
              <a:rPr lang="en-GB" dirty="0" smtClean="0"/>
              <a:t>or a </a:t>
            </a:r>
            <a:r>
              <a:rPr lang="en-GB" dirty="0" smtClean="0">
                <a:solidFill>
                  <a:srgbClr val="246AB4"/>
                </a:solidFill>
              </a:rPr>
              <a:t>text </a:t>
            </a:r>
            <a:r>
              <a:rPr lang="en-GB" dirty="0" smtClean="0"/>
              <a:t>file</a:t>
            </a:r>
          </a:p>
          <a:p>
            <a:r>
              <a:rPr lang="en-GB" dirty="0" smtClean="0"/>
              <a:t>A </a:t>
            </a:r>
            <a:r>
              <a:rPr lang="en-GB" dirty="0" smtClean="0">
                <a:solidFill>
                  <a:srgbClr val="246AB4"/>
                </a:solidFill>
              </a:rPr>
              <a:t>text </a:t>
            </a:r>
            <a:r>
              <a:rPr lang="en-GB" dirty="0" smtClean="0"/>
              <a:t>file may have several text fields, typically separated by commas, in each record</a:t>
            </a:r>
          </a:p>
          <a:p>
            <a:r>
              <a:rPr lang="en-GB" dirty="0" smtClean="0"/>
              <a:t>A </a:t>
            </a:r>
            <a:r>
              <a:rPr lang="en-GB" dirty="0" smtClean="0">
                <a:solidFill>
                  <a:srgbClr val="246AB4"/>
                </a:solidFill>
              </a:rPr>
              <a:t>binary </a:t>
            </a:r>
            <a:r>
              <a:rPr lang="en-GB" dirty="0" smtClean="0"/>
              <a:t>file can contain records with different types of field such as string, integer, real, Boolean</a:t>
            </a:r>
          </a:p>
          <a:p>
            <a:r>
              <a:rPr lang="en-GB" dirty="0" smtClean="0"/>
              <a:t>Each of these fields occupy a different number of bytes</a:t>
            </a:r>
          </a:p>
          <a:p>
            <a:r>
              <a:rPr lang="en-GB" dirty="0" smtClean="0"/>
              <a:t>The program must specify which type of file it is</a:t>
            </a:r>
            <a:endParaRPr lang="en-GB" dirty="0"/>
          </a:p>
        </p:txBody>
      </p:sp>
    </p:spTree>
    <p:extLst>
      <p:ext uri="{BB962C8B-B14F-4D97-AF65-F5344CB8AC3E}">
        <p14:creationId xmlns:p14="http://schemas.microsoft.com/office/powerpoint/2010/main" val="3870212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Text file</a:t>
            </a:r>
            <a:endParaRPr lang="en-GB" dirty="0"/>
          </a:p>
        </p:txBody>
      </p:sp>
      <p:sp>
        <p:nvSpPr>
          <p:cNvPr id="3" name="Text Placeholder 2"/>
          <p:cNvSpPr>
            <a:spLocks noGrp="1"/>
          </p:cNvSpPr>
          <p:nvPr>
            <p:ph type="body" sz="quarter" idx="14"/>
          </p:nvPr>
        </p:nvSpPr>
        <p:spPr/>
        <p:txBody>
          <a:bodyPr/>
          <a:lstStyle/>
          <a:p>
            <a:r>
              <a:rPr lang="en-GB" dirty="0" smtClean="0"/>
              <a:t>You can create, read and manipulate a text file with any text editor</a:t>
            </a:r>
          </a:p>
          <a:p>
            <a:r>
              <a:rPr lang="en-GB" dirty="0" smtClean="0"/>
              <a:t>A text file has fields typically separated by commas, and written one line at a time</a:t>
            </a:r>
          </a:p>
          <a:p>
            <a:pPr marL="0" indent="0">
              <a:buNone/>
            </a:pPr>
            <a:endParaRPr lang="en-GB" dirty="0"/>
          </a:p>
        </p:txBody>
      </p:sp>
      <p:pic>
        <p:nvPicPr>
          <p:cNvPr id="1026" name="Picture 2" descr="C:\Users\Pat\AppData\Roaming\PixelMetrics\CaptureWiz\Temp\5.jpg"/>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42799" y="3583387"/>
            <a:ext cx="4760191" cy="28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2817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GB" dirty="0" smtClean="0"/>
              <a:t>Opening a file</a:t>
            </a:r>
            <a:endParaRPr lang="en-GB" dirty="0"/>
          </a:p>
        </p:txBody>
      </p:sp>
      <p:sp>
        <p:nvSpPr>
          <p:cNvPr id="3" name="Text Placeholder 2"/>
          <p:cNvSpPr>
            <a:spLocks noGrp="1"/>
          </p:cNvSpPr>
          <p:nvPr>
            <p:ph type="body" sz="quarter" idx="14"/>
          </p:nvPr>
        </p:nvSpPr>
        <p:spPr>
          <a:xfrm>
            <a:off x="724280" y="1704179"/>
            <a:ext cx="7797230" cy="4170148"/>
          </a:xfrm>
        </p:spPr>
        <p:txBody>
          <a:bodyPr/>
          <a:lstStyle/>
          <a:p>
            <a:r>
              <a:rPr lang="en-GB" dirty="0" smtClean="0"/>
              <a:t>Programming languages have different syntax for writing to and reading from a file</a:t>
            </a:r>
          </a:p>
          <a:p>
            <a:r>
              <a:rPr lang="en-GB" dirty="0" smtClean="0"/>
              <a:t>Typically, a statement to </a:t>
            </a:r>
            <a:r>
              <a:rPr lang="en-GB" dirty="0" smtClean="0">
                <a:solidFill>
                  <a:srgbClr val="246AB4"/>
                </a:solidFill>
              </a:rPr>
              <a:t>open the file</a:t>
            </a:r>
            <a:r>
              <a:rPr lang="en-GB" dirty="0" smtClean="0"/>
              <a:t> will be required</a:t>
            </a:r>
          </a:p>
          <a:p>
            <a:r>
              <a:rPr lang="en-GB" dirty="0" smtClean="0"/>
              <a:t>The </a:t>
            </a:r>
            <a:r>
              <a:rPr lang="en-GB" dirty="0" smtClean="0">
                <a:solidFill>
                  <a:srgbClr val="246AB4"/>
                </a:solidFill>
              </a:rPr>
              <a:t>mode </a:t>
            </a:r>
            <a:r>
              <a:rPr lang="en-GB" dirty="0" smtClean="0"/>
              <a:t>also has to be specified – e.g. </a:t>
            </a:r>
            <a:r>
              <a:rPr lang="en-GB" dirty="0" smtClean="0">
                <a:solidFill>
                  <a:srgbClr val="246AB4"/>
                </a:solidFill>
              </a:rPr>
              <a:t>write</a:t>
            </a:r>
            <a:r>
              <a:rPr lang="en-GB" dirty="0" smtClean="0"/>
              <a:t> to a new file, </a:t>
            </a:r>
            <a:r>
              <a:rPr lang="en-GB" dirty="0" smtClean="0">
                <a:solidFill>
                  <a:srgbClr val="246AB4"/>
                </a:solidFill>
              </a:rPr>
              <a:t>append</a:t>
            </a:r>
            <a:r>
              <a:rPr lang="en-GB" dirty="0" smtClean="0"/>
              <a:t> data to an existing file or </a:t>
            </a:r>
            <a:r>
              <a:rPr lang="en-GB" dirty="0" smtClean="0">
                <a:solidFill>
                  <a:srgbClr val="246AB4"/>
                </a:solidFill>
              </a:rPr>
              <a:t>read</a:t>
            </a:r>
            <a:r>
              <a:rPr lang="en-GB" dirty="0" smtClean="0"/>
              <a:t> an existing file</a:t>
            </a:r>
          </a:p>
          <a:p>
            <a:r>
              <a:rPr lang="en-GB" dirty="0" smtClean="0"/>
              <a:t>The </a:t>
            </a:r>
            <a:r>
              <a:rPr lang="en-GB" dirty="0">
                <a:solidFill>
                  <a:srgbClr val="246AB4"/>
                </a:solidFill>
              </a:rPr>
              <a:t>actual file name </a:t>
            </a:r>
            <a:r>
              <a:rPr lang="en-GB" dirty="0" smtClean="0"/>
              <a:t>and </a:t>
            </a:r>
            <a:r>
              <a:rPr lang="en-GB" dirty="0">
                <a:solidFill>
                  <a:srgbClr val="246AB4"/>
                </a:solidFill>
              </a:rPr>
              <a:t>path</a:t>
            </a:r>
            <a:r>
              <a:rPr lang="en-GB" dirty="0" smtClean="0"/>
              <a:t> needs to be assigned to the identifier used for the file in the program </a:t>
            </a:r>
          </a:p>
          <a:p>
            <a:pPr marL="0" indent="0">
              <a:buNone/>
            </a:pPr>
            <a:endParaRPr lang="en-GB" dirty="0" smtClean="0"/>
          </a:p>
          <a:p>
            <a:endParaRPr lang="en-GB" dirty="0"/>
          </a:p>
        </p:txBody>
      </p:sp>
    </p:spTree>
    <p:extLst>
      <p:ext uri="{BB962C8B-B14F-4D97-AF65-F5344CB8AC3E}">
        <p14:creationId xmlns:p14="http://schemas.microsoft.com/office/powerpoint/2010/main" val="2177219688"/>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951742A866DD4C8563BF4DFAFD4423" ma:contentTypeVersion="10" ma:contentTypeDescription="Create a new document." ma:contentTypeScope="" ma:versionID="3d882f4032af16e1296aca89b46bffec">
  <xsd:schema xmlns:xsd="http://www.w3.org/2001/XMLSchema" xmlns:xs="http://www.w3.org/2001/XMLSchema" xmlns:p="http://schemas.microsoft.com/office/2006/metadata/properties" xmlns:ns2="1ef05dc5-97a2-498b-bf7c-bd189143a1ff" xmlns:ns3="94dce8ab-38ff-4714-b1ed-1fc5e4d9abd1" targetNamespace="http://schemas.microsoft.com/office/2006/metadata/properties" ma:root="true" ma:fieldsID="b206059bc1997f16bd7174fab84143fb" ns2:_="" ns3:_="">
    <xsd:import namespace="1ef05dc5-97a2-498b-bf7c-bd189143a1ff"/>
    <xsd:import namespace="94dce8ab-38ff-4714-b1ed-1fc5e4d9abd1"/>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EventHashCode" minOccurs="0"/>
                <xsd:element ref="ns3: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f05dc5-97a2-498b-bf7c-bd189143a1f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dce8ab-38ff-4714-b1ed-1fc5e4d9abd1"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MediaServiceAutoTags"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6341DD-349D-4A81-8443-C922B19EA79C}"/>
</file>

<file path=customXml/itemProps2.xml><?xml version="1.0" encoding="utf-8"?>
<ds:datastoreItem xmlns:ds="http://schemas.openxmlformats.org/officeDocument/2006/customXml" ds:itemID="{34A08B56-ED7F-4B5D-90E3-BA9B13E02064}"/>
</file>

<file path=customXml/itemProps3.xml><?xml version="1.0" encoding="utf-8"?>
<ds:datastoreItem xmlns:ds="http://schemas.openxmlformats.org/officeDocument/2006/customXml" ds:itemID="{BA59F797-9BDF-4664-BB72-0ED598E1546B}"/>
</file>

<file path=docProps/app.xml><?xml version="1.0" encoding="utf-8"?>
<Properties xmlns="http://schemas.openxmlformats.org/officeDocument/2006/extended-properties" xmlns:vt="http://schemas.openxmlformats.org/officeDocument/2006/docPropsVTypes">
  <Template>Unit 1</Template>
  <TotalTime>7573</TotalTime>
  <Words>1209</Words>
  <Application>Microsoft Office PowerPoint</Application>
  <PresentationFormat>On-screen Show (4:3)</PresentationFormat>
  <Paragraphs>224</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Museo 700</vt:lpstr>
      <vt:lpstr>Museo 500</vt:lpstr>
      <vt:lpstr>Museo 900</vt:lpstr>
      <vt:lpstr>Arial</vt:lpstr>
      <vt:lpstr>Wingdings</vt:lpstr>
      <vt:lpstr>Museo900-Regular</vt:lpstr>
      <vt:lpstr>Museo 100</vt:lpstr>
      <vt:lpstr>Calibri</vt:lpstr>
      <vt:lpstr>Consolas</vt:lpstr>
      <vt:lpstr>Unit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Heathcote</dc:creator>
  <cp:lastModifiedBy>Patricia Heathcote</cp:lastModifiedBy>
  <cp:revision>61</cp:revision>
  <dcterms:created xsi:type="dcterms:W3CDTF">2015-05-23T17:18:16Z</dcterms:created>
  <dcterms:modified xsi:type="dcterms:W3CDTF">2016-07-31T16:42:52Z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0x01010024951742A866DD4C8563BF4DFAFD4423</vt:lpwstr>
  </property>
</Properties>
</file>