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60"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embeddedFontLst>
    <p:embeddedFont>
      <p:font typeface="Museo 700" panose="02000000000000000000" pitchFamily="2" charset="0"/>
      <p:bold r:id="rId26"/>
    </p:embeddedFon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Museo900-Regular" panose="02000000000000000000" pitchFamily="2" charset="0"/>
      <p:bold r:id="rId35"/>
    </p:embeddedFont>
    <p:embeddedFont>
      <p:font typeface="Museo 100" panose="02000000000000000000" pitchFamily="2" charset="0"/>
      <p:regular r:id="rId36"/>
    </p:embeddedFont>
    <p:embeddedFont>
      <p:font typeface="Museo 500" panose="02000000000000000000" pitchFamily="2" charset="0"/>
      <p:regular r:id="rId37"/>
    </p:embeddedFont>
    <p:embeddedFont>
      <p:font typeface="Museo 900" panose="02000000000000000000" pitchFamily="2" charset="0"/>
      <p:bold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AB4"/>
    <a:srgbClr val="36A7D4"/>
    <a:srgbClr val="F8F8F8"/>
    <a:srgbClr val="843754"/>
    <a:srgbClr val="E35999"/>
    <a:srgbClr val="EE3127"/>
    <a:srgbClr val="A41E21"/>
    <a:srgbClr val="238296"/>
    <a:srgbClr val="5C89A4"/>
    <a:srgbClr val="D191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napToObjects="1" showGuides="1">
      <p:cViewPr varScale="1">
        <p:scale>
          <a:sx n="81" d="100"/>
          <a:sy n="81" d="100"/>
        </p:scale>
        <p:origin x="96" y="354"/>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16/04/2016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sz="800" dirty="0" smtClean="0"/>
              <a:t>User input is assigned to</a:t>
            </a:r>
            <a:r>
              <a:rPr lang="en-GB" sz="800" baseline="0" dirty="0" smtClean="0"/>
              <a:t> the variable Name</a:t>
            </a:r>
          </a:p>
          <a:p>
            <a:pPr marL="228600" indent="-228600">
              <a:buFont typeface="+mj-lt"/>
              <a:buAutoNum type="arabicPeriod"/>
            </a:pPr>
            <a:r>
              <a:rPr lang="en-GB" sz="800" baseline="0" dirty="0" smtClean="0"/>
              <a:t>The message “Enter a number” is displayed on the screen</a:t>
            </a:r>
          </a:p>
          <a:p>
            <a:pPr marL="228600" indent="-228600">
              <a:buFont typeface="+mj-lt"/>
              <a:buAutoNum type="arabicPeriod"/>
            </a:pPr>
            <a:r>
              <a:rPr lang="en-GB" sz="800" baseline="0" dirty="0" smtClean="0"/>
              <a:t>The variable number is assigned the value typed in on the keyboard</a:t>
            </a:r>
          </a:p>
          <a:p>
            <a:pPr marL="228600" indent="-228600">
              <a:buFont typeface="+mj-lt"/>
              <a:buAutoNum type="arabicPeriod"/>
            </a:pPr>
            <a:r>
              <a:rPr lang="en-GB" sz="800" baseline="0" dirty="0" smtClean="0"/>
              <a:t>number is incremented by 1</a:t>
            </a:r>
          </a:p>
          <a:p>
            <a:pPr marL="228600" indent="-228600">
              <a:buFont typeface="+mj-lt"/>
              <a:buAutoNum type="arabicPeriod"/>
            </a:pPr>
            <a:r>
              <a:rPr lang="en-GB" sz="800" baseline="0" dirty="0" smtClean="0"/>
              <a:t>A string “The number is: “ is concatenated with the variable number.</a:t>
            </a:r>
          </a:p>
          <a:p>
            <a:pPr marL="228600" indent="-228600">
              <a:buFont typeface="+mj-lt"/>
              <a:buAutoNum type="arabicPeriod"/>
            </a:pPr>
            <a:endParaRPr lang="en-GB" sz="800" baseline="0" dirty="0" smtClean="0"/>
          </a:p>
        </p:txBody>
      </p:sp>
      <p:sp>
        <p:nvSpPr>
          <p:cNvPr id="4" name="Slide Number Placeholder 3"/>
          <p:cNvSpPr>
            <a:spLocks noGrp="1"/>
          </p:cNvSpPr>
          <p:nvPr>
            <p:ph type="sldNum" sz="quarter" idx="10"/>
          </p:nvPr>
        </p:nvSpPr>
        <p:spPr/>
        <p:txBody>
          <a:bodyPr/>
          <a:lstStyle/>
          <a:p>
            <a:fld id="{69798D5B-57F4-4A7F-8DDC-A432FF1B0DAA}" type="slidenum">
              <a:rPr lang="en-GB" smtClean="0"/>
              <a:t>8</a:t>
            </a:fld>
            <a:endParaRPr lang="en-GB" dirty="0"/>
          </a:p>
        </p:txBody>
      </p:sp>
    </p:spTree>
    <p:extLst>
      <p:ext uri="{BB962C8B-B14F-4D97-AF65-F5344CB8AC3E}">
        <p14:creationId xmlns:p14="http://schemas.microsoft.com/office/powerpoint/2010/main" val="3248373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a:t>
            </a:r>
            <a:r>
              <a:rPr lang="en-GB" baseline="0" dirty="0" smtClean="0"/>
              <a:t> variable number (space in memory to hold data) is declared and assigned an intimal value 0</a:t>
            </a:r>
          </a:p>
          <a:p>
            <a:r>
              <a:rPr lang="en-GB" baseline="0" dirty="0" smtClean="0"/>
              <a:t>A message is sent to the screen prompting the user to input a number</a:t>
            </a:r>
          </a:p>
          <a:p>
            <a:r>
              <a:rPr lang="en-GB" baseline="0" dirty="0" smtClean="0"/>
              <a:t>User input from the keyboard is read and assigned to the memory location “identified” by the variable name.</a:t>
            </a:r>
          </a:p>
          <a:p>
            <a:r>
              <a:rPr lang="en-GB" baseline="0" dirty="0" smtClean="0"/>
              <a:t>A selection statement evaluates the value of number to determine if it is larger than 4.</a:t>
            </a:r>
          </a:p>
          <a:p>
            <a:r>
              <a:rPr lang="en-GB" baseline="0" dirty="0" smtClean="0"/>
              <a:t>An appropriate output message is sent to the screen</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9</a:t>
            </a:fld>
            <a:endParaRPr lang="en-GB" dirty="0"/>
          </a:p>
        </p:txBody>
      </p:sp>
    </p:spTree>
    <p:extLst>
      <p:ext uri="{BB962C8B-B14F-4D97-AF65-F5344CB8AC3E}">
        <p14:creationId xmlns:p14="http://schemas.microsoft.com/office/powerpoint/2010/main" val="21063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a:t>
            </a:r>
            <a:r>
              <a:rPr lang="en-GB" baseline="0" dirty="0" smtClean="0"/>
              <a:t> is used to design an algorithm that solves a problem.</a:t>
            </a:r>
          </a:p>
          <a:p>
            <a:r>
              <a:rPr lang="en-GB" baseline="0" dirty="0" smtClean="0"/>
              <a:t>It may also be used to communicate that solution to others.</a:t>
            </a:r>
          </a:p>
          <a:p>
            <a:r>
              <a:rPr lang="en-GB" baseline="0" dirty="0" smtClean="0"/>
              <a:t>Use sensible identifiers such as age, height, name rather than a, h, n.  This makes it easier for others to read.</a:t>
            </a:r>
          </a:p>
          <a:p>
            <a:r>
              <a:rPr lang="en-GB" baseline="0" dirty="0" smtClean="0"/>
              <a:t>Be sure to indent where necessary as in the example above.  This makes it easier to read and thus easier to debug.</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10</a:t>
            </a:fld>
            <a:endParaRPr lang="en-GB" dirty="0"/>
          </a:p>
        </p:txBody>
      </p:sp>
    </p:spTree>
    <p:extLst>
      <p:ext uri="{BB962C8B-B14F-4D97-AF65-F5344CB8AC3E}">
        <p14:creationId xmlns:p14="http://schemas.microsoft.com/office/powerpoint/2010/main" val="81423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GB" sz="1200" dirty="0" smtClean="0"/>
          </a:p>
          <a:p>
            <a:pPr marL="228600" indent="-228600">
              <a:buFont typeface="+mj-lt"/>
              <a:buAutoNum type="arabicPeriod"/>
            </a:pPr>
            <a:r>
              <a:rPr lang="en-GB" sz="1200" dirty="0" smtClean="0"/>
              <a:t>Declaration of variable </a:t>
            </a:r>
            <a:r>
              <a:rPr lang="en-GB" sz="1200" dirty="0" err="1" smtClean="0"/>
              <a:t>wholeNumber</a:t>
            </a:r>
            <a:r>
              <a:rPr lang="en-GB" sz="1200" dirty="0" smtClean="0"/>
              <a:t> as an integer</a:t>
            </a:r>
            <a:r>
              <a:rPr lang="en-GB" sz="1200" baseline="0" dirty="0" smtClean="0"/>
              <a:t> and assignment of the value 5</a:t>
            </a:r>
          </a:p>
          <a:p>
            <a:pPr marL="228600" indent="-228600">
              <a:buFont typeface="+mj-lt"/>
              <a:buAutoNum type="arabicPeriod"/>
            </a:pPr>
            <a:r>
              <a:rPr lang="en-GB" sz="1200" baseline="0" dirty="0" smtClean="0"/>
              <a:t>Declaration of variable height as decimal and assignment of the value 1.5</a:t>
            </a:r>
          </a:p>
          <a:p>
            <a:pPr marL="228600" indent="-228600">
              <a:buFont typeface="+mj-lt"/>
              <a:buAutoNum type="arabicPeriod"/>
            </a:pPr>
            <a:r>
              <a:rPr lang="en-GB" sz="1200" baseline="0" dirty="0" smtClean="0"/>
              <a:t>Declaration of the variable name as a string of characters and assignment of the value “Bob”</a:t>
            </a:r>
          </a:p>
          <a:p>
            <a:pPr marL="228600" indent="-228600">
              <a:buFont typeface="+mj-lt"/>
              <a:buAutoNum type="arabicPeriod"/>
            </a:pPr>
            <a:r>
              <a:rPr lang="en-GB" sz="1200" baseline="0" dirty="0" smtClean="0"/>
              <a:t>Declaration of the variable choice as a character and assignment of the value “a”</a:t>
            </a:r>
          </a:p>
          <a:p>
            <a:pPr marL="228600" indent="-228600">
              <a:buFont typeface="+mj-lt"/>
              <a:buAutoNum type="arabicPeriod"/>
            </a:pPr>
            <a:r>
              <a:rPr lang="en-GB" sz="1200" baseline="0" dirty="0" smtClean="0"/>
              <a:t>Declaration of the variable </a:t>
            </a:r>
            <a:r>
              <a:rPr lang="en-GB" sz="1200" baseline="0" dirty="0" err="1" smtClean="0"/>
              <a:t>validData</a:t>
            </a:r>
            <a:r>
              <a:rPr lang="en-GB" sz="1200" baseline="0" dirty="0" smtClean="0"/>
              <a:t> as Boolean and the assignment of the value False.</a:t>
            </a:r>
          </a:p>
          <a:p>
            <a:pPr marL="228600" indent="-2286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12</a:t>
            </a:fld>
            <a:endParaRPr lang="en-GB" dirty="0"/>
          </a:p>
        </p:txBody>
      </p:sp>
    </p:spTree>
    <p:extLst>
      <p:ext uri="{BB962C8B-B14F-4D97-AF65-F5344CB8AC3E}">
        <p14:creationId xmlns:p14="http://schemas.microsoft.com/office/powerpoint/2010/main" val="365128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sz="1200" dirty="0" smtClean="0"/>
              <a:t>When</a:t>
            </a:r>
            <a:r>
              <a:rPr lang="en-GB" sz="1200" baseline="0" dirty="0" smtClean="0"/>
              <a:t> the variable is declared the identifier (variable name) points to a memory location that is assigned in RAM, the size of the memory location will be determined by the variable type.  The type of data that is “valid” for the location will be determined by the type. The assignment of  a value, if legal, will place the value in the memory location “labelled” by the variable identifier.</a:t>
            </a:r>
          </a:p>
          <a:p>
            <a:pPr marL="0" indent="0">
              <a:buFont typeface="+mj-lt"/>
              <a:buNone/>
            </a:pPr>
            <a:endParaRPr lang="en-GB" sz="1200" dirty="0" smtClean="0"/>
          </a:p>
          <a:p>
            <a:pPr marL="228600" indent="-228600">
              <a:buFont typeface="+mj-lt"/>
              <a:buAutoNum type="arabicPeriod"/>
            </a:pPr>
            <a:r>
              <a:rPr lang="en-GB" dirty="0" smtClean="0"/>
              <a:t>height</a:t>
            </a:r>
          </a:p>
          <a:p>
            <a:pPr marL="228600" indent="-228600">
              <a:buFont typeface="+mj-lt"/>
              <a:buAutoNum type="arabicPeriod"/>
            </a:pPr>
            <a:r>
              <a:rPr lang="en-GB" dirty="0" smtClean="0"/>
              <a:t>The identifier is a label that points to the memory location to store the value</a:t>
            </a:r>
          </a:p>
          <a:p>
            <a:pPr marL="228600" indent="-228600">
              <a:buFont typeface="+mj-lt"/>
              <a:buAutoNum type="arabicPeriod"/>
            </a:pPr>
            <a:r>
              <a:rPr lang="en-GB" dirty="0" smtClean="0"/>
              <a:t>This depends</a:t>
            </a:r>
            <a:r>
              <a:rPr lang="en-GB" baseline="0" dirty="0" smtClean="0"/>
              <a:t> on the data type and programming language. VB a char is 2 bytes and an integer is 4 bytes.</a:t>
            </a:r>
          </a:p>
          <a:p>
            <a:pPr marL="228600" indent="-228600">
              <a:buFont typeface="+mj-lt"/>
              <a:buAutoNum type="arabicPeriod"/>
            </a:pPr>
            <a:r>
              <a:rPr lang="en-GB" baseline="0" dirty="0" smtClean="0"/>
              <a:t>This is not allowed and an error message will be displayed.</a:t>
            </a:r>
          </a:p>
          <a:p>
            <a:pPr marL="228600" indent="-228600">
              <a:buFont typeface="+mj-lt"/>
              <a:buAutoNum type="arabicPeriod"/>
            </a:pPr>
            <a:r>
              <a:rPr lang="en-GB" baseline="0" dirty="0" smtClean="0"/>
              <a:t>True and False.</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13</a:t>
            </a:fld>
            <a:endParaRPr lang="en-GB" dirty="0"/>
          </a:p>
        </p:txBody>
      </p:sp>
    </p:spTree>
    <p:extLst>
      <p:ext uri="{BB962C8B-B14F-4D97-AF65-F5344CB8AC3E}">
        <p14:creationId xmlns:p14="http://schemas.microsoft.com/office/powerpoint/2010/main" val="282060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8 mod 8</a:t>
            </a:r>
            <a:r>
              <a:rPr lang="en-GB" baseline="0" dirty="0" smtClean="0"/>
              <a:t> = 0</a:t>
            </a:r>
          </a:p>
          <a:p>
            <a:r>
              <a:rPr lang="en-GB" baseline="0" dirty="0" smtClean="0"/>
              <a:t>8 div 8 = 1</a:t>
            </a:r>
          </a:p>
          <a:p>
            <a:r>
              <a:rPr lang="en-GB" baseline="0" dirty="0" smtClean="0"/>
              <a:t>10 mod 8 = 2</a:t>
            </a:r>
          </a:p>
          <a:p>
            <a:r>
              <a:rPr lang="en-GB" baseline="0" dirty="0" smtClean="0"/>
              <a:t>10 div 8 = 1</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18</a:t>
            </a:fld>
            <a:endParaRPr lang="en-GB" dirty="0"/>
          </a:p>
        </p:txBody>
      </p:sp>
    </p:spTree>
    <p:extLst>
      <p:ext uri="{BB962C8B-B14F-4D97-AF65-F5344CB8AC3E}">
        <p14:creationId xmlns:p14="http://schemas.microsoft.com/office/powerpoint/2010/main" val="397344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4</a:t>
            </a:r>
          </a:p>
          <a:p>
            <a:pPr marL="228600" indent="-228600">
              <a:buFont typeface="+mj-lt"/>
              <a:buAutoNum type="arabicPeriod"/>
            </a:pPr>
            <a:r>
              <a:rPr lang="en-GB" dirty="0" smtClean="0"/>
              <a:t>0 “not found”</a:t>
            </a:r>
          </a:p>
          <a:p>
            <a:pPr marL="228600" indent="-228600">
              <a:buFont typeface="+mj-lt"/>
              <a:buAutoNum type="arabicPeriod"/>
            </a:pPr>
            <a:r>
              <a:rPr lang="en-GB" dirty="0" smtClean="0"/>
              <a:t>1 “index of o in John”</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20</a:t>
            </a:fld>
            <a:endParaRPr lang="en-GB" dirty="0"/>
          </a:p>
        </p:txBody>
      </p:sp>
    </p:spTree>
    <p:extLst>
      <p:ext uri="{BB962C8B-B14F-4D97-AF65-F5344CB8AC3E}">
        <p14:creationId xmlns:p14="http://schemas.microsoft.com/office/powerpoint/2010/main" val="414923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smtClean="0"/>
              <a:t>o</a:t>
            </a:r>
          </a:p>
          <a:p>
            <a:pPr marL="228600" indent="-228600">
              <a:buFont typeface="+mj-lt"/>
              <a:buAutoNum type="arabicPeriod"/>
            </a:pPr>
            <a:r>
              <a:rPr lang="en-GB" dirty="0" smtClean="0"/>
              <a:t>e</a:t>
            </a:r>
          </a:p>
          <a:p>
            <a:pPr marL="228600" indent="-228600">
              <a:buFont typeface="+mj-lt"/>
              <a:buAutoNum type="arabicPeriod"/>
            </a:pPr>
            <a:r>
              <a:rPr lang="en-GB" dirty="0" err="1" smtClean="0"/>
              <a:t>obe</a:t>
            </a:r>
            <a:endParaRPr lang="en-GB" dirty="0" smtClean="0"/>
          </a:p>
          <a:p>
            <a:pPr marL="228600" indent="-228600">
              <a:buFont typeface="+mj-lt"/>
              <a:buAutoNum type="arabicPeriod"/>
            </a:pPr>
            <a:r>
              <a:rPr lang="en-GB" dirty="0" smtClean="0"/>
              <a:t>True</a:t>
            </a:r>
          </a:p>
          <a:p>
            <a:pPr marL="228600" indent="-228600">
              <a:buFont typeface="+mj-lt"/>
              <a:buAutoNum type="arabicPeriod"/>
            </a:pPr>
            <a:r>
              <a:rPr lang="en-GB" dirty="0" smtClean="0"/>
              <a:t>False</a:t>
            </a:r>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21</a:t>
            </a:fld>
            <a:endParaRPr lang="en-GB" dirty="0"/>
          </a:p>
        </p:txBody>
      </p:sp>
    </p:spTree>
    <p:extLst>
      <p:ext uri="{BB962C8B-B14F-4D97-AF65-F5344CB8AC3E}">
        <p14:creationId xmlns:p14="http://schemas.microsoft.com/office/powerpoint/2010/main" val="324155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798D5B-57F4-4A7F-8DDC-A432FF1B0DAA}" type="slidenum">
              <a:rPr lang="en-GB" smtClean="0"/>
              <a:t>22</a:t>
            </a:fld>
            <a:endParaRPr lang="en-GB" dirty="0"/>
          </a:p>
        </p:txBody>
      </p:sp>
    </p:spTree>
    <p:extLst>
      <p:ext uri="{BB962C8B-B14F-4D97-AF65-F5344CB8AC3E}">
        <p14:creationId xmlns:p14="http://schemas.microsoft.com/office/powerpoint/2010/main" val="4074956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p:txBody>
      </p:sp>
      <p:pic>
        <p:nvPicPr>
          <p:cNvPr id="8" name="Picture 7" descr="Logo.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smtClean="0">
                <a:solidFill>
                  <a:srgbClr val="36A7D4"/>
                </a:solidFill>
                <a:latin typeface="Arial"/>
                <a:cs typeface="Arial"/>
              </a:rPr>
              <a:t>1</a:t>
            </a:r>
            <a:endParaRPr lang="en-US" sz="4500" b="1" dirty="0">
              <a:solidFill>
                <a:srgbClr val="36A7D4"/>
              </a:solidFill>
              <a:latin typeface="Arial"/>
              <a:cs typeface="Arial"/>
            </a:endParaRP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Tree>
    <p:extLst>
      <p:ext uri="{BB962C8B-B14F-4D97-AF65-F5344CB8AC3E}">
        <p14:creationId xmlns:p14="http://schemas.microsoft.com/office/powerpoint/2010/main" val="2265425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4091171"/>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Tree>
    <p:extLst>
      <p:ext uri="{BB962C8B-B14F-4D97-AF65-F5344CB8AC3E}">
        <p14:creationId xmlns:p14="http://schemas.microsoft.com/office/powerpoint/2010/main" val="39392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Programming basics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44" name="Picture 43" descr="Logo Unit 1.ai"/>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Programming basics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a:p>
            <a:pPr>
              <a:spcBef>
                <a:spcPts val="288"/>
              </a:spcBef>
            </a:pPr>
            <a:endParaRPr lang="en-US" sz="1200" b="0" dirty="0" smtClean="0">
              <a:solidFill>
                <a:srgbClr val="FFFFFF"/>
              </a:solidFill>
              <a:latin typeface="Arial"/>
              <a:cs typeface="Arial"/>
            </a:endParaRP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Programming basics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Programming basics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Programming basics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a:p>
            <a:pPr>
              <a:spcBef>
                <a:spcPts val="288"/>
              </a:spcBef>
            </a:pPr>
            <a:endParaRPr lang="en-US" sz="1200" b="0" dirty="0" smtClean="0">
              <a:solidFill>
                <a:srgbClr val="FFFFFF"/>
              </a:solidFill>
              <a:latin typeface="Arial"/>
              <a:cs typeface="Arial"/>
            </a:endParaRP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smtClean="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32291049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smtClean="0">
                <a:latin typeface="Museo 700" panose="02000000000000000000" pitchFamily="50" charset="0"/>
              </a:rPr>
              <a:t>AQA</a:t>
            </a:r>
            <a:endParaRPr lang="en-US" b="0" dirty="0" smtClean="0">
              <a:latin typeface="Museo900-Regular"/>
              <a:cs typeface="Museo900-Regular"/>
            </a:endParaRPr>
          </a:p>
          <a:p>
            <a:pPr lvl="2"/>
            <a:r>
              <a:rPr lang="en-US" dirty="0" smtClean="0">
                <a:latin typeface="Museo 500" panose="02000000000000000000" pitchFamily="50" charset="0"/>
              </a:rPr>
              <a:t>AS Level</a:t>
            </a:r>
          </a:p>
          <a:p>
            <a:pPr lvl="3"/>
            <a:r>
              <a:rPr lang="en-US" sz="2500" dirty="0" smtClean="0">
                <a:solidFill>
                  <a:schemeClr val="bg1"/>
                </a:solidFill>
                <a:latin typeface="Museo 100" panose="02000000000000000000" pitchFamily="50" charset="0"/>
              </a:rPr>
              <a:t>Computer Science</a:t>
            </a:r>
          </a:p>
          <a:p>
            <a:pPr lvl="3">
              <a:lnSpc>
                <a:spcPts val="3000"/>
              </a:lnSpc>
            </a:pPr>
            <a:r>
              <a:rPr lang="en-US" sz="2500" dirty="0" smtClean="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smtClean="0">
                <a:latin typeface="Museo 900" panose="02000000000000000000" pitchFamily="50" charset="0"/>
              </a:rPr>
              <a:t>Programming basics</a:t>
            </a:r>
            <a:endParaRPr lang="en-US" dirty="0" smtClean="0">
              <a:latin typeface="Museo 100" panose="02000000000000000000" pitchFamily="50" charset="0"/>
            </a:endParaRPr>
          </a:p>
          <a:p>
            <a:pPr lvl="1"/>
            <a:endParaRPr lang="en-US" sz="2000" dirty="0" smtClean="0">
              <a:latin typeface="Museo 100" panose="02000000000000000000" pitchFamily="50" charset="0"/>
            </a:endParaRPr>
          </a:p>
          <a:p>
            <a:pPr lvl="1"/>
            <a:r>
              <a:rPr lang="en-US" sz="2000" dirty="0" smtClean="0">
                <a:latin typeface="Museo 100" panose="02000000000000000000" pitchFamily="50" charset="0"/>
              </a:rPr>
              <a:t>Unit </a:t>
            </a:r>
            <a:r>
              <a:rPr lang="en-US" sz="2000" dirty="0">
                <a:latin typeface="Museo 100" panose="02000000000000000000" pitchFamily="50" charset="0"/>
              </a:rPr>
              <a:t>1</a:t>
            </a:r>
            <a:endParaRPr lang="en-US" sz="2000" dirty="0" smtClean="0">
              <a:latin typeface="Museo 100" panose="02000000000000000000" pitchFamily="50" charset="0"/>
            </a:endParaRPr>
          </a:p>
          <a:p>
            <a:pPr lvl="1"/>
            <a:r>
              <a:rPr lang="en-US" sz="2000" dirty="0">
                <a:latin typeface="Museo 100" panose="02000000000000000000" pitchFamily="50" charset="0"/>
              </a:rPr>
              <a:t>Fundamentals </a:t>
            </a:r>
            <a:r>
              <a:rPr lang="en-US" sz="2000" dirty="0" smtClean="0">
                <a:latin typeface="Museo 100" panose="02000000000000000000" pitchFamily="50" charset="0"/>
              </a:rPr>
              <a:t/>
            </a:r>
            <a:br>
              <a:rPr lang="en-US" sz="2000" dirty="0" smtClean="0">
                <a:latin typeface="Museo 100" panose="02000000000000000000" pitchFamily="50" charset="0"/>
              </a:rPr>
            </a:br>
            <a:r>
              <a:rPr lang="en-US" sz="2000" dirty="0" smtClean="0">
                <a:latin typeface="Museo 100" panose="02000000000000000000" pitchFamily="50" charset="0"/>
              </a:rPr>
              <a:t>of </a:t>
            </a:r>
            <a:r>
              <a:rPr lang="en-US" sz="2000" dirty="0">
                <a:latin typeface="Museo 100" panose="02000000000000000000" pitchFamily="50" charset="0"/>
              </a:rPr>
              <a:t>programming</a:t>
            </a:r>
          </a:p>
        </p:txBody>
      </p:sp>
    </p:spTree>
    <p:extLst>
      <p:ext uri="{BB962C8B-B14F-4D97-AF65-F5344CB8AC3E}">
        <p14:creationId xmlns:p14="http://schemas.microsoft.com/office/powerpoint/2010/main" val="30973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a:t>
            </a:r>
            <a:r>
              <a:rPr lang="en-GB" dirty="0" smtClean="0"/>
              <a:t>seudocode</a:t>
            </a:r>
            <a:endParaRPr lang="en-GB" dirty="0"/>
          </a:p>
        </p:txBody>
      </p:sp>
      <p:sp>
        <p:nvSpPr>
          <p:cNvPr id="3" name="Text Placeholder 2"/>
          <p:cNvSpPr>
            <a:spLocks noGrp="1"/>
          </p:cNvSpPr>
          <p:nvPr>
            <p:ph type="body" sz="quarter" idx="14"/>
          </p:nvPr>
        </p:nvSpPr>
        <p:spPr>
          <a:xfrm>
            <a:off x="724280" y="1704179"/>
            <a:ext cx="7797230" cy="1511987"/>
          </a:xfrm>
        </p:spPr>
        <p:txBody>
          <a:bodyPr/>
          <a:lstStyle/>
          <a:p>
            <a:r>
              <a:rPr lang="en-GB" dirty="0" smtClean="0"/>
              <a:t>What is the purpose of pseudocode?</a:t>
            </a:r>
          </a:p>
          <a:p>
            <a:r>
              <a:rPr lang="en-GB" dirty="0" smtClean="0"/>
              <a:t>What guidelines would you suggest for writing clear, understandable pseudocode?</a:t>
            </a:r>
            <a:endParaRPr lang="en-GB" dirty="0"/>
          </a:p>
        </p:txBody>
      </p:sp>
      <p:sp>
        <p:nvSpPr>
          <p:cNvPr id="7" name="TextBox 6"/>
          <p:cNvSpPr txBox="1"/>
          <p:nvPr/>
        </p:nvSpPr>
        <p:spPr>
          <a:xfrm>
            <a:off x="2883684" y="3516252"/>
            <a:ext cx="4739334" cy="255454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smtClean="0">
                <a:solidFill>
                  <a:srgbClr val="36A7D4"/>
                </a:solidFill>
              </a:rPr>
              <a:t>number </a:t>
            </a:r>
            <a:r>
              <a:rPr lang="en-GB" sz="2000" dirty="0" smtClean="0">
                <a:solidFill>
                  <a:srgbClr val="36A7D4"/>
                </a:solidFill>
                <a:sym typeface="Wingdings" panose="05000000000000000000" pitchFamily="2" charset="2"/>
              </a:rPr>
              <a:t> 0</a:t>
            </a:r>
          </a:p>
          <a:p>
            <a:r>
              <a:rPr lang="en-GB" sz="2000" dirty="0" smtClean="0">
                <a:solidFill>
                  <a:srgbClr val="36A7D4"/>
                </a:solidFill>
                <a:sym typeface="Wingdings" panose="05000000000000000000" pitchFamily="2" charset="2"/>
              </a:rPr>
              <a:t>OUTPUT “Enter a number”</a:t>
            </a:r>
          </a:p>
          <a:p>
            <a:r>
              <a:rPr lang="en-GB" sz="2000" dirty="0" smtClean="0">
                <a:solidFill>
                  <a:srgbClr val="36A7D4"/>
                </a:solidFill>
                <a:sym typeface="Wingdings" panose="05000000000000000000" pitchFamily="2" charset="2"/>
              </a:rPr>
              <a:t>number  USERINPUT</a:t>
            </a:r>
          </a:p>
          <a:p>
            <a:r>
              <a:rPr lang="en-GB" sz="2000" dirty="0" smtClean="0">
                <a:solidFill>
                  <a:srgbClr val="36A7D4"/>
                </a:solidFill>
                <a:sym typeface="Wingdings" panose="05000000000000000000" pitchFamily="2" charset="2"/>
              </a:rPr>
              <a:t>IF number &gt; 4 THEN</a:t>
            </a:r>
            <a:br>
              <a:rPr lang="en-GB" sz="2000" dirty="0" smtClean="0">
                <a:solidFill>
                  <a:srgbClr val="36A7D4"/>
                </a:solidFill>
                <a:sym typeface="Wingdings" panose="05000000000000000000" pitchFamily="2" charset="2"/>
              </a:rPr>
            </a:br>
            <a:r>
              <a:rPr lang="en-GB" sz="2000" dirty="0" smtClean="0">
                <a:solidFill>
                  <a:srgbClr val="36A7D4"/>
                </a:solidFill>
                <a:sym typeface="Wingdings" panose="05000000000000000000" pitchFamily="2" charset="2"/>
              </a:rPr>
              <a:t>	OUTPUT “Greater than 4”</a:t>
            </a:r>
          </a:p>
          <a:p>
            <a:r>
              <a:rPr lang="en-GB" sz="2000" dirty="0" smtClean="0">
                <a:solidFill>
                  <a:srgbClr val="36A7D4"/>
                </a:solidFill>
                <a:sym typeface="Wingdings" panose="05000000000000000000" pitchFamily="2" charset="2"/>
              </a:rPr>
              <a:t>ELSE</a:t>
            </a:r>
          </a:p>
          <a:p>
            <a:r>
              <a:rPr lang="en-GB" sz="2000" dirty="0">
                <a:solidFill>
                  <a:srgbClr val="36A7D4"/>
                </a:solidFill>
                <a:sym typeface="Wingdings" panose="05000000000000000000" pitchFamily="2" charset="2"/>
              </a:rPr>
              <a:t>	</a:t>
            </a:r>
            <a:r>
              <a:rPr lang="en-GB" sz="2000" dirty="0" smtClean="0">
                <a:solidFill>
                  <a:srgbClr val="36A7D4"/>
                </a:solidFill>
                <a:sym typeface="Wingdings" panose="05000000000000000000" pitchFamily="2" charset="2"/>
              </a:rPr>
              <a:t>OUTPUT “4 or less”</a:t>
            </a:r>
          </a:p>
          <a:p>
            <a:r>
              <a:rPr lang="en-GB" sz="2000" dirty="0" smtClean="0">
                <a:solidFill>
                  <a:srgbClr val="36A7D4"/>
                </a:solidFill>
                <a:sym typeface="Wingdings" panose="05000000000000000000" pitchFamily="2" charset="2"/>
              </a:rPr>
              <a:t>ENDIF</a:t>
            </a:r>
            <a:endParaRPr lang="en-GB" sz="2000" dirty="0">
              <a:solidFill>
                <a:srgbClr val="36A7D4"/>
              </a:solidFill>
            </a:endParaRPr>
          </a:p>
        </p:txBody>
      </p:sp>
    </p:spTree>
    <p:extLst>
      <p:ext uri="{BB962C8B-B14F-4D97-AF65-F5344CB8AC3E}">
        <p14:creationId xmlns:p14="http://schemas.microsoft.com/office/powerpoint/2010/main" val="179270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Variables and assignment</a:t>
            </a:r>
            <a:endParaRPr lang="en-GB" dirty="0"/>
          </a:p>
        </p:txBody>
      </p:sp>
      <p:sp>
        <p:nvSpPr>
          <p:cNvPr id="3" name="Text Placeholder 2"/>
          <p:cNvSpPr>
            <a:spLocks noGrp="1"/>
          </p:cNvSpPr>
          <p:nvPr>
            <p:ph type="body" sz="quarter" idx="14"/>
          </p:nvPr>
        </p:nvSpPr>
        <p:spPr>
          <a:xfrm>
            <a:off x="724280" y="1704179"/>
            <a:ext cx="5915059" cy="4300836"/>
          </a:xfrm>
        </p:spPr>
        <p:txBody>
          <a:bodyPr/>
          <a:lstStyle/>
          <a:p>
            <a:r>
              <a:rPr lang="en-GB" dirty="0"/>
              <a:t>An </a:t>
            </a:r>
            <a:r>
              <a:rPr lang="en-GB" b="1" dirty="0"/>
              <a:t>identifier</a:t>
            </a:r>
            <a:r>
              <a:rPr lang="en-GB" dirty="0"/>
              <a:t> is a </a:t>
            </a:r>
            <a:r>
              <a:rPr lang="en-GB" dirty="0" smtClean="0"/>
              <a:t>name, e.g. </a:t>
            </a:r>
            <a:r>
              <a:rPr lang="en-GB" b="1" dirty="0" smtClean="0">
                <a:solidFill>
                  <a:srgbClr val="246AB4"/>
                </a:solidFill>
              </a:rPr>
              <a:t>Score</a:t>
            </a:r>
            <a:r>
              <a:rPr lang="en-GB" dirty="0" smtClean="0"/>
              <a:t>, </a:t>
            </a:r>
            <a:r>
              <a:rPr lang="en-GB" dirty="0"/>
              <a:t>that points to a memory </a:t>
            </a:r>
            <a:r>
              <a:rPr lang="en-GB" dirty="0" smtClean="0"/>
              <a:t>location </a:t>
            </a:r>
          </a:p>
          <a:p>
            <a:r>
              <a:rPr lang="en-GB" b="1" dirty="0"/>
              <a:t>Assignment</a:t>
            </a:r>
            <a:r>
              <a:rPr lang="en-GB" dirty="0"/>
              <a:t> is assigning a value to the memory </a:t>
            </a:r>
            <a:r>
              <a:rPr lang="en-GB" dirty="0" smtClean="0"/>
              <a:t>location </a:t>
            </a:r>
          </a:p>
          <a:p>
            <a:r>
              <a:rPr lang="en-GB" dirty="0"/>
              <a:t>In this example </a:t>
            </a:r>
            <a:r>
              <a:rPr lang="en-GB" b="1" dirty="0" smtClean="0">
                <a:solidFill>
                  <a:srgbClr val="246AB4"/>
                </a:solidFill>
              </a:rPr>
              <a:t>Score</a:t>
            </a:r>
            <a:r>
              <a:rPr lang="en-GB" dirty="0" smtClean="0">
                <a:solidFill>
                  <a:srgbClr val="246AB4"/>
                </a:solidFill>
              </a:rPr>
              <a:t> </a:t>
            </a:r>
            <a:r>
              <a:rPr lang="en-GB" dirty="0"/>
              <a:t>is assigned the value of </a:t>
            </a:r>
            <a:r>
              <a:rPr lang="en-GB" b="1" dirty="0" smtClean="0">
                <a:solidFill>
                  <a:srgbClr val="246AB4"/>
                </a:solidFill>
              </a:rPr>
              <a:t>0</a:t>
            </a:r>
            <a:endParaRPr lang="en-GB" dirty="0" smtClean="0">
              <a:solidFill>
                <a:srgbClr val="246AB4"/>
              </a:solidFill>
            </a:endParaRPr>
          </a:p>
          <a:p>
            <a:r>
              <a:rPr lang="en-GB" dirty="0" smtClean="0"/>
              <a:t>In </a:t>
            </a:r>
            <a:r>
              <a:rPr lang="en-GB" dirty="0"/>
              <a:t>the next </a:t>
            </a:r>
            <a:r>
              <a:rPr lang="en-GB" dirty="0" smtClean="0"/>
              <a:t>line, </a:t>
            </a:r>
            <a:r>
              <a:rPr lang="en-GB" b="1" dirty="0" smtClean="0">
                <a:solidFill>
                  <a:srgbClr val="246AB4"/>
                </a:solidFill>
              </a:rPr>
              <a:t>1</a:t>
            </a:r>
            <a:r>
              <a:rPr lang="en-GB" dirty="0" smtClean="0"/>
              <a:t> is added to </a:t>
            </a:r>
            <a:r>
              <a:rPr lang="en-GB" b="1" dirty="0">
                <a:solidFill>
                  <a:srgbClr val="246AB4"/>
                </a:solidFill>
              </a:rPr>
              <a:t>Score</a:t>
            </a:r>
            <a:r>
              <a:rPr lang="en-GB" dirty="0" smtClean="0">
                <a:solidFill>
                  <a:srgbClr val="246AB4"/>
                </a:solidFill>
              </a:rPr>
              <a:t> </a:t>
            </a:r>
            <a:r>
              <a:rPr lang="en-GB" dirty="0" smtClean="0"/>
              <a:t>and the result is again assigned to </a:t>
            </a:r>
            <a:r>
              <a:rPr lang="en-GB" b="1" dirty="0">
                <a:solidFill>
                  <a:srgbClr val="246AB4"/>
                </a:solidFill>
              </a:rPr>
              <a:t>S</a:t>
            </a:r>
            <a:r>
              <a:rPr lang="en-GB" b="1" dirty="0" smtClean="0">
                <a:solidFill>
                  <a:srgbClr val="246AB4"/>
                </a:solidFill>
              </a:rPr>
              <a:t>core</a:t>
            </a:r>
            <a:endParaRPr lang="en-GB" dirty="0">
              <a:solidFill>
                <a:srgbClr val="246AB4"/>
              </a:solidFill>
            </a:endParaRPr>
          </a:p>
          <a:p>
            <a:endParaRPr lang="en-GB" dirty="0"/>
          </a:p>
        </p:txBody>
      </p:sp>
      <p:grpSp>
        <p:nvGrpSpPr>
          <p:cNvPr id="16" name="Group 15"/>
          <p:cNvGrpSpPr/>
          <p:nvPr/>
        </p:nvGrpSpPr>
        <p:grpSpPr>
          <a:xfrm>
            <a:off x="6998329" y="2095607"/>
            <a:ext cx="1167898" cy="3256152"/>
            <a:chOff x="6998329" y="2095607"/>
            <a:chExt cx="1167898" cy="3256152"/>
          </a:xfrm>
        </p:grpSpPr>
        <p:cxnSp>
          <p:nvCxnSpPr>
            <p:cNvPr id="12" name="Straight Arrow Connector 11"/>
            <p:cNvCxnSpPr/>
            <p:nvPr/>
          </p:nvCxnSpPr>
          <p:spPr>
            <a:xfrm>
              <a:off x="7613964" y="2481013"/>
              <a:ext cx="0" cy="43031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 name="Flowchart: Terminator 4"/>
            <p:cNvSpPr/>
            <p:nvPr/>
          </p:nvSpPr>
          <p:spPr>
            <a:xfrm>
              <a:off x="6998329" y="2095607"/>
              <a:ext cx="1167898" cy="385406"/>
            </a:xfrm>
            <a:prstGeom prst="flowChartTerminator">
              <a:avLst/>
            </a:prstGeom>
            <a:solidFill>
              <a:srgbClr val="246AB4"/>
            </a:solidFill>
            <a:ln w="19050">
              <a:solidFill>
                <a:srgbClr val="246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Start</a:t>
              </a:r>
              <a:endParaRPr lang="en-GB" dirty="0">
                <a:latin typeface="Arial" panose="020B0604020202020204" pitchFamily="34" charset="0"/>
                <a:cs typeface="Arial" panose="020B0604020202020204" pitchFamily="34" charset="0"/>
              </a:endParaRPr>
            </a:p>
          </p:txBody>
        </p:sp>
        <p:sp>
          <p:nvSpPr>
            <p:cNvPr id="6" name="Rectangle 5"/>
            <p:cNvSpPr/>
            <p:nvPr/>
          </p:nvSpPr>
          <p:spPr>
            <a:xfrm>
              <a:off x="6998329" y="2911323"/>
              <a:ext cx="1167898" cy="606582"/>
            </a:xfrm>
            <a:prstGeom prst="rect">
              <a:avLst/>
            </a:prstGeom>
            <a:solidFill>
              <a:schemeClr val="bg1"/>
            </a:solidFill>
            <a:ln w="19050">
              <a:solidFill>
                <a:srgbClr val="246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smtClean="0">
                  <a:solidFill>
                    <a:srgbClr val="36A7D4"/>
                  </a:solidFill>
                  <a:latin typeface="Arial" panose="020B0604020202020204" pitchFamily="34" charset="0"/>
                  <a:cs typeface="Arial" panose="020B0604020202020204" pitchFamily="34" charset="0"/>
                </a:rPr>
                <a:t>Score </a:t>
              </a:r>
              <a:r>
                <a:rPr lang="en-GB" sz="1600" dirty="0" smtClean="0">
                  <a:solidFill>
                    <a:srgbClr val="36A7D4"/>
                  </a:solidFill>
                  <a:latin typeface="Arial" panose="020B0604020202020204" pitchFamily="34" charset="0"/>
                  <a:cs typeface="Arial" panose="020B0604020202020204" pitchFamily="34" charset="0"/>
                  <a:sym typeface="Wingdings" panose="05000000000000000000" pitchFamily="2" charset="2"/>
                </a:rPr>
                <a:t> 0</a:t>
              </a:r>
              <a:endParaRPr lang="en-GB" sz="1600" dirty="0">
                <a:solidFill>
                  <a:srgbClr val="36A7D4"/>
                </a:solidFill>
                <a:latin typeface="Arial" panose="020B0604020202020204" pitchFamily="34" charset="0"/>
                <a:cs typeface="Arial" panose="020B0604020202020204" pitchFamily="34" charset="0"/>
              </a:endParaRPr>
            </a:p>
          </p:txBody>
        </p:sp>
        <p:sp>
          <p:nvSpPr>
            <p:cNvPr id="7" name="Rectangle 6"/>
            <p:cNvSpPr/>
            <p:nvPr/>
          </p:nvSpPr>
          <p:spPr>
            <a:xfrm>
              <a:off x="6998329" y="3936712"/>
              <a:ext cx="1167898" cy="606582"/>
            </a:xfrm>
            <a:prstGeom prst="rect">
              <a:avLst/>
            </a:prstGeom>
            <a:solidFill>
              <a:schemeClr val="bg1"/>
            </a:solidFill>
            <a:ln w="19050">
              <a:solidFill>
                <a:srgbClr val="246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600" dirty="0" smtClean="0">
                  <a:solidFill>
                    <a:srgbClr val="36A7D4"/>
                  </a:solidFill>
                  <a:latin typeface="Arial" panose="020B0604020202020204" pitchFamily="34" charset="0"/>
                  <a:cs typeface="Arial" panose="020B0604020202020204" pitchFamily="34" charset="0"/>
                </a:rPr>
                <a:t>Score </a:t>
              </a:r>
              <a:r>
                <a:rPr lang="en-GB" sz="1600" dirty="0" smtClean="0">
                  <a:solidFill>
                    <a:srgbClr val="36A7D4"/>
                  </a:solidFill>
                  <a:latin typeface="Arial" panose="020B0604020202020204" pitchFamily="34" charset="0"/>
                  <a:cs typeface="Arial" panose="020B0604020202020204" pitchFamily="34" charset="0"/>
                  <a:sym typeface="Wingdings" panose="05000000000000000000" pitchFamily="2" charset="2"/>
                </a:rPr>
                <a:t> Score + 1</a:t>
              </a:r>
              <a:endParaRPr lang="en-GB" sz="1600" dirty="0">
                <a:solidFill>
                  <a:srgbClr val="36A7D4"/>
                </a:solidFill>
                <a:latin typeface="Arial" panose="020B0604020202020204" pitchFamily="34" charset="0"/>
                <a:cs typeface="Arial" panose="020B0604020202020204" pitchFamily="34" charset="0"/>
              </a:endParaRPr>
            </a:p>
          </p:txBody>
        </p:sp>
        <p:sp>
          <p:nvSpPr>
            <p:cNvPr id="8" name="Flowchart: Terminator 7"/>
            <p:cNvSpPr/>
            <p:nvPr/>
          </p:nvSpPr>
          <p:spPr>
            <a:xfrm>
              <a:off x="6998329" y="4966353"/>
              <a:ext cx="1167898" cy="385406"/>
            </a:xfrm>
            <a:prstGeom prst="flowChartTerminator">
              <a:avLst/>
            </a:prstGeom>
            <a:solidFill>
              <a:srgbClr val="246AB4"/>
            </a:solidFill>
            <a:ln w="19050">
              <a:solidFill>
                <a:srgbClr val="246AB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End</a:t>
              </a:r>
              <a:endParaRPr lang="en-GB" dirty="0">
                <a:latin typeface="Arial" panose="020B0604020202020204" pitchFamily="34" charset="0"/>
                <a:cs typeface="Arial" panose="020B0604020202020204" pitchFamily="34" charset="0"/>
              </a:endParaRPr>
            </a:p>
          </p:txBody>
        </p:sp>
        <p:cxnSp>
          <p:nvCxnSpPr>
            <p:cNvPr id="14" name="Straight Arrow Connector 13"/>
            <p:cNvCxnSpPr/>
            <p:nvPr/>
          </p:nvCxnSpPr>
          <p:spPr>
            <a:xfrm>
              <a:off x="7613964" y="4543294"/>
              <a:ext cx="0" cy="43031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7613964" y="3517905"/>
              <a:ext cx="0" cy="43031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12855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Data types</a:t>
            </a:r>
            <a:endParaRPr lang="en-GB" dirty="0"/>
          </a:p>
        </p:txBody>
      </p:sp>
      <p:sp>
        <p:nvSpPr>
          <p:cNvPr id="3" name="Text Placeholder 2"/>
          <p:cNvSpPr>
            <a:spLocks noGrp="1"/>
          </p:cNvSpPr>
          <p:nvPr>
            <p:ph type="body" sz="quarter" idx="14"/>
          </p:nvPr>
        </p:nvSpPr>
        <p:spPr>
          <a:xfrm>
            <a:off x="724280" y="1704179"/>
            <a:ext cx="7797230" cy="4410018"/>
          </a:xfrm>
        </p:spPr>
        <p:txBody>
          <a:bodyPr/>
          <a:lstStyle/>
          <a:p>
            <a:r>
              <a:rPr lang="en-GB" dirty="0" smtClean="0"/>
              <a:t>Here are some variable declarations in VISUAL BASIC </a:t>
            </a:r>
          </a:p>
          <a:p>
            <a:pPr lvl="1"/>
            <a:r>
              <a:rPr lang="en-GB" dirty="0" smtClean="0"/>
              <a:t>What does each line do?</a:t>
            </a:r>
          </a:p>
          <a:p>
            <a:endParaRPr lang="en-GB" dirty="0" smtClean="0"/>
          </a:p>
          <a:p>
            <a:endParaRPr lang="en-GB" sz="2000" dirty="0"/>
          </a:p>
          <a:p>
            <a:pPr marL="0" indent="0">
              <a:buNone/>
            </a:pPr>
            <a:endParaRPr lang="en-GB" sz="2000" dirty="0"/>
          </a:p>
          <a:p>
            <a:r>
              <a:rPr lang="en-GB" dirty="0" smtClean="0"/>
              <a:t>In Python, </a:t>
            </a:r>
            <a:r>
              <a:rPr lang="en-GB" dirty="0"/>
              <a:t>a variable doesn’t have to be explicitly declared as a particular data type. </a:t>
            </a:r>
            <a:r>
              <a:rPr lang="en-GB" dirty="0" smtClean="0"/>
              <a:t>It </a:t>
            </a:r>
            <a:r>
              <a:rPr lang="en-GB" dirty="0"/>
              <a:t>happens when you assign data to the variable.</a:t>
            </a:r>
          </a:p>
          <a:p>
            <a:endParaRPr lang="en-GB" sz="2000" dirty="0" smtClean="0"/>
          </a:p>
          <a:p>
            <a:endParaRPr lang="en-GB" sz="2000" dirty="0"/>
          </a:p>
          <a:p>
            <a:endParaRPr lang="en-GB" sz="2000" dirty="0" smtClean="0"/>
          </a:p>
        </p:txBody>
      </p:sp>
      <p:sp>
        <p:nvSpPr>
          <p:cNvPr id="5" name="Rectangle 4"/>
          <p:cNvSpPr/>
          <p:nvPr/>
        </p:nvSpPr>
        <p:spPr>
          <a:xfrm>
            <a:off x="2220315" y="3054658"/>
            <a:ext cx="4687479" cy="1477328"/>
          </a:xfrm>
          <a:prstGeom prst="rect">
            <a:avLst/>
          </a:prstGeom>
        </p:spPr>
        <p:txBody>
          <a:bodyPr wrap="square">
            <a:spAutoFit/>
          </a:bodyPr>
          <a:lstStyle/>
          <a:p>
            <a:pPr marL="342900" indent="-342900">
              <a:buFont typeface="+mj-lt"/>
              <a:buAutoNum type="arabicPeriod"/>
            </a:pPr>
            <a:r>
              <a:rPr lang="en-US" dirty="0">
                <a:latin typeface="Consolas"/>
              </a:rPr>
              <a:t> </a:t>
            </a:r>
            <a:r>
              <a:rPr lang="en-US" dirty="0">
                <a:solidFill>
                  <a:srgbClr val="0000FF"/>
                </a:solidFill>
                <a:latin typeface="Consolas"/>
              </a:rPr>
              <a:t>Dim</a:t>
            </a:r>
            <a:r>
              <a:rPr lang="en-US" dirty="0">
                <a:solidFill>
                  <a:prstClr val="black"/>
                </a:solidFill>
                <a:latin typeface="Consolas"/>
              </a:rPr>
              <a:t> </a:t>
            </a:r>
            <a:r>
              <a:rPr lang="en-US" dirty="0" err="1">
                <a:solidFill>
                  <a:prstClr val="black"/>
                </a:solidFill>
                <a:latin typeface="Consolas"/>
              </a:rPr>
              <a:t>wholeNumber</a:t>
            </a:r>
            <a:r>
              <a:rPr lang="en-US" dirty="0">
                <a:solidFill>
                  <a:prstClr val="black"/>
                </a:solidFill>
                <a:latin typeface="Consolas"/>
              </a:rPr>
              <a:t> </a:t>
            </a:r>
            <a:r>
              <a:rPr lang="en-US" dirty="0">
                <a:solidFill>
                  <a:srgbClr val="0000FF"/>
                </a:solidFill>
                <a:latin typeface="Consolas"/>
              </a:rPr>
              <a:t>As</a:t>
            </a:r>
            <a:r>
              <a:rPr lang="en-US" dirty="0">
                <a:solidFill>
                  <a:prstClr val="black"/>
                </a:solidFill>
                <a:latin typeface="Consolas"/>
              </a:rPr>
              <a:t> </a:t>
            </a:r>
            <a:r>
              <a:rPr lang="en-US" dirty="0">
                <a:solidFill>
                  <a:srgbClr val="0000FF"/>
                </a:solidFill>
                <a:latin typeface="Consolas"/>
              </a:rPr>
              <a:t>Integer</a:t>
            </a:r>
            <a:r>
              <a:rPr lang="en-US" dirty="0">
                <a:solidFill>
                  <a:prstClr val="black"/>
                </a:solidFill>
                <a:latin typeface="Consolas"/>
              </a:rPr>
              <a:t> = 5</a:t>
            </a:r>
          </a:p>
          <a:p>
            <a:pPr marL="342900" indent="-342900">
              <a:buFont typeface="+mj-lt"/>
              <a:buAutoNum type="arabicPeriod"/>
            </a:pPr>
            <a:r>
              <a:rPr lang="en-GB" dirty="0">
                <a:solidFill>
                  <a:prstClr val="black"/>
                </a:solidFill>
                <a:latin typeface="Consolas"/>
              </a:rPr>
              <a:t> </a:t>
            </a:r>
            <a:r>
              <a:rPr lang="en-GB" dirty="0" smtClean="0">
                <a:solidFill>
                  <a:srgbClr val="0000FF"/>
                </a:solidFill>
                <a:latin typeface="Consolas"/>
              </a:rPr>
              <a:t>Dim</a:t>
            </a:r>
            <a:r>
              <a:rPr lang="en-GB" dirty="0" smtClean="0">
                <a:solidFill>
                  <a:prstClr val="black"/>
                </a:solidFill>
                <a:latin typeface="Consolas"/>
              </a:rPr>
              <a:t> </a:t>
            </a:r>
            <a:r>
              <a:rPr lang="en-GB" dirty="0">
                <a:solidFill>
                  <a:prstClr val="black"/>
                </a:solidFill>
                <a:latin typeface="Consolas"/>
              </a:rPr>
              <a:t>height </a:t>
            </a:r>
            <a:r>
              <a:rPr lang="en-GB" dirty="0">
                <a:solidFill>
                  <a:srgbClr val="0000FF"/>
                </a:solidFill>
                <a:latin typeface="Consolas"/>
              </a:rPr>
              <a:t>As</a:t>
            </a:r>
            <a:r>
              <a:rPr lang="en-GB" dirty="0">
                <a:solidFill>
                  <a:prstClr val="black"/>
                </a:solidFill>
                <a:latin typeface="Consolas"/>
              </a:rPr>
              <a:t> </a:t>
            </a:r>
            <a:r>
              <a:rPr lang="en-GB" dirty="0">
                <a:solidFill>
                  <a:srgbClr val="0000FF"/>
                </a:solidFill>
                <a:latin typeface="Consolas"/>
              </a:rPr>
              <a:t>Decimal</a:t>
            </a:r>
            <a:r>
              <a:rPr lang="en-GB" dirty="0">
                <a:solidFill>
                  <a:prstClr val="black"/>
                </a:solidFill>
                <a:latin typeface="Consolas"/>
              </a:rPr>
              <a:t> = 1.5</a:t>
            </a:r>
          </a:p>
          <a:p>
            <a:pPr marL="342900" indent="-342900">
              <a:buFont typeface="+mj-lt"/>
              <a:buAutoNum type="arabicPeriod"/>
            </a:pPr>
            <a:r>
              <a:rPr lang="en-US" dirty="0">
                <a:solidFill>
                  <a:prstClr val="black"/>
                </a:solidFill>
                <a:latin typeface="Consolas"/>
              </a:rPr>
              <a:t> </a:t>
            </a:r>
            <a:r>
              <a:rPr lang="en-US" dirty="0" smtClean="0">
                <a:solidFill>
                  <a:srgbClr val="0000FF"/>
                </a:solidFill>
                <a:latin typeface="Consolas"/>
              </a:rPr>
              <a:t>Dim</a:t>
            </a:r>
            <a:r>
              <a:rPr lang="en-US" dirty="0" smtClean="0">
                <a:solidFill>
                  <a:prstClr val="black"/>
                </a:solidFill>
                <a:latin typeface="Consolas"/>
              </a:rPr>
              <a:t> </a:t>
            </a:r>
            <a:r>
              <a:rPr lang="en-US" dirty="0">
                <a:solidFill>
                  <a:prstClr val="black"/>
                </a:solidFill>
                <a:latin typeface="Consolas"/>
              </a:rPr>
              <a:t>name </a:t>
            </a:r>
            <a:r>
              <a:rPr lang="en-US" dirty="0">
                <a:solidFill>
                  <a:srgbClr val="0000FF"/>
                </a:solidFill>
                <a:latin typeface="Consolas"/>
              </a:rPr>
              <a:t>As</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 </a:t>
            </a:r>
            <a:r>
              <a:rPr lang="en-US" dirty="0">
                <a:solidFill>
                  <a:srgbClr val="A31515"/>
                </a:solidFill>
                <a:latin typeface="Consolas"/>
              </a:rPr>
              <a:t>"Bob"</a:t>
            </a:r>
            <a:endParaRPr lang="en-US" dirty="0">
              <a:solidFill>
                <a:prstClr val="black"/>
              </a:solidFill>
              <a:latin typeface="Consolas"/>
            </a:endParaRPr>
          </a:p>
          <a:p>
            <a:pPr marL="342900" indent="-342900">
              <a:buFont typeface="+mj-lt"/>
              <a:buAutoNum type="arabicPeriod"/>
            </a:pPr>
            <a:r>
              <a:rPr lang="en-GB" dirty="0">
                <a:solidFill>
                  <a:prstClr val="black"/>
                </a:solidFill>
                <a:latin typeface="Consolas"/>
              </a:rPr>
              <a:t> </a:t>
            </a:r>
            <a:r>
              <a:rPr lang="en-GB" dirty="0" smtClean="0">
                <a:solidFill>
                  <a:srgbClr val="0000FF"/>
                </a:solidFill>
                <a:latin typeface="Consolas"/>
              </a:rPr>
              <a:t>Dim</a:t>
            </a:r>
            <a:r>
              <a:rPr lang="en-GB" dirty="0" smtClean="0">
                <a:solidFill>
                  <a:prstClr val="black"/>
                </a:solidFill>
                <a:latin typeface="Consolas"/>
              </a:rPr>
              <a:t> </a:t>
            </a:r>
            <a:r>
              <a:rPr lang="en-GB" dirty="0">
                <a:solidFill>
                  <a:prstClr val="black"/>
                </a:solidFill>
                <a:latin typeface="Consolas"/>
              </a:rPr>
              <a:t>choice </a:t>
            </a:r>
            <a:r>
              <a:rPr lang="en-GB" dirty="0">
                <a:solidFill>
                  <a:srgbClr val="0000FF"/>
                </a:solidFill>
                <a:latin typeface="Consolas"/>
              </a:rPr>
              <a:t>As</a:t>
            </a:r>
            <a:r>
              <a:rPr lang="en-GB" dirty="0">
                <a:solidFill>
                  <a:prstClr val="black"/>
                </a:solidFill>
                <a:latin typeface="Consolas"/>
              </a:rPr>
              <a:t> </a:t>
            </a:r>
            <a:r>
              <a:rPr lang="en-GB" dirty="0">
                <a:solidFill>
                  <a:srgbClr val="0000FF"/>
                </a:solidFill>
                <a:latin typeface="Consolas"/>
              </a:rPr>
              <a:t>Char</a:t>
            </a:r>
            <a:r>
              <a:rPr lang="en-GB" dirty="0">
                <a:solidFill>
                  <a:prstClr val="black"/>
                </a:solidFill>
                <a:latin typeface="Consolas"/>
              </a:rPr>
              <a:t> = </a:t>
            </a:r>
            <a:r>
              <a:rPr lang="en-GB" dirty="0">
                <a:solidFill>
                  <a:srgbClr val="A31515"/>
                </a:solidFill>
                <a:latin typeface="Consolas"/>
              </a:rPr>
              <a:t>"a"</a:t>
            </a:r>
            <a:endParaRPr lang="en-GB" dirty="0">
              <a:solidFill>
                <a:prstClr val="black"/>
              </a:solidFill>
              <a:latin typeface="Consolas"/>
            </a:endParaRPr>
          </a:p>
          <a:p>
            <a:pPr marL="342900" indent="-342900">
              <a:buFont typeface="+mj-lt"/>
              <a:buAutoNum type="arabicPeriod"/>
            </a:pPr>
            <a:r>
              <a:rPr lang="pt-BR" dirty="0">
                <a:solidFill>
                  <a:prstClr val="black"/>
                </a:solidFill>
                <a:latin typeface="Consolas"/>
              </a:rPr>
              <a:t> </a:t>
            </a:r>
            <a:r>
              <a:rPr lang="pt-BR" dirty="0" smtClean="0">
                <a:solidFill>
                  <a:srgbClr val="0000FF"/>
                </a:solidFill>
                <a:latin typeface="Consolas"/>
              </a:rPr>
              <a:t>Dim</a:t>
            </a:r>
            <a:r>
              <a:rPr lang="pt-BR" dirty="0" smtClean="0">
                <a:solidFill>
                  <a:prstClr val="black"/>
                </a:solidFill>
                <a:latin typeface="Consolas"/>
              </a:rPr>
              <a:t> </a:t>
            </a:r>
            <a:r>
              <a:rPr lang="pt-BR" dirty="0">
                <a:solidFill>
                  <a:prstClr val="black"/>
                </a:solidFill>
                <a:latin typeface="Consolas"/>
              </a:rPr>
              <a:t>validData </a:t>
            </a:r>
            <a:r>
              <a:rPr lang="pt-BR" dirty="0">
                <a:solidFill>
                  <a:srgbClr val="0000FF"/>
                </a:solidFill>
                <a:latin typeface="Consolas"/>
              </a:rPr>
              <a:t>As</a:t>
            </a:r>
            <a:r>
              <a:rPr lang="pt-BR" dirty="0">
                <a:solidFill>
                  <a:prstClr val="black"/>
                </a:solidFill>
                <a:latin typeface="Consolas"/>
              </a:rPr>
              <a:t> </a:t>
            </a:r>
            <a:r>
              <a:rPr lang="pt-BR" dirty="0">
                <a:solidFill>
                  <a:srgbClr val="0000FF"/>
                </a:solidFill>
                <a:latin typeface="Consolas"/>
              </a:rPr>
              <a:t>Boolean</a:t>
            </a:r>
            <a:r>
              <a:rPr lang="pt-BR" dirty="0">
                <a:solidFill>
                  <a:prstClr val="black"/>
                </a:solidFill>
                <a:latin typeface="Consolas"/>
              </a:rPr>
              <a:t> = </a:t>
            </a:r>
            <a:r>
              <a:rPr lang="pt-BR" dirty="0">
                <a:solidFill>
                  <a:srgbClr val="0000FF"/>
                </a:solidFill>
                <a:latin typeface="Consolas"/>
              </a:rPr>
              <a:t>False</a:t>
            </a:r>
            <a:endParaRPr lang="en-GB" dirty="0"/>
          </a:p>
        </p:txBody>
      </p:sp>
    </p:spTree>
    <p:extLst>
      <p:ext uri="{BB962C8B-B14F-4D97-AF65-F5344CB8AC3E}">
        <p14:creationId xmlns:p14="http://schemas.microsoft.com/office/powerpoint/2010/main" val="201432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Data types</a:t>
            </a:r>
            <a:endParaRPr lang="en-GB" dirty="0"/>
          </a:p>
        </p:txBody>
      </p:sp>
      <p:sp>
        <p:nvSpPr>
          <p:cNvPr id="3" name="Text Placeholder 2"/>
          <p:cNvSpPr>
            <a:spLocks noGrp="1"/>
          </p:cNvSpPr>
          <p:nvPr>
            <p:ph type="body" sz="quarter" idx="14"/>
          </p:nvPr>
        </p:nvSpPr>
        <p:spPr>
          <a:xfrm>
            <a:off x="724280" y="1704179"/>
            <a:ext cx="7797230" cy="2076251"/>
          </a:xfrm>
        </p:spPr>
        <p:txBody>
          <a:bodyPr/>
          <a:lstStyle/>
          <a:p>
            <a:r>
              <a:rPr lang="en-GB" dirty="0" smtClean="0"/>
              <a:t>What happens if the character “9” is assigned to an integer variable?</a:t>
            </a:r>
          </a:p>
          <a:p>
            <a:r>
              <a:rPr lang="en-GB" dirty="0" smtClean="0"/>
              <a:t>What are the allowable values of a Boolean data type?</a:t>
            </a:r>
          </a:p>
          <a:p>
            <a:endParaRPr lang="en-GB" dirty="0" smtClean="0"/>
          </a:p>
          <a:p>
            <a:endParaRPr lang="en-GB" sz="1800" dirty="0"/>
          </a:p>
        </p:txBody>
      </p:sp>
      <p:sp>
        <p:nvSpPr>
          <p:cNvPr id="5" name="Rectangle 4"/>
          <p:cNvSpPr/>
          <p:nvPr/>
        </p:nvSpPr>
        <p:spPr>
          <a:xfrm>
            <a:off x="2237075" y="3780430"/>
            <a:ext cx="4761254" cy="1477328"/>
          </a:xfrm>
          <a:prstGeom prst="rect">
            <a:avLst/>
          </a:prstGeom>
        </p:spPr>
        <p:txBody>
          <a:bodyPr wrap="square">
            <a:spAutoFit/>
          </a:bodyPr>
          <a:lstStyle/>
          <a:p>
            <a:pPr marL="342900" indent="-342900">
              <a:buFont typeface="+mj-lt"/>
              <a:buAutoNum type="arabicPeriod"/>
            </a:pPr>
            <a:r>
              <a:rPr lang="en-US" dirty="0">
                <a:latin typeface="Consolas"/>
              </a:rPr>
              <a:t> </a:t>
            </a:r>
            <a:r>
              <a:rPr lang="en-US" dirty="0">
                <a:solidFill>
                  <a:srgbClr val="0000FF"/>
                </a:solidFill>
                <a:latin typeface="Consolas"/>
              </a:rPr>
              <a:t>Dim</a:t>
            </a:r>
            <a:r>
              <a:rPr lang="en-US" dirty="0">
                <a:solidFill>
                  <a:prstClr val="black"/>
                </a:solidFill>
                <a:latin typeface="Consolas"/>
              </a:rPr>
              <a:t> </a:t>
            </a:r>
            <a:r>
              <a:rPr lang="en-US" dirty="0" err="1">
                <a:solidFill>
                  <a:prstClr val="black"/>
                </a:solidFill>
                <a:latin typeface="Consolas"/>
              </a:rPr>
              <a:t>wholeNumber</a:t>
            </a:r>
            <a:r>
              <a:rPr lang="en-US" dirty="0">
                <a:solidFill>
                  <a:prstClr val="black"/>
                </a:solidFill>
                <a:latin typeface="Consolas"/>
              </a:rPr>
              <a:t> </a:t>
            </a:r>
            <a:r>
              <a:rPr lang="en-US" dirty="0">
                <a:solidFill>
                  <a:srgbClr val="0000FF"/>
                </a:solidFill>
                <a:latin typeface="Consolas"/>
              </a:rPr>
              <a:t>As</a:t>
            </a:r>
            <a:r>
              <a:rPr lang="en-US" dirty="0">
                <a:solidFill>
                  <a:prstClr val="black"/>
                </a:solidFill>
                <a:latin typeface="Consolas"/>
              </a:rPr>
              <a:t> </a:t>
            </a:r>
            <a:r>
              <a:rPr lang="en-US" dirty="0">
                <a:solidFill>
                  <a:srgbClr val="0000FF"/>
                </a:solidFill>
                <a:latin typeface="Consolas"/>
              </a:rPr>
              <a:t>Integer</a:t>
            </a:r>
            <a:r>
              <a:rPr lang="en-US" dirty="0">
                <a:solidFill>
                  <a:prstClr val="black"/>
                </a:solidFill>
                <a:latin typeface="Consolas"/>
              </a:rPr>
              <a:t> = 5</a:t>
            </a:r>
          </a:p>
          <a:p>
            <a:pPr marL="342900" indent="-342900">
              <a:buFont typeface="+mj-lt"/>
              <a:buAutoNum type="arabicPeriod"/>
            </a:pPr>
            <a:r>
              <a:rPr lang="en-GB" dirty="0">
                <a:solidFill>
                  <a:prstClr val="black"/>
                </a:solidFill>
                <a:latin typeface="Consolas"/>
              </a:rPr>
              <a:t> </a:t>
            </a:r>
            <a:r>
              <a:rPr lang="en-GB" dirty="0" smtClean="0">
                <a:solidFill>
                  <a:srgbClr val="0000FF"/>
                </a:solidFill>
                <a:latin typeface="Consolas"/>
              </a:rPr>
              <a:t>Dim</a:t>
            </a:r>
            <a:r>
              <a:rPr lang="en-GB" dirty="0" smtClean="0">
                <a:solidFill>
                  <a:prstClr val="black"/>
                </a:solidFill>
                <a:latin typeface="Consolas"/>
              </a:rPr>
              <a:t> </a:t>
            </a:r>
            <a:r>
              <a:rPr lang="en-GB" dirty="0">
                <a:solidFill>
                  <a:prstClr val="black"/>
                </a:solidFill>
                <a:latin typeface="Consolas"/>
              </a:rPr>
              <a:t>height </a:t>
            </a:r>
            <a:r>
              <a:rPr lang="en-GB" dirty="0">
                <a:solidFill>
                  <a:srgbClr val="0000FF"/>
                </a:solidFill>
                <a:latin typeface="Consolas"/>
              </a:rPr>
              <a:t>As</a:t>
            </a:r>
            <a:r>
              <a:rPr lang="en-GB" dirty="0">
                <a:solidFill>
                  <a:prstClr val="black"/>
                </a:solidFill>
                <a:latin typeface="Consolas"/>
              </a:rPr>
              <a:t> </a:t>
            </a:r>
            <a:r>
              <a:rPr lang="en-GB" dirty="0">
                <a:solidFill>
                  <a:srgbClr val="0000FF"/>
                </a:solidFill>
                <a:latin typeface="Consolas"/>
              </a:rPr>
              <a:t>Decimal</a:t>
            </a:r>
            <a:r>
              <a:rPr lang="en-GB" dirty="0">
                <a:solidFill>
                  <a:prstClr val="black"/>
                </a:solidFill>
                <a:latin typeface="Consolas"/>
              </a:rPr>
              <a:t> = 1.5</a:t>
            </a:r>
          </a:p>
          <a:p>
            <a:pPr marL="342900" indent="-342900">
              <a:buFont typeface="+mj-lt"/>
              <a:buAutoNum type="arabicPeriod"/>
            </a:pPr>
            <a:r>
              <a:rPr lang="en-US" dirty="0">
                <a:solidFill>
                  <a:prstClr val="black"/>
                </a:solidFill>
                <a:latin typeface="Consolas"/>
              </a:rPr>
              <a:t> </a:t>
            </a:r>
            <a:r>
              <a:rPr lang="en-US" dirty="0" smtClean="0">
                <a:solidFill>
                  <a:srgbClr val="0000FF"/>
                </a:solidFill>
                <a:latin typeface="Consolas"/>
              </a:rPr>
              <a:t>Dim</a:t>
            </a:r>
            <a:r>
              <a:rPr lang="en-US" dirty="0" smtClean="0">
                <a:solidFill>
                  <a:prstClr val="black"/>
                </a:solidFill>
                <a:latin typeface="Consolas"/>
              </a:rPr>
              <a:t> </a:t>
            </a:r>
            <a:r>
              <a:rPr lang="en-US" dirty="0">
                <a:solidFill>
                  <a:prstClr val="black"/>
                </a:solidFill>
                <a:latin typeface="Consolas"/>
              </a:rPr>
              <a:t>name </a:t>
            </a:r>
            <a:r>
              <a:rPr lang="en-US" dirty="0">
                <a:solidFill>
                  <a:srgbClr val="0000FF"/>
                </a:solidFill>
                <a:latin typeface="Consolas"/>
              </a:rPr>
              <a:t>As</a:t>
            </a:r>
            <a:r>
              <a:rPr lang="en-US" dirty="0">
                <a:solidFill>
                  <a:prstClr val="black"/>
                </a:solidFill>
                <a:latin typeface="Consolas"/>
              </a:rPr>
              <a:t> </a:t>
            </a:r>
            <a:r>
              <a:rPr lang="en-US" dirty="0">
                <a:solidFill>
                  <a:srgbClr val="0000FF"/>
                </a:solidFill>
                <a:latin typeface="Consolas"/>
              </a:rPr>
              <a:t>String</a:t>
            </a:r>
            <a:r>
              <a:rPr lang="en-US" dirty="0">
                <a:solidFill>
                  <a:prstClr val="black"/>
                </a:solidFill>
                <a:latin typeface="Consolas"/>
              </a:rPr>
              <a:t> = </a:t>
            </a:r>
            <a:r>
              <a:rPr lang="en-US" dirty="0">
                <a:solidFill>
                  <a:srgbClr val="A31515"/>
                </a:solidFill>
                <a:latin typeface="Consolas"/>
              </a:rPr>
              <a:t>"Bob"</a:t>
            </a:r>
            <a:endParaRPr lang="en-US" dirty="0">
              <a:solidFill>
                <a:prstClr val="black"/>
              </a:solidFill>
              <a:latin typeface="Consolas"/>
            </a:endParaRPr>
          </a:p>
          <a:p>
            <a:pPr marL="342900" indent="-342900">
              <a:buFont typeface="+mj-lt"/>
              <a:buAutoNum type="arabicPeriod"/>
            </a:pPr>
            <a:r>
              <a:rPr lang="en-GB" dirty="0">
                <a:solidFill>
                  <a:prstClr val="black"/>
                </a:solidFill>
                <a:latin typeface="Consolas"/>
              </a:rPr>
              <a:t> </a:t>
            </a:r>
            <a:r>
              <a:rPr lang="en-GB" dirty="0" smtClean="0">
                <a:solidFill>
                  <a:srgbClr val="0000FF"/>
                </a:solidFill>
                <a:latin typeface="Consolas"/>
              </a:rPr>
              <a:t>Dim</a:t>
            </a:r>
            <a:r>
              <a:rPr lang="en-GB" dirty="0" smtClean="0">
                <a:solidFill>
                  <a:prstClr val="black"/>
                </a:solidFill>
                <a:latin typeface="Consolas"/>
              </a:rPr>
              <a:t> </a:t>
            </a:r>
            <a:r>
              <a:rPr lang="en-GB" dirty="0">
                <a:solidFill>
                  <a:prstClr val="black"/>
                </a:solidFill>
                <a:latin typeface="Consolas"/>
              </a:rPr>
              <a:t>choice </a:t>
            </a:r>
            <a:r>
              <a:rPr lang="en-GB" dirty="0">
                <a:solidFill>
                  <a:srgbClr val="0000FF"/>
                </a:solidFill>
                <a:latin typeface="Consolas"/>
              </a:rPr>
              <a:t>As</a:t>
            </a:r>
            <a:r>
              <a:rPr lang="en-GB" dirty="0">
                <a:solidFill>
                  <a:prstClr val="black"/>
                </a:solidFill>
                <a:latin typeface="Consolas"/>
              </a:rPr>
              <a:t> </a:t>
            </a:r>
            <a:r>
              <a:rPr lang="en-GB" dirty="0">
                <a:solidFill>
                  <a:srgbClr val="0000FF"/>
                </a:solidFill>
                <a:latin typeface="Consolas"/>
              </a:rPr>
              <a:t>Char</a:t>
            </a:r>
            <a:r>
              <a:rPr lang="en-GB" dirty="0">
                <a:solidFill>
                  <a:prstClr val="black"/>
                </a:solidFill>
                <a:latin typeface="Consolas"/>
              </a:rPr>
              <a:t> = </a:t>
            </a:r>
            <a:r>
              <a:rPr lang="en-GB" dirty="0">
                <a:solidFill>
                  <a:srgbClr val="A31515"/>
                </a:solidFill>
                <a:latin typeface="Consolas"/>
              </a:rPr>
              <a:t>"a"</a:t>
            </a:r>
            <a:endParaRPr lang="en-GB" dirty="0">
              <a:solidFill>
                <a:prstClr val="black"/>
              </a:solidFill>
              <a:latin typeface="Consolas"/>
            </a:endParaRPr>
          </a:p>
          <a:p>
            <a:pPr marL="342900" indent="-342900">
              <a:buFont typeface="+mj-lt"/>
              <a:buAutoNum type="arabicPeriod"/>
            </a:pPr>
            <a:r>
              <a:rPr lang="pt-BR" dirty="0">
                <a:solidFill>
                  <a:prstClr val="black"/>
                </a:solidFill>
                <a:latin typeface="Consolas"/>
              </a:rPr>
              <a:t> </a:t>
            </a:r>
            <a:r>
              <a:rPr lang="pt-BR" dirty="0" smtClean="0">
                <a:solidFill>
                  <a:srgbClr val="0000FF"/>
                </a:solidFill>
                <a:latin typeface="Consolas"/>
              </a:rPr>
              <a:t>Dim</a:t>
            </a:r>
            <a:r>
              <a:rPr lang="pt-BR" dirty="0" smtClean="0">
                <a:solidFill>
                  <a:prstClr val="black"/>
                </a:solidFill>
                <a:latin typeface="Consolas"/>
              </a:rPr>
              <a:t> </a:t>
            </a:r>
            <a:r>
              <a:rPr lang="pt-BR" dirty="0">
                <a:solidFill>
                  <a:prstClr val="black"/>
                </a:solidFill>
                <a:latin typeface="Consolas"/>
              </a:rPr>
              <a:t>validData </a:t>
            </a:r>
            <a:r>
              <a:rPr lang="pt-BR" dirty="0">
                <a:solidFill>
                  <a:srgbClr val="0000FF"/>
                </a:solidFill>
                <a:latin typeface="Consolas"/>
              </a:rPr>
              <a:t>As</a:t>
            </a:r>
            <a:r>
              <a:rPr lang="pt-BR" dirty="0">
                <a:solidFill>
                  <a:prstClr val="black"/>
                </a:solidFill>
                <a:latin typeface="Consolas"/>
              </a:rPr>
              <a:t> </a:t>
            </a:r>
            <a:r>
              <a:rPr lang="pt-BR" dirty="0">
                <a:solidFill>
                  <a:srgbClr val="0000FF"/>
                </a:solidFill>
                <a:latin typeface="Consolas"/>
              </a:rPr>
              <a:t>Boolean</a:t>
            </a:r>
            <a:r>
              <a:rPr lang="pt-BR" dirty="0">
                <a:solidFill>
                  <a:prstClr val="black"/>
                </a:solidFill>
                <a:latin typeface="Consolas"/>
              </a:rPr>
              <a:t> = </a:t>
            </a:r>
            <a:r>
              <a:rPr lang="pt-BR" dirty="0">
                <a:solidFill>
                  <a:srgbClr val="0000FF"/>
                </a:solidFill>
                <a:latin typeface="Consolas"/>
              </a:rPr>
              <a:t>False</a:t>
            </a:r>
            <a:endParaRPr lang="en-GB" dirty="0"/>
          </a:p>
        </p:txBody>
      </p:sp>
    </p:spTree>
    <p:extLst>
      <p:ext uri="{BB962C8B-B14F-4D97-AF65-F5344CB8AC3E}">
        <p14:creationId xmlns:p14="http://schemas.microsoft.com/office/powerpoint/2010/main" val="3003034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Variables and Constants</a:t>
            </a:r>
            <a:endParaRPr lang="en-GB" dirty="0"/>
          </a:p>
        </p:txBody>
      </p:sp>
      <p:sp>
        <p:nvSpPr>
          <p:cNvPr id="3" name="Text Placeholder 2"/>
          <p:cNvSpPr>
            <a:spLocks noGrp="1"/>
          </p:cNvSpPr>
          <p:nvPr>
            <p:ph type="body" sz="quarter" idx="14"/>
          </p:nvPr>
        </p:nvSpPr>
        <p:spPr>
          <a:xfrm>
            <a:off x="724280" y="1704179"/>
            <a:ext cx="7797230" cy="713901"/>
          </a:xfrm>
        </p:spPr>
        <p:txBody>
          <a:bodyPr/>
          <a:lstStyle/>
          <a:p>
            <a:r>
              <a:rPr lang="en-GB" dirty="0" smtClean="0"/>
              <a:t>The value of a </a:t>
            </a:r>
            <a:r>
              <a:rPr lang="en-GB" dirty="0" smtClean="0">
                <a:solidFill>
                  <a:srgbClr val="246AB4"/>
                </a:solidFill>
              </a:rPr>
              <a:t>variable</a:t>
            </a:r>
            <a:r>
              <a:rPr lang="en-GB" dirty="0" smtClean="0"/>
              <a:t> can be changed while the program is running</a:t>
            </a:r>
          </a:p>
          <a:p>
            <a:r>
              <a:rPr lang="en-GB" dirty="0" smtClean="0"/>
              <a:t>To change the value of a </a:t>
            </a:r>
            <a:r>
              <a:rPr lang="en-GB" dirty="0" smtClean="0">
                <a:solidFill>
                  <a:srgbClr val="246AB4"/>
                </a:solidFill>
              </a:rPr>
              <a:t>constant</a:t>
            </a:r>
            <a:r>
              <a:rPr lang="en-GB" dirty="0" smtClean="0"/>
              <a:t>, you have to change it in the source code and then recompile</a:t>
            </a:r>
          </a:p>
          <a:p>
            <a:r>
              <a:rPr lang="en-GB" dirty="0" smtClean="0"/>
              <a:t>A constant </a:t>
            </a:r>
            <a:r>
              <a:rPr lang="en-GB" dirty="0"/>
              <a:t>cannot be the target of an </a:t>
            </a:r>
            <a:r>
              <a:rPr lang="en-GB" dirty="0" smtClean="0"/>
              <a:t>assignment</a:t>
            </a:r>
            <a:endParaRPr lang="en-GB" dirty="0"/>
          </a:p>
        </p:txBody>
      </p:sp>
      <p:sp>
        <p:nvSpPr>
          <p:cNvPr id="6" name="TextBox 5"/>
          <p:cNvSpPr txBox="1"/>
          <p:nvPr/>
        </p:nvSpPr>
        <p:spPr>
          <a:xfrm>
            <a:off x="2498075" y="4078471"/>
            <a:ext cx="4591658" cy="230832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smtClean="0">
                <a:solidFill>
                  <a:srgbClr val="36A7D4"/>
                </a:solidFill>
                <a:latin typeface="Arial" panose="020B0604020202020204" pitchFamily="34" charset="0"/>
                <a:cs typeface="Arial" panose="020B0604020202020204" pitchFamily="34" charset="0"/>
              </a:rPr>
              <a:t>Dim name as String = “Robert”</a:t>
            </a:r>
            <a:endPar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endParaRPr>
          </a:p>
          <a:p>
            <a:r>
              <a:rPr lang="en-GB" dirty="0" err="1" smtClean="0">
                <a:solidFill>
                  <a:srgbClr val="36A7D4"/>
                </a:solidFill>
                <a:latin typeface="Arial" panose="020B0604020202020204" pitchFamily="34" charset="0"/>
                <a:cs typeface="Arial" panose="020B0604020202020204" pitchFamily="34" charset="0"/>
                <a:sym typeface="Wingdings" panose="05000000000000000000" pitchFamily="2" charset="2"/>
              </a:rPr>
              <a:t>Const</a:t>
            </a:r>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 VAT as Single = 17.5</a:t>
            </a:r>
          </a:p>
          <a:p>
            <a:endPar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endParaRPr>
          </a:p>
          <a:p>
            <a:r>
              <a:rPr lang="en-GB" dirty="0" err="1" smtClean="0">
                <a:solidFill>
                  <a:srgbClr val="36A7D4"/>
                </a:solidFill>
                <a:latin typeface="Arial" panose="020B0604020202020204" pitchFamily="34" charset="0"/>
                <a:cs typeface="Arial" panose="020B0604020202020204" pitchFamily="34" charset="0"/>
                <a:sym typeface="Wingdings" panose="05000000000000000000" pitchFamily="2" charset="2"/>
              </a:rPr>
              <a:t>Console.WriteLine</a:t>
            </a:r>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(“VAT is: “ &amp; VAT)</a:t>
            </a:r>
            <a:endParaRPr lang="en-GB" dirty="0">
              <a:solidFill>
                <a:srgbClr val="36A7D4"/>
              </a:solidFill>
              <a:latin typeface="Arial" panose="020B0604020202020204" pitchFamily="34" charset="0"/>
              <a:cs typeface="Arial" panose="020B0604020202020204" pitchFamily="34" charset="0"/>
              <a:sym typeface="Wingdings" panose="05000000000000000000" pitchFamily="2" charset="2"/>
            </a:endParaRPr>
          </a:p>
          <a:p>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Name = “Hazel”</a:t>
            </a:r>
          </a:p>
          <a:p>
            <a:r>
              <a:rPr lang="en-GB" dirty="0" err="1">
                <a:solidFill>
                  <a:srgbClr val="36A7D4"/>
                </a:solidFill>
                <a:latin typeface="Arial" panose="020B0604020202020204" pitchFamily="34" charset="0"/>
                <a:cs typeface="Arial" panose="020B0604020202020204" pitchFamily="34" charset="0"/>
                <a:sym typeface="Wingdings" panose="05000000000000000000" pitchFamily="2" charset="2"/>
              </a:rPr>
              <a:t>Console.WriteLine</a:t>
            </a:r>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(“Name </a:t>
            </a:r>
            <a:r>
              <a:rPr lang="en-GB" dirty="0">
                <a:solidFill>
                  <a:srgbClr val="36A7D4"/>
                </a:solidFill>
                <a:latin typeface="Arial" panose="020B0604020202020204" pitchFamily="34" charset="0"/>
                <a:cs typeface="Arial" panose="020B0604020202020204" pitchFamily="34" charset="0"/>
                <a:sym typeface="Wingdings" panose="05000000000000000000" pitchFamily="2" charset="2"/>
              </a:rPr>
              <a:t>is: “ &amp; </a:t>
            </a:r>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name)</a:t>
            </a:r>
            <a:endParaRPr lang="en-GB" dirty="0">
              <a:solidFill>
                <a:srgbClr val="36A7D4"/>
              </a:solidFill>
              <a:latin typeface="Arial" panose="020B0604020202020204" pitchFamily="34" charset="0"/>
              <a:cs typeface="Arial" panose="020B0604020202020204" pitchFamily="34" charset="0"/>
              <a:sym typeface="Wingdings" panose="05000000000000000000" pitchFamily="2" charset="2"/>
            </a:endParaRPr>
          </a:p>
          <a:p>
            <a:endPar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endParaRPr>
          </a:p>
          <a:p>
            <a:r>
              <a:rPr lang="en-GB" dirty="0" smtClean="0">
                <a:solidFill>
                  <a:srgbClr val="36A7D4"/>
                </a:solidFill>
                <a:latin typeface="Arial" panose="020B0604020202020204" pitchFamily="34" charset="0"/>
                <a:cs typeface="Arial" panose="020B0604020202020204" pitchFamily="34" charset="0"/>
                <a:sym typeface="Wingdings" panose="05000000000000000000" pitchFamily="2" charset="2"/>
              </a:rPr>
              <a:t>VAT = 20		</a:t>
            </a:r>
            <a:r>
              <a:rPr lang="en-GB" dirty="0" smtClean="0">
                <a:solidFill>
                  <a:srgbClr val="FF0000"/>
                </a:solidFill>
                <a:latin typeface="Arial" panose="020B0604020202020204" pitchFamily="34" charset="0"/>
                <a:cs typeface="Arial" panose="020B0604020202020204" pitchFamily="34" charset="0"/>
                <a:sym typeface="Wingdings" panose="05000000000000000000" pitchFamily="2" charset="2"/>
              </a:rPr>
              <a:t>‘this will cause an error</a:t>
            </a:r>
          </a:p>
        </p:txBody>
      </p:sp>
    </p:spTree>
    <p:extLst>
      <p:ext uri="{BB962C8B-B14F-4D97-AF65-F5344CB8AC3E}">
        <p14:creationId xmlns:p14="http://schemas.microsoft.com/office/powerpoint/2010/main" val="387653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use a constant?</a:t>
            </a:r>
            <a:endParaRPr lang="en-GB" dirty="0"/>
          </a:p>
        </p:txBody>
      </p:sp>
      <p:sp>
        <p:nvSpPr>
          <p:cNvPr id="3" name="Text Placeholder 2"/>
          <p:cNvSpPr>
            <a:spLocks noGrp="1"/>
          </p:cNvSpPr>
          <p:nvPr>
            <p:ph type="body" sz="quarter" idx="14"/>
          </p:nvPr>
        </p:nvSpPr>
        <p:spPr/>
        <p:txBody>
          <a:bodyPr/>
          <a:lstStyle/>
          <a:p>
            <a:r>
              <a:rPr lang="en-GB" dirty="0" smtClean="0"/>
              <a:t>Constants reduce the risk of errors by reducing access to the memory location</a:t>
            </a:r>
          </a:p>
          <a:p>
            <a:r>
              <a:rPr lang="en-GB" dirty="0"/>
              <a:t>Would you declare 3.14159265359 as </a:t>
            </a:r>
            <a:r>
              <a:rPr lang="en-GB" dirty="0" smtClean="0"/>
              <a:t>a variable </a:t>
            </a:r>
            <a:r>
              <a:rPr lang="en-GB" dirty="0"/>
              <a:t>or </a:t>
            </a:r>
            <a:r>
              <a:rPr lang="en-GB" dirty="0" smtClean="0"/>
              <a:t>a constant</a:t>
            </a:r>
            <a:r>
              <a:rPr lang="en-GB" dirty="0"/>
              <a:t>?</a:t>
            </a:r>
          </a:p>
          <a:p>
            <a:endParaRPr lang="en-GB" dirty="0" smtClean="0"/>
          </a:p>
          <a:p>
            <a:endParaRPr lang="en-GB" dirty="0"/>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51429" y="3431262"/>
            <a:ext cx="3358615" cy="2942377"/>
          </a:xfrm>
          <a:prstGeom prst="rect">
            <a:avLst/>
          </a:prstGeom>
        </p:spPr>
      </p:pic>
    </p:spTree>
    <p:extLst>
      <p:ext uri="{BB962C8B-B14F-4D97-AF65-F5344CB8AC3E}">
        <p14:creationId xmlns:p14="http://schemas.microsoft.com/office/powerpoint/2010/main" val="93336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smtClean="0"/>
              <a:t>Worksheet 1</a:t>
            </a:r>
            <a:endParaRPr lang="en-GB" dirty="0"/>
          </a:p>
        </p:txBody>
      </p:sp>
      <p:sp>
        <p:nvSpPr>
          <p:cNvPr id="5" name="Text Placeholder 4"/>
          <p:cNvSpPr>
            <a:spLocks noGrp="1"/>
          </p:cNvSpPr>
          <p:nvPr>
            <p:ph type="body" sz="quarter" idx="14"/>
          </p:nvPr>
        </p:nvSpPr>
        <p:spPr/>
        <p:txBody>
          <a:bodyPr/>
          <a:lstStyle/>
          <a:p>
            <a:r>
              <a:rPr lang="en-GB" dirty="0" smtClean="0"/>
              <a:t>Complete the questions in </a:t>
            </a:r>
            <a:r>
              <a:rPr lang="en-GB" b="1" dirty="0" smtClean="0"/>
              <a:t>Task 2 </a:t>
            </a:r>
            <a:r>
              <a:rPr lang="en-GB" dirty="0" smtClean="0"/>
              <a:t>of the Worksheet</a:t>
            </a:r>
            <a:endParaRPr lang="en-GB" dirty="0"/>
          </a:p>
        </p:txBody>
      </p:sp>
      <p:pic>
        <p:nvPicPr>
          <p:cNvPr id="3" name="Picture 2"/>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flipH="1">
            <a:off x="1852079" y="2752256"/>
            <a:ext cx="7291919" cy="3521795"/>
          </a:xfrm>
          <a:prstGeom prst="rect">
            <a:avLst/>
          </a:prstGeom>
        </p:spPr>
      </p:pic>
    </p:spTree>
    <p:extLst>
      <p:ext uri="{BB962C8B-B14F-4D97-AF65-F5344CB8AC3E}">
        <p14:creationId xmlns:p14="http://schemas.microsoft.com/office/powerpoint/2010/main" val="968593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The mod and div operators</a:t>
            </a:r>
            <a:endParaRPr lang="en-GB" dirty="0"/>
          </a:p>
        </p:txBody>
      </p:sp>
      <p:sp>
        <p:nvSpPr>
          <p:cNvPr id="3" name="Text Placeholder 2"/>
          <p:cNvSpPr>
            <a:spLocks noGrp="1"/>
          </p:cNvSpPr>
          <p:nvPr>
            <p:ph type="body" sz="quarter" idx="14"/>
          </p:nvPr>
        </p:nvSpPr>
        <p:spPr/>
        <p:txBody>
          <a:bodyPr/>
          <a:lstStyle/>
          <a:p>
            <a:r>
              <a:rPr lang="en-GB" dirty="0" smtClean="0"/>
              <a:t>The operator </a:t>
            </a:r>
            <a:r>
              <a:rPr lang="en-GB" dirty="0">
                <a:solidFill>
                  <a:srgbClr val="246AB4"/>
                </a:solidFill>
              </a:rPr>
              <a:t>mod</a:t>
            </a:r>
            <a:r>
              <a:rPr lang="en-GB" dirty="0" smtClean="0">
                <a:solidFill>
                  <a:srgbClr val="246AB4"/>
                </a:solidFill>
              </a:rPr>
              <a:t> </a:t>
            </a:r>
            <a:r>
              <a:rPr lang="en-GB" dirty="0" smtClean="0"/>
              <a:t>is used to find the remainder in integer division</a:t>
            </a:r>
          </a:p>
          <a:p>
            <a:r>
              <a:rPr lang="en-GB" dirty="0">
                <a:solidFill>
                  <a:srgbClr val="246AB4"/>
                </a:solidFill>
              </a:rPr>
              <a:t>div</a:t>
            </a:r>
            <a:r>
              <a:rPr lang="en-GB" dirty="0" smtClean="0">
                <a:solidFill>
                  <a:srgbClr val="246AB4"/>
                </a:solidFill>
              </a:rPr>
              <a:t> </a:t>
            </a:r>
            <a:r>
              <a:rPr lang="en-GB" dirty="0" smtClean="0"/>
              <a:t>returns the integer part of the division</a:t>
            </a:r>
          </a:p>
          <a:p>
            <a:pPr marL="0" indent="0">
              <a:buNone/>
            </a:pPr>
            <a:r>
              <a:rPr lang="en-GB" dirty="0">
                <a:solidFill>
                  <a:srgbClr val="70BC22"/>
                </a:solidFill>
              </a:rPr>
              <a:t>	</a:t>
            </a:r>
            <a:r>
              <a:rPr lang="en-GB" dirty="0" smtClean="0">
                <a:solidFill>
                  <a:srgbClr val="246AB4"/>
                </a:solidFill>
              </a:rPr>
              <a:t>x = 17 mod 3      </a:t>
            </a:r>
            <a:r>
              <a:rPr lang="en-GB" dirty="0" smtClean="0"/>
              <a:t>sets x = 2</a:t>
            </a:r>
          </a:p>
          <a:p>
            <a:pPr marL="0" indent="0">
              <a:buNone/>
            </a:pPr>
            <a:r>
              <a:rPr lang="en-GB" dirty="0">
                <a:solidFill>
                  <a:srgbClr val="70BC22"/>
                </a:solidFill>
              </a:rPr>
              <a:t>	</a:t>
            </a:r>
            <a:r>
              <a:rPr lang="en-GB" dirty="0" smtClean="0">
                <a:solidFill>
                  <a:srgbClr val="246AB4"/>
                </a:solidFill>
              </a:rPr>
              <a:t>y </a:t>
            </a:r>
            <a:r>
              <a:rPr lang="en-GB" dirty="0">
                <a:solidFill>
                  <a:srgbClr val="246AB4"/>
                </a:solidFill>
              </a:rPr>
              <a:t>= 17 </a:t>
            </a:r>
            <a:r>
              <a:rPr lang="en-GB" dirty="0" smtClean="0">
                <a:solidFill>
                  <a:srgbClr val="246AB4"/>
                </a:solidFill>
              </a:rPr>
              <a:t>div </a:t>
            </a:r>
            <a:r>
              <a:rPr lang="en-GB" dirty="0">
                <a:solidFill>
                  <a:srgbClr val="246AB4"/>
                </a:solidFill>
              </a:rPr>
              <a:t>3      </a:t>
            </a:r>
            <a:r>
              <a:rPr lang="en-GB" dirty="0" smtClean="0">
                <a:solidFill>
                  <a:srgbClr val="246AB4"/>
                </a:solidFill>
              </a:rPr>
              <a:t>   </a:t>
            </a:r>
            <a:r>
              <a:rPr lang="en-GB" dirty="0" smtClean="0"/>
              <a:t>sets y </a:t>
            </a:r>
            <a:r>
              <a:rPr lang="en-GB" dirty="0"/>
              <a:t>= </a:t>
            </a:r>
            <a:r>
              <a:rPr lang="en-GB" dirty="0" smtClean="0"/>
              <a:t>5</a:t>
            </a:r>
            <a:endParaRPr lang="en-GB" dirty="0"/>
          </a:p>
          <a:p>
            <a:pPr marL="0" indent="0">
              <a:buNone/>
            </a:pPr>
            <a:endParaRPr lang="en-GB" dirty="0">
              <a:solidFill>
                <a:srgbClr val="70BC22"/>
              </a:solidFill>
            </a:endParaRPr>
          </a:p>
        </p:txBody>
      </p:sp>
    </p:spTree>
    <p:extLst>
      <p:ext uri="{BB962C8B-B14F-4D97-AF65-F5344CB8AC3E}">
        <p14:creationId xmlns:p14="http://schemas.microsoft.com/office/powerpoint/2010/main" val="422959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The mod and div operators</a:t>
            </a:r>
            <a:endParaRPr lang="en-GB" dirty="0"/>
          </a:p>
        </p:txBody>
      </p:sp>
      <p:sp>
        <p:nvSpPr>
          <p:cNvPr id="3" name="Text Placeholder 2"/>
          <p:cNvSpPr>
            <a:spLocks noGrp="1"/>
          </p:cNvSpPr>
          <p:nvPr>
            <p:ph type="body" sz="quarter" idx="14"/>
          </p:nvPr>
        </p:nvSpPr>
        <p:spPr/>
        <p:txBody>
          <a:bodyPr/>
          <a:lstStyle/>
          <a:p>
            <a:pPr marL="0" indent="0">
              <a:buNone/>
            </a:pPr>
            <a:r>
              <a:rPr lang="en-GB" dirty="0" smtClean="0"/>
              <a:t>Calculate the following:</a:t>
            </a:r>
          </a:p>
          <a:p>
            <a:pPr marL="896938" indent="-454025">
              <a:buFont typeface="+mj-lt"/>
              <a:buAutoNum type="arabicPeriod"/>
            </a:pPr>
            <a:r>
              <a:rPr lang="en-GB" dirty="0" smtClean="0">
                <a:solidFill>
                  <a:srgbClr val="246AB4"/>
                </a:solidFill>
              </a:rPr>
              <a:t>8 mod 8</a:t>
            </a:r>
          </a:p>
          <a:p>
            <a:pPr marL="896938" indent="-454025">
              <a:buFont typeface="+mj-lt"/>
              <a:buAutoNum type="arabicPeriod"/>
            </a:pPr>
            <a:r>
              <a:rPr lang="en-GB" dirty="0" smtClean="0">
                <a:solidFill>
                  <a:srgbClr val="246AB4"/>
                </a:solidFill>
              </a:rPr>
              <a:t>8 div 8</a:t>
            </a:r>
          </a:p>
          <a:p>
            <a:pPr marL="896938" indent="-454025">
              <a:buFont typeface="+mj-lt"/>
              <a:buAutoNum type="arabicPeriod"/>
            </a:pPr>
            <a:r>
              <a:rPr lang="en-GB" dirty="0" smtClean="0">
                <a:solidFill>
                  <a:srgbClr val="246AB4"/>
                </a:solidFill>
              </a:rPr>
              <a:t>10 mod 8</a:t>
            </a:r>
          </a:p>
          <a:p>
            <a:pPr marL="896938" indent="-454025">
              <a:buFont typeface="+mj-lt"/>
              <a:buAutoNum type="arabicPeriod"/>
            </a:pPr>
            <a:r>
              <a:rPr lang="en-GB" dirty="0" smtClean="0">
                <a:solidFill>
                  <a:srgbClr val="246AB4"/>
                </a:solidFill>
              </a:rPr>
              <a:t>10 div 8</a:t>
            </a:r>
          </a:p>
          <a:p>
            <a:pPr marL="457200" indent="-457200">
              <a:buFont typeface="+mj-lt"/>
              <a:buAutoNum type="arabicPeriod"/>
            </a:pPr>
            <a:endParaRPr lang="en-GB" dirty="0"/>
          </a:p>
          <a:p>
            <a:pPr marL="0" indent="0">
              <a:buNone/>
            </a:pPr>
            <a:endParaRPr lang="en-GB" dirty="0">
              <a:solidFill>
                <a:srgbClr val="70BC22"/>
              </a:solidFill>
            </a:endParaRPr>
          </a:p>
        </p:txBody>
      </p:sp>
    </p:spTree>
    <p:extLst>
      <p:ext uri="{BB962C8B-B14F-4D97-AF65-F5344CB8AC3E}">
        <p14:creationId xmlns:p14="http://schemas.microsoft.com/office/powerpoint/2010/main" val="70738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String handling functions</a:t>
            </a:r>
            <a:endParaRPr lang="en-GB" dirty="0"/>
          </a:p>
        </p:txBody>
      </p:sp>
      <p:sp>
        <p:nvSpPr>
          <p:cNvPr id="3" name="Text Placeholder 2"/>
          <p:cNvSpPr>
            <a:spLocks noGrp="1"/>
          </p:cNvSpPr>
          <p:nvPr>
            <p:ph type="body" sz="quarter" idx="14"/>
          </p:nvPr>
        </p:nvSpPr>
        <p:spPr>
          <a:xfrm>
            <a:off x="724280" y="1704178"/>
            <a:ext cx="7686389" cy="4423489"/>
          </a:xfrm>
        </p:spPr>
        <p:txBody>
          <a:bodyPr/>
          <a:lstStyle/>
          <a:p>
            <a:r>
              <a:rPr lang="en-GB" dirty="0" smtClean="0"/>
              <a:t>Programming languages have a number of built-in string handling functions or methods</a:t>
            </a:r>
          </a:p>
          <a:p>
            <a:pPr marL="273050" indent="-273050"/>
            <a:r>
              <a:rPr lang="en-GB" dirty="0" smtClean="0"/>
              <a:t>For example:</a:t>
            </a:r>
          </a:p>
          <a:p>
            <a:pPr marL="3681413" indent="-3681413">
              <a:spcAft>
                <a:spcPts val="1200"/>
              </a:spcAft>
              <a:buNone/>
              <a:tabLst>
                <a:tab pos="355600" algn="l"/>
                <a:tab pos="442913" algn="l"/>
                <a:tab pos="3227388" algn="l"/>
              </a:tabLst>
            </a:pPr>
            <a:r>
              <a:rPr lang="en-GB" sz="2000" dirty="0" smtClean="0"/>
              <a:t>	</a:t>
            </a:r>
            <a:r>
              <a:rPr lang="en-GB" sz="2000" dirty="0" smtClean="0">
                <a:solidFill>
                  <a:srgbClr val="246AB4"/>
                </a:solidFill>
                <a:latin typeface="Consolas" panose="020B0609020204030204" pitchFamily="49" charset="0"/>
                <a:cs typeface="Consolas" panose="020B0609020204030204" pitchFamily="49" charset="0"/>
              </a:rPr>
              <a:t>name </a:t>
            </a:r>
            <a:r>
              <a:rPr lang="en-GB" sz="2000" dirty="0" smtClean="0">
                <a:solidFill>
                  <a:srgbClr val="246AB4"/>
                </a:solidFill>
                <a:latin typeface="Consolas" panose="020B0609020204030204" pitchFamily="49" charset="0"/>
                <a:cs typeface="Consolas" panose="020B0609020204030204" pitchFamily="49" charset="0"/>
                <a:sym typeface="Wingdings" panose="05000000000000000000" pitchFamily="2" charset="2"/>
              </a:rPr>
              <a:t></a:t>
            </a:r>
            <a:r>
              <a:rPr lang="en-GB" sz="2000" dirty="0" smtClean="0">
                <a:solidFill>
                  <a:srgbClr val="246AB4"/>
                </a:solidFill>
                <a:latin typeface="Consolas" panose="020B0609020204030204" pitchFamily="49" charset="0"/>
                <a:cs typeface="Consolas" panose="020B0609020204030204" pitchFamily="49" charset="0"/>
              </a:rPr>
              <a:t> “Robert”</a:t>
            </a:r>
          </a:p>
          <a:p>
            <a:pPr marL="3681413" indent="-3681413">
              <a:spcAft>
                <a:spcPts val="1200"/>
              </a:spcAft>
              <a:buNone/>
              <a:tabLst>
                <a:tab pos="355600" algn="l"/>
                <a:tab pos="442913" algn="l"/>
                <a:tab pos="3227388" algn="l"/>
              </a:tabLst>
            </a:pPr>
            <a:r>
              <a:rPr lang="en-GB" sz="2000" dirty="0">
                <a:solidFill>
                  <a:srgbClr val="246AB4"/>
                </a:solidFill>
                <a:latin typeface="Consolas" panose="020B0609020204030204" pitchFamily="49" charset="0"/>
                <a:cs typeface="Consolas" panose="020B0609020204030204" pitchFamily="49" charset="0"/>
              </a:rPr>
              <a:t>	x </a:t>
            </a:r>
            <a:r>
              <a:rPr lang="en-GB" sz="2000" dirty="0">
                <a:solidFill>
                  <a:srgbClr val="246AB4"/>
                </a:solidFill>
                <a:latin typeface="Consolas" panose="020B0609020204030204" pitchFamily="49" charset="0"/>
                <a:cs typeface="Consolas" panose="020B0609020204030204" pitchFamily="49" charset="0"/>
                <a:sym typeface="Wingdings" panose="05000000000000000000" pitchFamily="2" charset="2"/>
              </a:rPr>
              <a:t> </a:t>
            </a:r>
            <a:r>
              <a:rPr lang="en-GB" sz="2000" dirty="0" err="1" smtClean="0">
                <a:solidFill>
                  <a:srgbClr val="246AB4"/>
                </a:solidFill>
                <a:latin typeface="Consolas" panose="020B0609020204030204" pitchFamily="49" charset="0"/>
                <a:cs typeface="Consolas" panose="020B0609020204030204" pitchFamily="49" charset="0"/>
              </a:rPr>
              <a:t>len</a:t>
            </a:r>
            <a:r>
              <a:rPr lang="en-GB" sz="2000" dirty="0" smtClean="0">
                <a:solidFill>
                  <a:srgbClr val="246AB4"/>
                </a:solidFill>
                <a:latin typeface="Consolas" panose="020B0609020204030204" pitchFamily="49" charset="0"/>
                <a:cs typeface="Consolas" panose="020B0609020204030204" pitchFamily="49" charset="0"/>
              </a:rPr>
              <a:t>(name)</a:t>
            </a:r>
            <a:r>
              <a:rPr lang="en-GB" sz="2000" dirty="0">
                <a:solidFill>
                  <a:srgbClr val="246AB4"/>
                </a:solidFill>
                <a:latin typeface="Consolas" panose="020B0609020204030204" pitchFamily="49" charset="0"/>
                <a:cs typeface="Consolas" panose="020B0609020204030204" pitchFamily="49" charset="0"/>
              </a:rPr>
              <a:t> </a:t>
            </a:r>
            <a:endParaRPr lang="en-GB" sz="2000" dirty="0" smtClean="0">
              <a:solidFill>
                <a:srgbClr val="246AB4"/>
              </a:solidFill>
              <a:latin typeface="Consolas" panose="020B0609020204030204" pitchFamily="49" charset="0"/>
              <a:cs typeface="Consolas" panose="020B0609020204030204" pitchFamily="49" charset="0"/>
            </a:endParaRPr>
          </a:p>
          <a:p>
            <a:pPr marL="3230563" indent="-3230563">
              <a:spcAft>
                <a:spcPts val="1200"/>
              </a:spcAft>
              <a:buNone/>
              <a:tabLst>
                <a:tab pos="355600" algn="l"/>
                <a:tab pos="3227388" algn="l"/>
              </a:tabLst>
            </a:pPr>
            <a:r>
              <a:rPr lang="en-GB" sz="2000" dirty="0">
                <a:latin typeface="Consolas" panose="020B0609020204030204" pitchFamily="49" charset="0"/>
                <a:cs typeface="Consolas" panose="020B0609020204030204" pitchFamily="49" charset="0"/>
              </a:rPr>
              <a:t>	</a:t>
            </a:r>
            <a:r>
              <a:rPr lang="en-GB" sz="2000" dirty="0" smtClean="0">
                <a:solidFill>
                  <a:srgbClr val="246AB4"/>
                </a:solidFill>
                <a:latin typeface="Consolas" panose="020B0609020204030204" pitchFamily="49" charset="0"/>
                <a:cs typeface="Consolas" panose="020B0609020204030204" pitchFamily="49" charset="0"/>
              </a:rPr>
              <a:t>x </a:t>
            </a:r>
            <a:r>
              <a:rPr lang="en-GB" sz="2000" dirty="0" smtClean="0">
                <a:solidFill>
                  <a:srgbClr val="246AB4"/>
                </a:solidFill>
                <a:latin typeface="Consolas" panose="020B0609020204030204" pitchFamily="49" charset="0"/>
                <a:cs typeface="Consolas" panose="020B0609020204030204" pitchFamily="49" charset="0"/>
                <a:sym typeface="Wingdings" panose="05000000000000000000" pitchFamily="2" charset="2"/>
              </a:rPr>
              <a:t> </a:t>
            </a:r>
            <a:r>
              <a:rPr lang="en-GB" sz="2000" dirty="0" err="1" smtClean="0">
                <a:solidFill>
                  <a:srgbClr val="246AB4"/>
                </a:solidFill>
                <a:latin typeface="Consolas" panose="020B0609020204030204" pitchFamily="49" charset="0"/>
                <a:cs typeface="Consolas" panose="020B0609020204030204" pitchFamily="49" charset="0"/>
              </a:rPr>
              <a:t>name.len</a:t>
            </a:r>
            <a:r>
              <a:rPr lang="en-GB" sz="2000" dirty="0" smtClean="0">
                <a:solidFill>
                  <a:srgbClr val="70BC22"/>
                </a:solidFill>
              </a:rPr>
              <a:t>		</a:t>
            </a:r>
            <a:r>
              <a:rPr lang="en-GB" sz="2000" i="1" dirty="0" smtClean="0"/>
              <a:t>returns </a:t>
            </a:r>
            <a:r>
              <a:rPr lang="en-GB" sz="2000" i="1" dirty="0" smtClean="0"/>
              <a:t>the length of string </a:t>
            </a:r>
            <a:r>
              <a:rPr lang="en-GB" sz="2000" i="1" dirty="0" smtClean="0">
                <a:solidFill>
                  <a:srgbClr val="246AB4"/>
                </a:solidFill>
              </a:rPr>
              <a:t>name</a:t>
            </a:r>
            <a:endParaRPr lang="en-GB" sz="2000" dirty="0" smtClean="0"/>
          </a:p>
          <a:p>
            <a:pPr marL="3230563" indent="-3230563">
              <a:spcAft>
                <a:spcPts val="1200"/>
              </a:spcAft>
              <a:buNone/>
              <a:tabLst>
                <a:tab pos="355600" algn="l"/>
                <a:tab pos="3227388" algn="l"/>
              </a:tabLst>
            </a:pPr>
            <a:r>
              <a:rPr lang="en-GB" sz="2000" dirty="0">
                <a:solidFill>
                  <a:srgbClr val="246AB4"/>
                </a:solidFill>
              </a:rPr>
              <a:t>	</a:t>
            </a:r>
            <a:r>
              <a:rPr lang="en-GB" sz="2000" dirty="0" smtClean="0">
                <a:solidFill>
                  <a:srgbClr val="246AB4"/>
                </a:solidFill>
                <a:latin typeface="Consolas" panose="020B0609020204030204" pitchFamily="49" charset="0"/>
                <a:cs typeface="Consolas" panose="020B0609020204030204" pitchFamily="49" charset="0"/>
              </a:rPr>
              <a:t>x </a:t>
            </a:r>
            <a:r>
              <a:rPr lang="en-GB" sz="2000" dirty="0" smtClean="0">
                <a:solidFill>
                  <a:srgbClr val="246AB4"/>
                </a:solidFill>
                <a:latin typeface="Consolas" panose="020B0609020204030204" pitchFamily="49" charset="0"/>
                <a:cs typeface="Consolas" panose="020B0609020204030204" pitchFamily="49" charset="0"/>
                <a:sym typeface="Wingdings" panose="05000000000000000000" pitchFamily="2" charset="2"/>
              </a:rPr>
              <a:t></a:t>
            </a:r>
            <a:r>
              <a:rPr lang="en-GB" sz="2000" dirty="0" smtClean="0">
                <a:solidFill>
                  <a:srgbClr val="246AB4"/>
                </a:solidFill>
                <a:latin typeface="Consolas" panose="020B0609020204030204" pitchFamily="49" charset="0"/>
                <a:cs typeface="Consolas" panose="020B0609020204030204" pitchFamily="49" charset="0"/>
              </a:rPr>
              <a:t> </a:t>
            </a:r>
            <a:r>
              <a:rPr lang="en-GB" sz="2000" dirty="0" err="1" smtClean="0">
                <a:solidFill>
                  <a:srgbClr val="246AB4"/>
                </a:solidFill>
                <a:latin typeface="Consolas" panose="020B0609020204030204" pitchFamily="49" charset="0"/>
                <a:cs typeface="Consolas" panose="020B0609020204030204" pitchFamily="49" charset="0"/>
              </a:rPr>
              <a:t>name.find</a:t>
            </a:r>
            <a:r>
              <a:rPr lang="en-GB" sz="2000" dirty="0" smtClean="0">
                <a:solidFill>
                  <a:srgbClr val="246AB4"/>
                </a:solidFill>
                <a:latin typeface="Consolas" panose="020B0609020204030204" pitchFamily="49" charset="0"/>
                <a:cs typeface="Consolas" panose="020B0609020204030204" pitchFamily="49" charset="0"/>
              </a:rPr>
              <a:t>(“</a:t>
            </a:r>
            <a:r>
              <a:rPr lang="en-GB" sz="2000" dirty="0" smtClean="0">
                <a:solidFill>
                  <a:srgbClr val="246AB4"/>
                </a:solidFill>
                <a:latin typeface="Consolas" panose="020B0609020204030204" pitchFamily="49" charset="0"/>
                <a:cs typeface="Consolas" panose="020B0609020204030204" pitchFamily="49" charset="0"/>
              </a:rPr>
              <a:t>be”)</a:t>
            </a:r>
            <a:r>
              <a:rPr lang="en-GB" sz="2000" dirty="0" smtClean="0">
                <a:solidFill>
                  <a:srgbClr val="70BC22"/>
                </a:solidFill>
              </a:rPr>
              <a:t>	</a:t>
            </a:r>
            <a:r>
              <a:rPr lang="en-GB" sz="2000" i="1" dirty="0" smtClean="0"/>
              <a:t>determines if </a:t>
            </a:r>
            <a:r>
              <a:rPr lang="en-GB" sz="2000" i="1" dirty="0" smtClean="0">
                <a:solidFill>
                  <a:srgbClr val="246AB4"/>
                </a:solidFill>
              </a:rPr>
              <a:t>“be” </a:t>
            </a:r>
            <a:r>
              <a:rPr lang="en-GB" sz="2000" i="1" dirty="0" smtClean="0"/>
              <a:t>occurs in string </a:t>
            </a:r>
            <a:r>
              <a:rPr lang="en-GB" sz="2000" i="1" dirty="0" smtClean="0">
                <a:solidFill>
                  <a:srgbClr val="246AB4"/>
                </a:solidFill>
              </a:rPr>
              <a:t>name</a:t>
            </a:r>
            <a:endParaRPr lang="en-GB" sz="2000" i="1" dirty="0" smtClean="0">
              <a:solidFill>
                <a:srgbClr val="246AB4"/>
              </a:solidFill>
            </a:endParaRPr>
          </a:p>
          <a:p>
            <a:pPr marL="3230563" indent="-3230563">
              <a:spcAft>
                <a:spcPts val="1200"/>
              </a:spcAft>
              <a:buNone/>
              <a:tabLst>
                <a:tab pos="355600" algn="l"/>
                <a:tab pos="3227388" algn="l"/>
              </a:tabLst>
            </a:pPr>
            <a:r>
              <a:rPr lang="en-GB" sz="2000" dirty="0"/>
              <a:t>	</a:t>
            </a:r>
            <a:r>
              <a:rPr lang="en-GB" sz="2000" dirty="0" smtClean="0"/>
              <a:t>		</a:t>
            </a:r>
            <a:r>
              <a:rPr lang="en-GB" sz="2000" i="1" dirty="0" smtClean="0"/>
              <a:t>(returns the position of the first </a:t>
            </a:r>
            <a:r>
              <a:rPr lang="en-GB" sz="2000" i="1" dirty="0" smtClean="0"/>
              <a:t>character </a:t>
            </a:r>
            <a:r>
              <a:rPr lang="en-GB" sz="2000" i="1" dirty="0" smtClean="0"/>
              <a:t>in the string, 0 if not </a:t>
            </a:r>
            <a:r>
              <a:rPr lang="en-GB" sz="2000" i="1" dirty="0" smtClean="0"/>
              <a:t>found</a:t>
            </a:r>
            <a:r>
              <a:rPr lang="en-GB" sz="2000" i="1" dirty="0" smtClean="0"/>
              <a:t>)</a:t>
            </a:r>
          </a:p>
          <a:p>
            <a:pPr marL="3230563" indent="-3230563">
              <a:buNone/>
              <a:tabLst>
                <a:tab pos="355600" algn="l"/>
                <a:tab pos="3227388" algn="l"/>
              </a:tabLst>
            </a:pPr>
            <a:r>
              <a:rPr lang="en-GB" sz="2000" dirty="0"/>
              <a:t>	</a:t>
            </a:r>
            <a:endParaRPr lang="en-GB" sz="2000" dirty="0" smtClean="0"/>
          </a:p>
          <a:p>
            <a:pPr marL="0" indent="0">
              <a:buNone/>
            </a:pPr>
            <a:endParaRPr lang="en-GB" dirty="0" smtClean="0"/>
          </a:p>
          <a:p>
            <a:pPr marL="0" indent="0">
              <a:buNone/>
            </a:pPr>
            <a:r>
              <a:rPr lang="en-GB" dirty="0"/>
              <a:t>	</a:t>
            </a:r>
          </a:p>
        </p:txBody>
      </p:sp>
    </p:spTree>
    <p:extLst>
      <p:ext uri="{BB962C8B-B14F-4D97-AF65-F5344CB8AC3E}">
        <p14:creationId xmlns:p14="http://schemas.microsoft.com/office/powerpoint/2010/main" val="4140019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smtClean="0"/>
              <a:t>Define </a:t>
            </a:r>
            <a:r>
              <a:rPr lang="en-GB" dirty="0"/>
              <a:t>what is meant by an algorithm and </a:t>
            </a:r>
            <a:r>
              <a:rPr lang="en-GB" dirty="0" smtClean="0"/>
              <a:t>pseudocode </a:t>
            </a:r>
            <a:endParaRPr lang="en-GB" dirty="0"/>
          </a:p>
          <a:p>
            <a:r>
              <a:rPr lang="en-GB" dirty="0" smtClean="0"/>
              <a:t>Learn </a:t>
            </a:r>
            <a:r>
              <a:rPr lang="en-GB" dirty="0"/>
              <a:t>how and when different data types are used </a:t>
            </a:r>
          </a:p>
          <a:p>
            <a:r>
              <a:rPr lang="en-GB" dirty="0" smtClean="0"/>
              <a:t>Learn </a:t>
            </a:r>
            <a:r>
              <a:rPr lang="en-GB" dirty="0"/>
              <a:t>the basic arithmetic operations available in a typical programming language </a:t>
            </a:r>
          </a:p>
          <a:p>
            <a:r>
              <a:rPr lang="en-GB" dirty="0" smtClean="0"/>
              <a:t>Become </a:t>
            </a:r>
            <a:r>
              <a:rPr lang="en-GB" dirty="0"/>
              <a:t>familiar with basic string handling operations </a:t>
            </a:r>
          </a:p>
          <a:p>
            <a:r>
              <a:rPr lang="en-GB" dirty="0" smtClean="0"/>
              <a:t>Distinguish </a:t>
            </a:r>
            <a:r>
              <a:rPr lang="en-GB" dirty="0"/>
              <a:t>between variables and </a:t>
            </a:r>
            <a:r>
              <a:rPr lang="en-GB" dirty="0" smtClean="0"/>
              <a:t>constants</a:t>
            </a:r>
          </a:p>
          <a:p>
            <a:r>
              <a:rPr lang="en-GB" dirty="0" smtClean="0"/>
              <a:t>Write pseudocode solutions to simple problems </a:t>
            </a:r>
            <a:endParaRPr lang="en-GB" dirty="0"/>
          </a:p>
        </p:txBody>
      </p:sp>
    </p:spTree>
    <p:extLst>
      <p:ext uri="{BB962C8B-B14F-4D97-AF65-F5344CB8AC3E}">
        <p14:creationId xmlns:p14="http://schemas.microsoft.com/office/powerpoint/2010/main" val="23275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String handling functions</a:t>
            </a:r>
            <a:endParaRPr lang="en-GB" dirty="0"/>
          </a:p>
        </p:txBody>
      </p:sp>
      <p:sp>
        <p:nvSpPr>
          <p:cNvPr id="3" name="Text Placeholder 2"/>
          <p:cNvSpPr>
            <a:spLocks noGrp="1"/>
          </p:cNvSpPr>
          <p:nvPr>
            <p:ph type="body" sz="quarter" idx="14"/>
          </p:nvPr>
        </p:nvSpPr>
        <p:spPr>
          <a:xfrm>
            <a:off x="724280" y="1704179"/>
            <a:ext cx="7797230" cy="4055490"/>
          </a:xfrm>
        </p:spPr>
        <p:txBody>
          <a:bodyPr/>
          <a:lstStyle/>
          <a:p>
            <a:r>
              <a:rPr lang="en-GB" dirty="0" smtClean="0"/>
              <a:t>What would the following return? </a:t>
            </a:r>
            <a:br>
              <a:rPr lang="en-GB" dirty="0" smtClean="0"/>
            </a:br>
            <a:r>
              <a:rPr lang="en-GB" dirty="0" smtClean="0"/>
              <a:t>(Assume the index starts at 0)</a:t>
            </a:r>
          </a:p>
          <a:p>
            <a:pPr marL="723900" indent="-723900">
              <a:spcAft>
                <a:spcPts val="1200"/>
              </a:spcAft>
              <a:buNone/>
            </a:pPr>
            <a:r>
              <a:rPr lang="en-GB" sz="2000" dirty="0" smtClean="0"/>
              <a:t>	</a:t>
            </a:r>
            <a:r>
              <a:rPr lang="en-GB" sz="2000" dirty="0" smtClean="0">
                <a:solidFill>
                  <a:srgbClr val="246AB4"/>
                </a:solidFill>
                <a:latin typeface="Consolas" panose="020B0609020204030204" pitchFamily="49" charset="0"/>
                <a:cs typeface="Consolas" panose="020B0609020204030204" pitchFamily="49" charset="0"/>
              </a:rPr>
              <a:t>name </a:t>
            </a:r>
            <a:r>
              <a:rPr lang="en-GB" sz="2000" dirty="0" smtClean="0">
                <a:solidFill>
                  <a:srgbClr val="246AB4"/>
                </a:solidFill>
                <a:latin typeface="Consolas" panose="020B0609020204030204" pitchFamily="49" charset="0"/>
                <a:cs typeface="Consolas" panose="020B0609020204030204" pitchFamily="49" charset="0"/>
                <a:sym typeface="Wingdings" panose="05000000000000000000" pitchFamily="2" charset="2"/>
              </a:rPr>
              <a:t></a:t>
            </a:r>
            <a:r>
              <a:rPr lang="en-GB" sz="2000" dirty="0" smtClean="0">
                <a:solidFill>
                  <a:srgbClr val="246AB4"/>
                </a:solidFill>
                <a:latin typeface="Consolas" panose="020B0609020204030204" pitchFamily="49" charset="0"/>
                <a:cs typeface="Consolas" panose="020B0609020204030204" pitchFamily="49" charset="0"/>
              </a:rPr>
              <a:t> “John”</a:t>
            </a:r>
          </a:p>
          <a:p>
            <a:pPr marL="723900" indent="-723900">
              <a:spcAft>
                <a:spcPts val="1200"/>
              </a:spcAft>
              <a:buNone/>
            </a:pPr>
            <a:r>
              <a:rPr lang="en-GB" sz="2000" dirty="0">
                <a:solidFill>
                  <a:srgbClr val="246AB4"/>
                </a:solidFill>
                <a:latin typeface="Consolas" panose="020B0609020204030204" pitchFamily="49" charset="0"/>
                <a:cs typeface="Consolas" panose="020B0609020204030204" pitchFamily="49" charset="0"/>
              </a:rPr>
              <a:t>	x </a:t>
            </a:r>
            <a:r>
              <a:rPr lang="en-GB" sz="2000" dirty="0">
                <a:solidFill>
                  <a:srgbClr val="246AB4"/>
                </a:solidFill>
                <a:latin typeface="Consolas" panose="020B0609020204030204" pitchFamily="49" charset="0"/>
                <a:cs typeface="Consolas" panose="020B0609020204030204" pitchFamily="49" charset="0"/>
                <a:sym typeface="Wingdings" panose="05000000000000000000" pitchFamily="2" charset="2"/>
              </a:rPr>
              <a:t> </a:t>
            </a:r>
            <a:r>
              <a:rPr lang="en-GB" sz="2000" dirty="0" err="1" smtClean="0">
                <a:solidFill>
                  <a:srgbClr val="246AB4"/>
                </a:solidFill>
                <a:latin typeface="Consolas" panose="020B0609020204030204" pitchFamily="49" charset="0"/>
                <a:cs typeface="Consolas" panose="020B0609020204030204" pitchFamily="49" charset="0"/>
              </a:rPr>
              <a:t>len</a:t>
            </a:r>
            <a:r>
              <a:rPr lang="en-GB" sz="2000" dirty="0" smtClean="0">
                <a:solidFill>
                  <a:srgbClr val="246AB4"/>
                </a:solidFill>
                <a:latin typeface="Consolas" panose="020B0609020204030204" pitchFamily="49" charset="0"/>
                <a:cs typeface="Consolas" panose="020B0609020204030204" pitchFamily="49" charset="0"/>
              </a:rPr>
              <a:t>(name)</a:t>
            </a:r>
            <a:r>
              <a:rPr lang="en-GB" sz="2000" dirty="0">
                <a:solidFill>
                  <a:srgbClr val="246AB4"/>
                </a:solidFill>
                <a:latin typeface="Consolas" panose="020B0609020204030204" pitchFamily="49" charset="0"/>
                <a:cs typeface="Consolas" panose="020B0609020204030204" pitchFamily="49" charset="0"/>
              </a:rPr>
              <a:t> </a:t>
            </a:r>
            <a:endParaRPr lang="en-GB" sz="2000" dirty="0" smtClean="0">
              <a:solidFill>
                <a:srgbClr val="246AB4"/>
              </a:solidFill>
              <a:latin typeface="Consolas" panose="020B0609020204030204" pitchFamily="49" charset="0"/>
              <a:cs typeface="Consolas" panose="020B0609020204030204" pitchFamily="49" charset="0"/>
            </a:endParaRPr>
          </a:p>
          <a:p>
            <a:pPr marL="723900" indent="-723900">
              <a:spcAft>
                <a:spcPts val="1200"/>
              </a:spcAft>
              <a:buNone/>
            </a:pPr>
            <a:r>
              <a:rPr lang="en-GB" sz="2000" dirty="0" smtClean="0">
                <a:solidFill>
                  <a:srgbClr val="246AB4"/>
                </a:solidFill>
                <a:latin typeface="Consolas" panose="020B0609020204030204" pitchFamily="49" charset="0"/>
                <a:cs typeface="Consolas" panose="020B0609020204030204" pitchFamily="49" charset="0"/>
              </a:rPr>
              <a:t>	x </a:t>
            </a:r>
            <a:r>
              <a:rPr lang="en-GB" sz="2000" dirty="0" smtClean="0">
                <a:solidFill>
                  <a:srgbClr val="246AB4"/>
                </a:solidFill>
                <a:latin typeface="Consolas" panose="020B0609020204030204" pitchFamily="49" charset="0"/>
                <a:cs typeface="Consolas" panose="020B0609020204030204" pitchFamily="49" charset="0"/>
                <a:sym typeface="Wingdings" panose="05000000000000000000" pitchFamily="2" charset="2"/>
              </a:rPr>
              <a:t></a:t>
            </a:r>
            <a:r>
              <a:rPr lang="en-GB" sz="2000" dirty="0" smtClean="0">
                <a:solidFill>
                  <a:srgbClr val="246AB4"/>
                </a:solidFill>
                <a:latin typeface="Consolas" panose="020B0609020204030204" pitchFamily="49" charset="0"/>
                <a:cs typeface="Consolas" panose="020B0609020204030204" pitchFamily="49" charset="0"/>
              </a:rPr>
              <a:t> </a:t>
            </a:r>
            <a:r>
              <a:rPr lang="en-GB" sz="2000" dirty="0" err="1" smtClean="0">
                <a:solidFill>
                  <a:srgbClr val="246AB4"/>
                </a:solidFill>
                <a:latin typeface="Consolas" panose="020B0609020204030204" pitchFamily="49" charset="0"/>
                <a:cs typeface="Consolas" panose="020B0609020204030204" pitchFamily="49" charset="0"/>
              </a:rPr>
              <a:t>name.find</a:t>
            </a:r>
            <a:r>
              <a:rPr lang="en-GB" sz="2000" dirty="0" smtClean="0">
                <a:solidFill>
                  <a:srgbClr val="246AB4"/>
                </a:solidFill>
                <a:latin typeface="Consolas" panose="020B0609020204030204" pitchFamily="49" charset="0"/>
                <a:cs typeface="Consolas" panose="020B0609020204030204" pitchFamily="49" charset="0"/>
              </a:rPr>
              <a:t> (“be”)</a:t>
            </a:r>
          </a:p>
          <a:p>
            <a:pPr marL="723900" indent="-723900">
              <a:spcAft>
                <a:spcPts val="1200"/>
              </a:spcAft>
              <a:buNone/>
            </a:pPr>
            <a:r>
              <a:rPr lang="en-GB" sz="2000" dirty="0" smtClean="0">
                <a:solidFill>
                  <a:srgbClr val="246AB4"/>
                </a:solidFill>
                <a:latin typeface="Consolas" panose="020B0609020204030204" pitchFamily="49" charset="0"/>
                <a:cs typeface="Consolas" panose="020B0609020204030204" pitchFamily="49" charset="0"/>
              </a:rPr>
              <a:t>	x </a:t>
            </a:r>
            <a:r>
              <a:rPr lang="en-GB" sz="2000" dirty="0">
                <a:solidFill>
                  <a:srgbClr val="246AB4"/>
                </a:solidFill>
                <a:latin typeface="Consolas" panose="020B0609020204030204" pitchFamily="49" charset="0"/>
                <a:cs typeface="Consolas" panose="020B0609020204030204" pitchFamily="49" charset="0"/>
                <a:sym typeface="Wingdings" panose="05000000000000000000" pitchFamily="2" charset="2"/>
              </a:rPr>
              <a:t></a:t>
            </a:r>
            <a:r>
              <a:rPr lang="en-GB" sz="2000" dirty="0">
                <a:solidFill>
                  <a:srgbClr val="246AB4"/>
                </a:solidFill>
                <a:latin typeface="Consolas" panose="020B0609020204030204" pitchFamily="49" charset="0"/>
                <a:cs typeface="Consolas" panose="020B0609020204030204" pitchFamily="49" charset="0"/>
              </a:rPr>
              <a:t> </a:t>
            </a:r>
            <a:r>
              <a:rPr lang="en-GB" sz="2000" dirty="0" err="1">
                <a:solidFill>
                  <a:srgbClr val="246AB4"/>
                </a:solidFill>
                <a:latin typeface="Consolas" panose="020B0609020204030204" pitchFamily="49" charset="0"/>
                <a:cs typeface="Consolas" panose="020B0609020204030204" pitchFamily="49" charset="0"/>
              </a:rPr>
              <a:t>name.find</a:t>
            </a:r>
            <a:r>
              <a:rPr lang="en-GB" sz="2000" dirty="0">
                <a:solidFill>
                  <a:srgbClr val="246AB4"/>
                </a:solidFill>
                <a:latin typeface="Consolas" panose="020B0609020204030204" pitchFamily="49" charset="0"/>
                <a:cs typeface="Consolas" panose="020B0609020204030204" pitchFamily="49" charset="0"/>
              </a:rPr>
              <a:t> </a:t>
            </a:r>
            <a:r>
              <a:rPr lang="en-GB" sz="2000" dirty="0" smtClean="0">
                <a:solidFill>
                  <a:srgbClr val="246AB4"/>
                </a:solidFill>
                <a:latin typeface="Consolas" panose="020B0609020204030204" pitchFamily="49" charset="0"/>
                <a:cs typeface="Consolas" panose="020B0609020204030204" pitchFamily="49" charset="0"/>
              </a:rPr>
              <a:t>(“oh”) 		</a:t>
            </a:r>
            <a:r>
              <a:rPr lang="en-GB" sz="2000" dirty="0"/>
              <a:t>	</a:t>
            </a:r>
            <a:endParaRPr lang="en-GB" sz="2000" dirty="0" smtClean="0"/>
          </a:p>
          <a:p>
            <a:pPr marL="723900" indent="-723900">
              <a:buNone/>
            </a:pPr>
            <a:endParaRPr lang="en-GB" dirty="0" smtClean="0"/>
          </a:p>
          <a:p>
            <a:pPr marL="0" indent="0">
              <a:buNone/>
            </a:pPr>
            <a:r>
              <a:rPr lang="en-GB" dirty="0"/>
              <a:t>	</a:t>
            </a:r>
          </a:p>
        </p:txBody>
      </p:sp>
    </p:spTree>
    <p:extLst>
      <p:ext uri="{BB962C8B-B14F-4D97-AF65-F5344CB8AC3E}">
        <p14:creationId xmlns:p14="http://schemas.microsoft.com/office/powerpoint/2010/main" val="214893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String handling</a:t>
            </a:r>
            <a:endParaRPr lang="en-GB" dirty="0"/>
          </a:p>
        </p:txBody>
      </p:sp>
      <p:sp>
        <p:nvSpPr>
          <p:cNvPr id="3" name="Text Placeholder 2"/>
          <p:cNvSpPr>
            <a:spLocks noGrp="1"/>
          </p:cNvSpPr>
          <p:nvPr>
            <p:ph type="body" sz="quarter" idx="14"/>
          </p:nvPr>
        </p:nvSpPr>
        <p:spPr/>
        <p:txBody>
          <a:bodyPr/>
          <a:lstStyle/>
          <a:p>
            <a:pPr marL="457200" indent="-457200">
              <a:buFont typeface="Arial" panose="020B0604020202020204" pitchFamily="34" charset="0"/>
              <a:buChar char="•"/>
            </a:pPr>
            <a:r>
              <a:rPr lang="en-GB" sz="2400" dirty="0"/>
              <a:t>What values will be assigned to the variables? </a:t>
            </a:r>
          </a:p>
          <a:p>
            <a:pPr lvl="1"/>
            <a:r>
              <a:rPr lang="en-GB" sz="1900" dirty="0"/>
              <a:t>	(A string is indexed from 0)</a:t>
            </a:r>
          </a:p>
          <a:p>
            <a:pPr marL="909637" lvl="1" indent="-457200">
              <a:buFont typeface="Arial" panose="020B0604020202020204" pitchFamily="34" charset="0"/>
              <a:buChar char="•"/>
            </a:pPr>
            <a:r>
              <a:rPr lang="en-GB" sz="1900" dirty="0"/>
              <a:t>What type are the variables?</a:t>
            </a:r>
          </a:p>
          <a:p>
            <a:endParaRPr lang="en-GB" dirty="0"/>
          </a:p>
        </p:txBody>
      </p:sp>
      <p:sp>
        <p:nvSpPr>
          <p:cNvPr id="7" name="Rectangle 6"/>
          <p:cNvSpPr/>
          <p:nvPr/>
        </p:nvSpPr>
        <p:spPr>
          <a:xfrm>
            <a:off x="244444" y="3288764"/>
            <a:ext cx="8401050" cy="3139321"/>
          </a:xfrm>
          <a:prstGeom prst="rect">
            <a:avLst/>
          </a:prstGeom>
        </p:spPr>
        <p:txBody>
          <a:bodyPr wrap="square">
            <a:spAutoFit/>
          </a:bodyPr>
          <a:lstStyle/>
          <a:p>
            <a:pPr marL="533400"/>
            <a:r>
              <a:rPr lang="en-GB" dirty="0" smtClean="0">
                <a:solidFill>
                  <a:srgbClr val="0000FF"/>
                </a:solidFill>
                <a:latin typeface="Consolas"/>
              </a:rPr>
              <a:t>	Dim</a:t>
            </a:r>
            <a:r>
              <a:rPr lang="en-GB" dirty="0" smtClean="0">
                <a:solidFill>
                  <a:prstClr val="black"/>
                </a:solidFill>
                <a:latin typeface="Consolas"/>
              </a:rPr>
              <a:t> </a:t>
            </a:r>
            <a:r>
              <a:rPr lang="en-GB" dirty="0">
                <a:solidFill>
                  <a:prstClr val="black"/>
                </a:solidFill>
                <a:latin typeface="Consolas"/>
              </a:rPr>
              <a:t>name </a:t>
            </a:r>
            <a:r>
              <a:rPr lang="en-GB" dirty="0">
                <a:solidFill>
                  <a:srgbClr val="0000FF"/>
                </a:solidFill>
                <a:latin typeface="Consolas"/>
              </a:rPr>
              <a:t>As</a:t>
            </a:r>
            <a:r>
              <a:rPr lang="en-GB" dirty="0">
                <a:solidFill>
                  <a:prstClr val="black"/>
                </a:solidFill>
                <a:latin typeface="Consolas"/>
              </a:rPr>
              <a:t> </a:t>
            </a:r>
            <a:r>
              <a:rPr lang="en-GB" dirty="0">
                <a:solidFill>
                  <a:srgbClr val="0000FF"/>
                </a:solidFill>
                <a:latin typeface="Consolas"/>
              </a:rPr>
              <a:t>String</a:t>
            </a:r>
            <a:r>
              <a:rPr lang="en-GB" dirty="0">
                <a:solidFill>
                  <a:prstClr val="black"/>
                </a:solidFill>
                <a:latin typeface="Consolas"/>
              </a:rPr>
              <a:t> = </a:t>
            </a:r>
            <a:r>
              <a:rPr lang="en-GB" dirty="0">
                <a:solidFill>
                  <a:srgbClr val="A31515"/>
                </a:solidFill>
                <a:latin typeface="Consolas"/>
              </a:rPr>
              <a:t>"Robert</a:t>
            </a:r>
            <a:r>
              <a:rPr lang="en-GB" dirty="0" smtClean="0">
                <a:solidFill>
                  <a:srgbClr val="A31515"/>
                </a:solidFill>
                <a:latin typeface="Consolas"/>
              </a:rPr>
              <a:t>"</a:t>
            </a:r>
            <a:endParaRPr lang="en-GB" dirty="0">
              <a:solidFill>
                <a:prstClr val="black"/>
              </a:solidFill>
              <a:latin typeface="Consolas"/>
            </a:endParaRPr>
          </a:p>
          <a:p>
            <a:pPr marL="533400"/>
            <a:r>
              <a:rPr lang="en-GB" dirty="0" smtClean="0">
                <a:solidFill>
                  <a:srgbClr val="246AB4"/>
                </a:solidFill>
                <a:latin typeface="Consolas"/>
              </a:rPr>
              <a:t>	'Retrieves </a:t>
            </a:r>
            <a:r>
              <a:rPr lang="en-GB" dirty="0">
                <a:solidFill>
                  <a:srgbClr val="246AB4"/>
                </a:solidFill>
                <a:latin typeface="Consolas"/>
              </a:rPr>
              <a:t>element 1 and assigns it to letter</a:t>
            </a:r>
          </a:p>
          <a:p>
            <a:pPr marL="533400"/>
            <a:r>
              <a:rPr lang="en-GB" dirty="0" smtClean="0">
                <a:solidFill>
                  <a:prstClr val="black"/>
                </a:solidFill>
                <a:latin typeface="Consolas"/>
              </a:rPr>
              <a:t>		letter </a:t>
            </a:r>
            <a:r>
              <a:rPr lang="en-GB" dirty="0">
                <a:solidFill>
                  <a:prstClr val="black"/>
                </a:solidFill>
                <a:latin typeface="Consolas"/>
              </a:rPr>
              <a:t>= </a:t>
            </a:r>
            <a:r>
              <a:rPr lang="en-GB" dirty="0" err="1">
                <a:solidFill>
                  <a:prstClr val="black"/>
                </a:solidFill>
                <a:latin typeface="Consolas"/>
              </a:rPr>
              <a:t>name.Substring</a:t>
            </a:r>
            <a:r>
              <a:rPr lang="en-GB" dirty="0">
                <a:solidFill>
                  <a:prstClr val="black"/>
                </a:solidFill>
                <a:latin typeface="Consolas"/>
              </a:rPr>
              <a:t>(1)</a:t>
            </a:r>
          </a:p>
          <a:p>
            <a:pPr marL="533400"/>
            <a:r>
              <a:rPr lang="en-GB" dirty="0" smtClean="0">
                <a:solidFill>
                  <a:prstClr val="black"/>
                </a:solidFill>
                <a:latin typeface="Consolas"/>
              </a:rPr>
              <a:t>	</a:t>
            </a:r>
            <a:r>
              <a:rPr lang="en-GB" dirty="0" smtClean="0">
                <a:solidFill>
                  <a:srgbClr val="246AB4"/>
                </a:solidFill>
                <a:latin typeface="Consolas"/>
              </a:rPr>
              <a:t>'Third </a:t>
            </a:r>
            <a:r>
              <a:rPr lang="en-GB" dirty="0">
                <a:solidFill>
                  <a:srgbClr val="246AB4"/>
                </a:solidFill>
                <a:latin typeface="Consolas"/>
              </a:rPr>
              <a:t>element in the name string</a:t>
            </a:r>
          </a:p>
          <a:p>
            <a:pPr marL="533400"/>
            <a:r>
              <a:rPr lang="en-GB" dirty="0" smtClean="0">
                <a:solidFill>
                  <a:prstClr val="black"/>
                </a:solidFill>
                <a:latin typeface="Consolas"/>
              </a:rPr>
              <a:t>		</a:t>
            </a:r>
            <a:r>
              <a:rPr lang="en-GB" dirty="0" err="1" smtClean="0">
                <a:solidFill>
                  <a:prstClr val="black"/>
                </a:solidFill>
                <a:latin typeface="Consolas"/>
              </a:rPr>
              <a:t>thirdChar</a:t>
            </a:r>
            <a:r>
              <a:rPr lang="en-GB" dirty="0" smtClean="0">
                <a:solidFill>
                  <a:prstClr val="black"/>
                </a:solidFill>
                <a:latin typeface="Consolas"/>
              </a:rPr>
              <a:t> </a:t>
            </a:r>
            <a:r>
              <a:rPr lang="en-GB" dirty="0">
                <a:solidFill>
                  <a:prstClr val="black"/>
                </a:solidFill>
                <a:latin typeface="Consolas"/>
              </a:rPr>
              <a:t>= name(3)</a:t>
            </a:r>
          </a:p>
          <a:p>
            <a:pPr marL="533400"/>
            <a:r>
              <a:rPr lang="en-GB" dirty="0" smtClean="0">
                <a:solidFill>
                  <a:prstClr val="black"/>
                </a:solidFill>
                <a:latin typeface="Consolas"/>
              </a:rPr>
              <a:t>	</a:t>
            </a:r>
            <a:r>
              <a:rPr lang="en-GB" dirty="0" smtClean="0">
                <a:solidFill>
                  <a:srgbClr val="246AB4"/>
                </a:solidFill>
                <a:latin typeface="Consolas"/>
              </a:rPr>
              <a:t>'Assigns </a:t>
            </a:r>
            <a:r>
              <a:rPr lang="en-GB" dirty="0">
                <a:solidFill>
                  <a:srgbClr val="246AB4"/>
                </a:solidFill>
                <a:latin typeface="Consolas"/>
              </a:rPr>
              <a:t>elements 1 to 3 in name to answer</a:t>
            </a:r>
          </a:p>
          <a:p>
            <a:pPr marL="533400"/>
            <a:r>
              <a:rPr lang="en-GB" dirty="0" smtClean="0">
                <a:solidFill>
                  <a:prstClr val="black"/>
                </a:solidFill>
                <a:latin typeface="Consolas"/>
              </a:rPr>
              <a:t>		answer1 = </a:t>
            </a:r>
            <a:r>
              <a:rPr lang="en-GB" dirty="0" err="1" smtClean="0">
                <a:solidFill>
                  <a:prstClr val="black"/>
                </a:solidFill>
                <a:latin typeface="Consolas"/>
              </a:rPr>
              <a:t>name.Substring</a:t>
            </a:r>
            <a:r>
              <a:rPr lang="en-GB" dirty="0" smtClean="0">
                <a:solidFill>
                  <a:prstClr val="black"/>
                </a:solidFill>
                <a:latin typeface="Consolas"/>
              </a:rPr>
              <a:t>(1,3</a:t>
            </a:r>
            <a:r>
              <a:rPr lang="en-GB" dirty="0">
                <a:solidFill>
                  <a:prstClr val="black"/>
                </a:solidFill>
                <a:latin typeface="Consolas"/>
              </a:rPr>
              <a:t>)</a:t>
            </a:r>
          </a:p>
          <a:p>
            <a:pPr marL="533400"/>
            <a:r>
              <a:rPr lang="en-GB" dirty="0" smtClean="0">
                <a:solidFill>
                  <a:prstClr val="black"/>
                </a:solidFill>
                <a:latin typeface="Consolas"/>
              </a:rPr>
              <a:t>	</a:t>
            </a:r>
            <a:r>
              <a:rPr lang="en-GB" dirty="0" smtClean="0">
                <a:solidFill>
                  <a:srgbClr val="246AB4"/>
                </a:solidFill>
                <a:latin typeface="Consolas"/>
              </a:rPr>
              <a:t>'Determines </a:t>
            </a:r>
            <a:r>
              <a:rPr lang="en-GB" dirty="0">
                <a:solidFill>
                  <a:srgbClr val="246AB4"/>
                </a:solidFill>
                <a:latin typeface="Consolas"/>
              </a:rPr>
              <a:t>if start of string matches the search string </a:t>
            </a:r>
            <a:r>
              <a:rPr lang="en-GB" dirty="0" smtClean="0">
                <a:solidFill>
                  <a:srgbClr val="246AB4"/>
                </a:solidFill>
                <a:latin typeface="Consolas"/>
              </a:rPr>
              <a:t>		</a:t>
            </a:r>
            <a:r>
              <a:rPr lang="en-GB" dirty="0" smtClean="0">
                <a:solidFill>
                  <a:prstClr val="black"/>
                </a:solidFill>
                <a:latin typeface="Consolas"/>
              </a:rPr>
              <a:t>answer2 </a:t>
            </a:r>
            <a:r>
              <a:rPr lang="en-GB" dirty="0">
                <a:solidFill>
                  <a:prstClr val="black"/>
                </a:solidFill>
                <a:latin typeface="Consolas"/>
              </a:rPr>
              <a:t>= </a:t>
            </a:r>
            <a:r>
              <a:rPr lang="en-GB" dirty="0" err="1">
                <a:solidFill>
                  <a:prstClr val="black"/>
                </a:solidFill>
                <a:latin typeface="Consolas"/>
              </a:rPr>
              <a:t>name.StartsWith</a:t>
            </a:r>
            <a:r>
              <a:rPr lang="en-GB" dirty="0">
                <a:solidFill>
                  <a:prstClr val="black"/>
                </a:solidFill>
                <a:latin typeface="Consolas"/>
              </a:rPr>
              <a:t>(</a:t>
            </a:r>
            <a:r>
              <a:rPr lang="en-GB" dirty="0">
                <a:solidFill>
                  <a:srgbClr val="A31515"/>
                </a:solidFill>
                <a:latin typeface="Consolas"/>
              </a:rPr>
              <a:t>"Ro"</a:t>
            </a:r>
            <a:r>
              <a:rPr lang="en-GB" dirty="0">
                <a:solidFill>
                  <a:prstClr val="black"/>
                </a:solidFill>
                <a:latin typeface="Consolas"/>
              </a:rPr>
              <a:t>)</a:t>
            </a:r>
          </a:p>
          <a:p>
            <a:pPr marL="533400"/>
            <a:r>
              <a:rPr lang="en-GB" dirty="0" smtClean="0">
                <a:solidFill>
                  <a:prstClr val="black"/>
                </a:solidFill>
                <a:latin typeface="Consolas"/>
              </a:rPr>
              <a:t>		answer3 </a:t>
            </a:r>
            <a:r>
              <a:rPr lang="en-GB" dirty="0">
                <a:solidFill>
                  <a:prstClr val="black"/>
                </a:solidFill>
                <a:latin typeface="Consolas"/>
              </a:rPr>
              <a:t>= </a:t>
            </a:r>
            <a:r>
              <a:rPr lang="en-GB" dirty="0" err="1">
                <a:solidFill>
                  <a:prstClr val="black"/>
                </a:solidFill>
                <a:latin typeface="Consolas"/>
              </a:rPr>
              <a:t>name.StartsWith</a:t>
            </a:r>
            <a:r>
              <a:rPr lang="en-GB" dirty="0">
                <a:solidFill>
                  <a:prstClr val="black"/>
                </a:solidFill>
                <a:latin typeface="Consolas"/>
              </a:rPr>
              <a:t>(</a:t>
            </a:r>
            <a:r>
              <a:rPr lang="en-GB" dirty="0">
                <a:solidFill>
                  <a:srgbClr val="A31515"/>
                </a:solidFill>
                <a:latin typeface="Consolas"/>
              </a:rPr>
              <a:t>"Jo"</a:t>
            </a:r>
            <a:r>
              <a:rPr lang="en-GB" dirty="0">
                <a:solidFill>
                  <a:prstClr val="black"/>
                </a:solidFill>
                <a:latin typeface="Consolas"/>
              </a:rPr>
              <a:t>)</a:t>
            </a:r>
          </a:p>
          <a:p>
            <a:endParaRPr lang="en-GB" dirty="0">
              <a:solidFill>
                <a:prstClr val="black"/>
              </a:solidFill>
              <a:latin typeface="Consolas"/>
            </a:endParaRPr>
          </a:p>
        </p:txBody>
      </p:sp>
    </p:spTree>
    <p:extLst>
      <p:ext uri="{BB962C8B-B14F-4D97-AF65-F5344CB8AC3E}">
        <p14:creationId xmlns:p14="http://schemas.microsoft.com/office/powerpoint/2010/main" val="3325635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1</a:t>
            </a:r>
            <a:endParaRPr lang="en-GB" dirty="0"/>
          </a:p>
        </p:txBody>
      </p:sp>
      <p:sp>
        <p:nvSpPr>
          <p:cNvPr id="7" name="Text Placeholder 6"/>
          <p:cNvSpPr>
            <a:spLocks noGrp="1"/>
          </p:cNvSpPr>
          <p:nvPr>
            <p:ph type="body" sz="quarter" idx="14"/>
          </p:nvPr>
        </p:nvSpPr>
        <p:spPr/>
        <p:txBody>
          <a:bodyPr/>
          <a:lstStyle/>
          <a:p>
            <a:r>
              <a:rPr lang="en-GB" dirty="0" smtClean="0"/>
              <a:t>Now try the questions in </a:t>
            </a:r>
            <a:r>
              <a:rPr lang="en-GB" b="1" dirty="0" smtClean="0"/>
              <a:t>Task 3</a:t>
            </a:r>
            <a:r>
              <a:rPr lang="en-GB" dirty="0" smtClean="0"/>
              <a:t> of the worksheet</a:t>
            </a:r>
            <a:endParaRPr lang="en-GB" dirty="0"/>
          </a:p>
        </p:txBody>
      </p:sp>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24280" y="3370534"/>
            <a:ext cx="4870762" cy="3487465"/>
          </a:xfrm>
          <a:prstGeom prst="rect">
            <a:avLst/>
          </a:prstGeom>
        </p:spPr>
      </p:pic>
    </p:spTree>
    <p:extLst>
      <p:ext uri="{BB962C8B-B14F-4D97-AF65-F5344CB8AC3E}">
        <p14:creationId xmlns:p14="http://schemas.microsoft.com/office/powerpoint/2010/main" val="2809940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618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758953"/>
            <a:ext cx="9144000" cy="6099048"/>
          </a:xfrm>
          <a:prstGeom prst="rect">
            <a:avLst/>
          </a:prstGeom>
        </p:spPr>
      </p:pic>
      <p:sp>
        <p:nvSpPr>
          <p:cNvPr id="2" name="Text Placeholder 1"/>
          <p:cNvSpPr>
            <a:spLocks noGrp="1"/>
          </p:cNvSpPr>
          <p:nvPr>
            <p:ph type="body" sz="quarter" idx="13"/>
          </p:nvPr>
        </p:nvSpPr>
        <p:spPr/>
        <p:txBody>
          <a:bodyPr/>
          <a:lstStyle/>
          <a:p>
            <a:r>
              <a:rPr lang="en-GB" dirty="0" smtClean="0"/>
              <a:t>Algorithms</a:t>
            </a:r>
            <a:endParaRPr lang="en-GB" dirty="0"/>
          </a:p>
        </p:txBody>
      </p:sp>
      <p:sp>
        <p:nvSpPr>
          <p:cNvPr id="3" name="Text Placeholder 2"/>
          <p:cNvSpPr>
            <a:spLocks noGrp="1"/>
          </p:cNvSpPr>
          <p:nvPr>
            <p:ph type="body" sz="quarter" idx="14"/>
          </p:nvPr>
        </p:nvSpPr>
        <p:spPr>
          <a:xfrm>
            <a:off x="724280" y="1704179"/>
            <a:ext cx="3838667" cy="4431578"/>
          </a:xfrm>
        </p:spPr>
        <p:txBody>
          <a:bodyPr/>
          <a:lstStyle/>
          <a:p>
            <a:r>
              <a:rPr lang="en-GB" dirty="0" smtClean="0"/>
              <a:t>An algorithm is a sequence of instructions that can be followed to solve a problem</a:t>
            </a:r>
          </a:p>
          <a:p>
            <a:r>
              <a:rPr lang="en-GB" dirty="0" smtClean="0"/>
              <a:t>For example, suppose you want to calculate the amount of paint needed to paint a room</a:t>
            </a:r>
          </a:p>
        </p:txBody>
      </p:sp>
    </p:spTree>
    <p:extLst>
      <p:ext uri="{BB962C8B-B14F-4D97-AF65-F5344CB8AC3E}">
        <p14:creationId xmlns:p14="http://schemas.microsoft.com/office/powerpoint/2010/main" val="1561867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4000" y="3155390"/>
            <a:ext cx="3688080" cy="3179125"/>
          </a:xfrm>
          <a:prstGeom prst="rect">
            <a:avLst/>
          </a:prstGeom>
        </p:spPr>
      </p:pic>
      <p:sp>
        <p:nvSpPr>
          <p:cNvPr id="2" name="Text Placeholder 1"/>
          <p:cNvSpPr>
            <a:spLocks noGrp="1"/>
          </p:cNvSpPr>
          <p:nvPr>
            <p:ph type="body" sz="quarter" idx="13"/>
          </p:nvPr>
        </p:nvSpPr>
        <p:spPr/>
        <p:txBody>
          <a:bodyPr/>
          <a:lstStyle/>
          <a:p>
            <a:r>
              <a:rPr lang="en-GB" sz="3600" dirty="0" smtClean="0"/>
              <a:t>Problem: calculate paint required</a:t>
            </a:r>
            <a:endParaRPr lang="en-GB" sz="3600" dirty="0"/>
          </a:p>
        </p:txBody>
      </p:sp>
      <p:sp>
        <p:nvSpPr>
          <p:cNvPr id="3" name="Text Placeholder 2"/>
          <p:cNvSpPr>
            <a:spLocks noGrp="1"/>
          </p:cNvSpPr>
          <p:nvPr>
            <p:ph type="body" sz="quarter" idx="14"/>
          </p:nvPr>
        </p:nvSpPr>
        <p:spPr>
          <a:xfrm>
            <a:off x="724280" y="1704179"/>
            <a:ext cx="7797230" cy="4272551"/>
          </a:xfrm>
        </p:spPr>
        <p:txBody>
          <a:bodyPr/>
          <a:lstStyle/>
          <a:p>
            <a:r>
              <a:rPr lang="en-GB" dirty="0" smtClean="0"/>
              <a:t>What inputs would you need? </a:t>
            </a:r>
          </a:p>
          <a:p>
            <a:r>
              <a:rPr lang="en-GB" dirty="0" smtClean="0"/>
              <a:t>What decisions does the painter need to make?</a:t>
            </a:r>
          </a:p>
          <a:p>
            <a:r>
              <a:rPr lang="en-GB" dirty="0" smtClean="0"/>
              <a:t>Think out the sequence of instructions, starting with</a:t>
            </a:r>
          </a:p>
          <a:p>
            <a:pPr marL="0" indent="0">
              <a:buNone/>
            </a:pPr>
            <a:r>
              <a:rPr lang="en-GB" dirty="0" smtClean="0">
                <a:solidFill>
                  <a:srgbClr val="70BC22"/>
                </a:solidFill>
              </a:rPr>
              <a:t>	</a:t>
            </a:r>
            <a:r>
              <a:rPr lang="en-GB" dirty="0" smtClean="0">
                <a:solidFill>
                  <a:srgbClr val="246AB4"/>
                </a:solidFill>
              </a:rPr>
              <a:t>Input </a:t>
            </a:r>
            <a:r>
              <a:rPr lang="en-GB" dirty="0">
                <a:solidFill>
                  <a:srgbClr val="246AB4"/>
                </a:solidFill>
              </a:rPr>
              <a:t>the dimensions of the room </a:t>
            </a:r>
          </a:p>
          <a:p>
            <a:r>
              <a:rPr lang="en-GB" dirty="0" smtClean="0"/>
              <a:t>Use statements like </a:t>
            </a:r>
          </a:p>
          <a:p>
            <a:pPr marL="0" indent="0">
              <a:buNone/>
            </a:pPr>
            <a:r>
              <a:rPr lang="en-GB" dirty="0">
                <a:solidFill>
                  <a:srgbClr val="70BC22"/>
                </a:solidFill>
              </a:rPr>
              <a:t>	</a:t>
            </a:r>
            <a:r>
              <a:rPr lang="en-GB" dirty="0" smtClean="0">
                <a:solidFill>
                  <a:srgbClr val="246AB4"/>
                </a:solidFill>
              </a:rPr>
              <a:t>Input</a:t>
            </a:r>
            <a:r>
              <a:rPr lang="en-GB" dirty="0" smtClean="0"/>
              <a:t>, </a:t>
            </a:r>
            <a:r>
              <a:rPr lang="en-GB" dirty="0">
                <a:solidFill>
                  <a:srgbClr val="246AB4"/>
                </a:solidFill>
              </a:rPr>
              <a:t>Calculate</a:t>
            </a:r>
            <a:r>
              <a:rPr lang="en-GB" dirty="0" smtClean="0"/>
              <a:t>, </a:t>
            </a:r>
            <a:r>
              <a:rPr lang="en-GB" dirty="0" smtClean="0">
                <a:solidFill>
                  <a:srgbClr val="246AB4"/>
                </a:solidFill>
              </a:rPr>
              <a:t>Output</a:t>
            </a:r>
            <a:r>
              <a:rPr lang="en-GB" dirty="0" smtClean="0"/>
              <a:t>,</a:t>
            </a:r>
            <a:r>
              <a:rPr lang="en-GB" dirty="0" smtClean="0">
                <a:solidFill>
                  <a:srgbClr val="70BC22"/>
                </a:solidFill>
              </a:rPr>
              <a:t> </a:t>
            </a:r>
            <a:br>
              <a:rPr lang="en-GB" dirty="0" smtClean="0">
                <a:solidFill>
                  <a:srgbClr val="70BC22"/>
                </a:solidFill>
              </a:rPr>
            </a:br>
            <a:r>
              <a:rPr lang="en-GB" dirty="0" smtClean="0">
                <a:solidFill>
                  <a:srgbClr val="70BC22"/>
                </a:solidFill>
              </a:rPr>
              <a:t>	</a:t>
            </a:r>
            <a:r>
              <a:rPr lang="en-GB" dirty="0" smtClean="0">
                <a:solidFill>
                  <a:srgbClr val="246AB4"/>
                </a:solidFill>
              </a:rPr>
              <a:t>Add</a:t>
            </a:r>
            <a:r>
              <a:rPr lang="en-GB" dirty="0"/>
              <a:t>,</a:t>
            </a:r>
            <a:r>
              <a:rPr lang="en-GB" dirty="0">
                <a:solidFill>
                  <a:srgbClr val="70BC22"/>
                </a:solidFill>
              </a:rPr>
              <a:t> </a:t>
            </a:r>
            <a:r>
              <a:rPr lang="en-GB" dirty="0" smtClean="0">
                <a:solidFill>
                  <a:srgbClr val="246AB4"/>
                </a:solidFill>
              </a:rPr>
              <a:t>Subtract</a:t>
            </a:r>
            <a:r>
              <a:rPr lang="en-GB" dirty="0" smtClean="0"/>
              <a:t>,</a:t>
            </a:r>
            <a:r>
              <a:rPr lang="en-GB" dirty="0" smtClean="0">
                <a:solidFill>
                  <a:srgbClr val="70BC22"/>
                </a:solidFill>
              </a:rPr>
              <a:t> </a:t>
            </a:r>
            <a:r>
              <a:rPr lang="en-GB" dirty="0" smtClean="0">
                <a:solidFill>
                  <a:srgbClr val="246AB4"/>
                </a:solidFill>
              </a:rPr>
              <a:t>Multiply</a:t>
            </a:r>
            <a:r>
              <a:rPr lang="en-GB" dirty="0"/>
              <a:t>	</a:t>
            </a:r>
            <a:endParaRPr lang="en-GB" dirty="0" smtClean="0"/>
          </a:p>
          <a:p>
            <a:r>
              <a:rPr lang="en-GB" dirty="0" smtClean="0"/>
              <a:t>Or maths symbols like </a:t>
            </a:r>
            <a:r>
              <a:rPr lang="en-GB" dirty="0" smtClean="0">
                <a:solidFill>
                  <a:srgbClr val="246AB4"/>
                </a:solidFill>
              </a:rPr>
              <a:t>+</a:t>
            </a:r>
            <a:r>
              <a:rPr lang="en-GB" dirty="0" smtClean="0"/>
              <a:t>, </a:t>
            </a:r>
            <a:r>
              <a:rPr lang="en-GB" dirty="0" smtClean="0">
                <a:solidFill>
                  <a:srgbClr val="246AB4"/>
                </a:solidFill>
              </a:rPr>
              <a:t>-</a:t>
            </a:r>
            <a:r>
              <a:rPr lang="en-GB" dirty="0" smtClean="0"/>
              <a:t>,</a:t>
            </a:r>
            <a:r>
              <a:rPr lang="en-GB" dirty="0" smtClean="0">
                <a:solidFill>
                  <a:srgbClr val="70BC22"/>
                </a:solidFill>
              </a:rPr>
              <a:t> </a:t>
            </a:r>
            <a:r>
              <a:rPr lang="en-GB" dirty="0" smtClean="0">
                <a:solidFill>
                  <a:srgbClr val="246AB4"/>
                </a:solidFill>
              </a:rPr>
              <a:t>*</a:t>
            </a:r>
            <a:r>
              <a:rPr lang="en-GB" dirty="0" smtClean="0"/>
              <a:t> (multiply)	</a:t>
            </a:r>
            <a:endParaRPr lang="en-GB" dirty="0"/>
          </a:p>
        </p:txBody>
      </p:sp>
    </p:spTree>
    <p:extLst>
      <p:ext uri="{BB962C8B-B14F-4D97-AF65-F5344CB8AC3E}">
        <p14:creationId xmlns:p14="http://schemas.microsoft.com/office/powerpoint/2010/main" val="299324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660622"/>
            <a:ext cx="9144000" cy="6201905"/>
          </a:xfrm>
          <a:prstGeom prst="rect">
            <a:avLst/>
          </a:prstGeom>
        </p:spPr>
      </p:pic>
      <p:sp>
        <p:nvSpPr>
          <p:cNvPr id="4" name="Text Placeholder 3"/>
          <p:cNvSpPr>
            <a:spLocks noGrp="1"/>
          </p:cNvSpPr>
          <p:nvPr>
            <p:ph type="body" sz="quarter" idx="13"/>
          </p:nvPr>
        </p:nvSpPr>
        <p:spPr/>
        <p:txBody>
          <a:bodyPr/>
          <a:lstStyle/>
          <a:p>
            <a:r>
              <a:rPr lang="en-GB" dirty="0" smtClean="0"/>
              <a:t>Worksheet 1</a:t>
            </a:r>
            <a:endParaRPr lang="en-GB" dirty="0"/>
          </a:p>
        </p:txBody>
      </p:sp>
      <p:sp>
        <p:nvSpPr>
          <p:cNvPr id="5" name="Text Placeholder 4"/>
          <p:cNvSpPr>
            <a:spLocks noGrp="1"/>
          </p:cNvSpPr>
          <p:nvPr>
            <p:ph type="body" sz="quarter" idx="14"/>
          </p:nvPr>
        </p:nvSpPr>
        <p:spPr/>
        <p:txBody>
          <a:bodyPr/>
          <a:lstStyle/>
          <a:p>
            <a:r>
              <a:rPr lang="en-GB" dirty="0" smtClean="0"/>
              <a:t>Complete </a:t>
            </a:r>
            <a:r>
              <a:rPr lang="en-GB" b="1" dirty="0" smtClean="0"/>
              <a:t>Task 1</a:t>
            </a:r>
            <a:r>
              <a:rPr lang="en-GB" dirty="0" smtClean="0"/>
              <a:t> of the Worksheet</a:t>
            </a:r>
            <a:endParaRPr lang="en-GB" dirty="0"/>
          </a:p>
        </p:txBody>
      </p:sp>
    </p:spTree>
    <p:extLst>
      <p:ext uri="{BB962C8B-B14F-4D97-AF65-F5344CB8AC3E}">
        <p14:creationId xmlns:p14="http://schemas.microsoft.com/office/powerpoint/2010/main" val="12854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Pseudocode</a:t>
            </a:r>
            <a:endParaRPr lang="en-GB" dirty="0"/>
          </a:p>
        </p:txBody>
      </p:sp>
      <p:sp>
        <p:nvSpPr>
          <p:cNvPr id="3" name="Text Placeholder 2"/>
          <p:cNvSpPr>
            <a:spLocks noGrp="1"/>
          </p:cNvSpPr>
          <p:nvPr>
            <p:ph type="body" sz="quarter" idx="14"/>
          </p:nvPr>
        </p:nvSpPr>
        <p:spPr>
          <a:xfrm>
            <a:off x="724280" y="1704179"/>
            <a:ext cx="7797230" cy="4431578"/>
          </a:xfrm>
        </p:spPr>
        <p:txBody>
          <a:bodyPr/>
          <a:lstStyle/>
          <a:p>
            <a:r>
              <a:rPr lang="en-GB" dirty="0" smtClean="0"/>
              <a:t>Pseudocode is used to write instructions in statements that are somewhere between English and a programming language </a:t>
            </a:r>
          </a:p>
          <a:p>
            <a:r>
              <a:rPr lang="en-GB" dirty="0" smtClean="0"/>
              <a:t>There are guidelines for writing pseudocode, but no strict rules</a:t>
            </a:r>
          </a:p>
          <a:p>
            <a:r>
              <a:rPr lang="en-GB" dirty="0" smtClean="0"/>
              <a:t>They are an aid to thinking out the steps needed before you start to code</a:t>
            </a:r>
          </a:p>
          <a:p>
            <a:r>
              <a:rPr lang="en-GB" dirty="0" smtClean="0"/>
              <a:t>Once you have written the pseudocode, the coding should be a breeze!</a:t>
            </a:r>
            <a:endParaRPr lang="en-GB" dirty="0"/>
          </a:p>
        </p:txBody>
      </p:sp>
    </p:spTree>
    <p:extLst>
      <p:ext uri="{BB962C8B-B14F-4D97-AF65-F5344CB8AC3E}">
        <p14:creationId xmlns:p14="http://schemas.microsoft.com/office/powerpoint/2010/main" val="189539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Pseudocode statements</a:t>
            </a:r>
            <a:endParaRPr lang="en-GB" dirty="0"/>
          </a:p>
        </p:txBody>
      </p:sp>
      <p:sp>
        <p:nvSpPr>
          <p:cNvPr id="3" name="Text Placeholder 2"/>
          <p:cNvSpPr>
            <a:spLocks noGrp="1"/>
          </p:cNvSpPr>
          <p:nvPr>
            <p:ph type="body" sz="quarter" idx="14"/>
          </p:nvPr>
        </p:nvSpPr>
        <p:spPr>
          <a:xfrm>
            <a:off x="724280" y="1704179"/>
            <a:ext cx="7797230" cy="4352064"/>
          </a:xfrm>
        </p:spPr>
        <p:txBody>
          <a:bodyPr/>
          <a:lstStyle/>
          <a:p>
            <a:r>
              <a:rPr lang="en-GB" dirty="0" smtClean="0"/>
              <a:t>Assignment statements can be written using an </a:t>
            </a:r>
            <a:r>
              <a:rPr lang="en-GB" dirty="0" smtClean="0">
                <a:solidFill>
                  <a:srgbClr val="246AB4"/>
                </a:solidFill>
              </a:rPr>
              <a:t>=</a:t>
            </a:r>
            <a:r>
              <a:rPr lang="en-GB" dirty="0" smtClean="0"/>
              <a:t> sign or a </a:t>
            </a:r>
            <a:r>
              <a:rPr lang="en-GB" dirty="0" smtClean="0">
                <a:solidFill>
                  <a:srgbClr val="246AB4"/>
                </a:solidFill>
                <a:sym typeface="Wingdings" panose="05000000000000000000" pitchFamily="2" charset="2"/>
              </a:rPr>
              <a:t></a:t>
            </a:r>
          </a:p>
          <a:p>
            <a:r>
              <a:rPr lang="en-GB" dirty="0" smtClean="0">
                <a:sym typeface="Wingdings" panose="05000000000000000000" pitchFamily="2" charset="2"/>
              </a:rPr>
              <a:t>The symbols </a:t>
            </a:r>
            <a:r>
              <a:rPr lang="en-GB" dirty="0" smtClean="0">
                <a:solidFill>
                  <a:srgbClr val="246AB4"/>
                </a:solidFill>
                <a:sym typeface="Wingdings" panose="05000000000000000000" pitchFamily="2" charset="2"/>
              </a:rPr>
              <a:t>+</a:t>
            </a:r>
            <a:r>
              <a:rPr lang="en-GB" dirty="0" smtClean="0">
                <a:sym typeface="Wingdings" panose="05000000000000000000" pitchFamily="2" charset="2"/>
              </a:rPr>
              <a:t>, </a:t>
            </a:r>
            <a:r>
              <a:rPr lang="en-GB" dirty="0" smtClean="0">
                <a:solidFill>
                  <a:srgbClr val="246AB4"/>
                </a:solidFill>
                <a:sym typeface="Wingdings" panose="05000000000000000000" pitchFamily="2" charset="2"/>
              </a:rPr>
              <a:t>-</a:t>
            </a:r>
            <a:r>
              <a:rPr lang="en-GB" dirty="0" smtClean="0">
                <a:sym typeface="Wingdings" panose="05000000000000000000" pitchFamily="2" charset="2"/>
              </a:rPr>
              <a:t>, </a:t>
            </a:r>
            <a:r>
              <a:rPr lang="en-GB" dirty="0" smtClean="0">
                <a:solidFill>
                  <a:srgbClr val="246AB4"/>
                </a:solidFill>
                <a:sym typeface="Wingdings" panose="05000000000000000000" pitchFamily="2" charset="2"/>
              </a:rPr>
              <a:t>*</a:t>
            </a:r>
            <a:r>
              <a:rPr lang="en-GB" dirty="0" smtClean="0">
                <a:sym typeface="Wingdings" panose="05000000000000000000" pitchFamily="2" charset="2"/>
              </a:rPr>
              <a:t>, </a:t>
            </a:r>
            <a:r>
              <a:rPr lang="en-GB" dirty="0" smtClean="0">
                <a:solidFill>
                  <a:srgbClr val="246AB4"/>
                </a:solidFill>
                <a:sym typeface="Wingdings" panose="05000000000000000000" pitchFamily="2" charset="2"/>
              </a:rPr>
              <a:t>/</a:t>
            </a:r>
            <a:r>
              <a:rPr lang="en-GB" dirty="0" smtClean="0">
                <a:sym typeface="Wingdings" panose="05000000000000000000" pitchFamily="2" charset="2"/>
              </a:rPr>
              <a:t> , </a:t>
            </a:r>
            <a:r>
              <a:rPr lang="en-GB" dirty="0" smtClean="0">
                <a:solidFill>
                  <a:srgbClr val="246AB4"/>
                </a:solidFill>
                <a:sym typeface="Wingdings" panose="05000000000000000000" pitchFamily="2" charset="2"/>
              </a:rPr>
              <a:t>**</a:t>
            </a:r>
            <a:r>
              <a:rPr lang="en-GB" dirty="0" smtClean="0">
                <a:sym typeface="Wingdings" panose="05000000000000000000" pitchFamily="2" charset="2"/>
              </a:rPr>
              <a:t> (exponentiation) are used for </a:t>
            </a:r>
            <a:r>
              <a:rPr lang="en-GB" sz="2000" dirty="0" smtClean="0">
                <a:sym typeface="Wingdings" panose="05000000000000000000" pitchFamily="2" charset="2"/>
              </a:rPr>
              <a:t>common arithmetic operations </a:t>
            </a:r>
          </a:p>
          <a:p>
            <a:pPr marL="0" indent="0">
              <a:spcAft>
                <a:spcPts val="0"/>
              </a:spcAft>
              <a:buNone/>
            </a:pPr>
            <a:r>
              <a:rPr lang="en-GB" sz="2000" dirty="0" smtClean="0">
                <a:solidFill>
                  <a:srgbClr val="70BC22"/>
                </a:solidFill>
                <a:sym typeface="Wingdings" panose="05000000000000000000" pitchFamily="2" charset="2"/>
              </a:rPr>
              <a:t>		</a:t>
            </a:r>
            <a:r>
              <a:rPr lang="en-GB" sz="2000" dirty="0" smtClean="0">
                <a:solidFill>
                  <a:srgbClr val="246AB4"/>
                </a:solidFill>
                <a:sym typeface="Wingdings" panose="05000000000000000000" pitchFamily="2" charset="2"/>
              </a:rPr>
              <a:t>miles </a:t>
            </a:r>
            <a:r>
              <a:rPr lang="en-GB" sz="2000" dirty="0">
                <a:solidFill>
                  <a:srgbClr val="246AB4"/>
                </a:solidFill>
                <a:sym typeface="Wingdings" panose="05000000000000000000" pitchFamily="2" charset="2"/>
              </a:rPr>
              <a:t> </a:t>
            </a:r>
            <a:r>
              <a:rPr lang="en-GB" sz="2000" dirty="0" err="1" smtClean="0">
                <a:solidFill>
                  <a:srgbClr val="246AB4"/>
                </a:solidFill>
                <a:sym typeface="Wingdings" panose="05000000000000000000" pitchFamily="2" charset="2"/>
              </a:rPr>
              <a:t>currentMileage</a:t>
            </a:r>
            <a:r>
              <a:rPr lang="en-GB" sz="2000" dirty="0" smtClean="0">
                <a:solidFill>
                  <a:srgbClr val="246AB4"/>
                </a:solidFill>
                <a:sym typeface="Wingdings" panose="05000000000000000000" pitchFamily="2" charset="2"/>
              </a:rPr>
              <a:t> – </a:t>
            </a:r>
            <a:r>
              <a:rPr lang="en-GB" sz="2000" dirty="0" err="1" smtClean="0">
                <a:solidFill>
                  <a:srgbClr val="246AB4"/>
                </a:solidFill>
                <a:sym typeface="Wingdings" panose="05000000000000000000" pitchFamily="2" charset="2"/>
              </a:rPr>
              <a:t>previousMileage</a:t>
            </a:r>
            <a:endParaRPr lang="en-GB" sz="2000" dirty="0" smtClean="0">
              <a:solidFill>
                <a:srgbClr val="246AB4"/>
              </a:solidFill>
              <a:sym typeface="Wingdings" panose="05000000000000000000" pitchFamily="2" charset="2"/>
            </a:endParaRPr>
          </a:p>
          <a:p>
            <a:pPr marL="0" indent="0">
              <a:buNone/>
            </a:pPr>
            <a:r>
              <a:rPr lang="en-GB" sz="2000" dirty="0">
                <a:solidFill>
                  <a:srgbClr val="246AB4"/>
                </a:solidFill>
                <a:sym typeface="Wingdings" panose="05000000000000000000" pitchFamily="2" charset="2"/>
              </a:rPr>
              <a:t>	</a:t>
            </a:r>
            <a:r>
              <a:rPr lang="en-GB" sz="2000" dirty="0" smtClean="0">
                <a:solidFill>
                  <a:srgbClr val="246AB4"/>
                </a:solidFill>
                <a:sym typeface="Wingdings" panose="05000000000000000000" pitchFamily="2" charset="2"/>
              </a:rPr>
              <a:t>	count  count + 1</a:t>
            </a:r>
          </a:p>
          <a:p>
            <a:r>
              <a:rPr lang="en-GB" dirty="0">
                <a:sym typeface="Wingdings" panose="05000000000000000000" pitchFamily="2" charset="2"/>
              </a:rPr>
              <a:t>O</a:t>
            </a:r>
            <a:r>
              <a:rPr lang="en-GB" dirty="0" smtClean="0">
                <a:sym typeface="Wingdings" panose="05000000000000000000" pitchFamily="2" charset="2"/>
              </a:rPr>
              <a:t>utput and input statement are written</a:t>
            </a:r>
          </a:p>
          <a:p>
            <a:pPr marL="0" indent="0">
              <a:spcAft>
                <a:spcPts val="0"/>
              </a:spcAft>
              <a:buNone/>
            </a:pPr>
            <a:r>
              <a:rPr lang="en-GB" dirty="0" smtClean="0">
                <a:solidFill>
                  <a:srgbClr val="70BC22"/>
                </a:solidFill>
                <a:sym typeface="Wingdings" panose="05000000000000000000" pitchFamily="2" charset="2"/>
              </a:rPr>
              <a:t>		</a:t>
            </a:r>
            <a:r>
              <a:rPr lang="en-GB" sz="2000" dirty="0" smtClean="0">
                <a:solidFill>
                  <a:srgbClr val="246AB4"/>
                </a:solidFill>
                <a:sym typeface="Wingdings" panose="05000000000000000000" pitchFamily="2" charset="2"/>
              </a:rPr>
              <a:t>OUTPUT “Enter current mileage”</a:t>
            </a:r>
          </a:p>
          <a:p>
            <a:pPr marL="0" indent="0">
              <a:spcAft>
                <a:spcPts val="0"/>
              </a:spcAft>
              <a:buNone/>
            </a:pPr>
            <a:r>
              <a:rPr lang="en-GB" sz="2000" dirty="0">
                <a:solidFill>
                  <a:srgbClr val="246AB4"/>
                </a:solidFill>
                <a:sym typeface="Wingdings" panose="05000000000000000000" pitchFamily="2" charset="2"/>
              </a:rPr>
              <a:t>	</a:t>
            </a:r>
            <a:r>
              <a:rPr lang="en-GB" sz="2000" dirty="0" smtClean="0">
                <a:solidFill>
                  <a:srgbClr val="246AB4"/>
                </a:solidFill>
                <a:sym typeface="Wingdings" panose="05000000000000000000" pitchFamily="2" charset="2"/>
              </a:rPr>
              <a:t>	</a:t>
            </a:r>
            <a:r>
              <a:rPr lang="en-GB" sz="2000" dirty="0">
                <a:solidFill>
                  <a:srgbClr val="246AB4"/>
                </a:solidFill>
                <a:sym typeface="Wingdings" panose="05000000000000000000" pitchFamily="2" charset="2"/>
              </a:rPr>
              <a:t> </a:t>
            </a:r>
            <a:r>
              <a:rPr lang="en-GB" sz="2000" dirty="0" err="1" smtClean="0">
                <a:solidFill>
                  <a:srgbClr val="246AB4"/>
                </a:solidFill>
                <a:sym typeface="Wingdings" panose="05000000000000000000" pitchFamily="2" charset="2"/>
              </a:rPr>
              <a:t>currentMileage</a:t>
            </a:r>
            <a:r>
              <a:rPr lang="en-GB" sz="2000" dirty="0" smtClean="0">
                <a:solidFill>
                  <a:srgbClr val="246AB4"/>
                </a:solidFill>
                <a:sym typeface="Wingdings" panose="05000000000000000000" pitchFamily="2" charset="2"/>
              </a:rPr>
              <a:t>  USERINPUT</a:t>
            </a:r>
          </a:p>
          <a:p>
            <a:pPr marL="0" indent="0">
              <a:spcBef>
                <a:spcPts val="1200"/>
              </a:spcBef>
              <a:buNone/>
            </a:pPr>
            <a:r>
              <a:rPr lang="en-GB" dirty="0" smtClean="0">
                <a:sym typeface="Wingdings" panose="05000000000000000000" pitchFamily="2" charset="2"/>
              </a:rPr>
              <a:t>Or,		</a:t>
            </a:r>
            <a:r>
              <a:rPr lang="en-GB" sz="2000" dirty="0" err="1">
                <a:solidFill>
                  <a:srgbClr val="246AB4"/>
                </a:solidFill>
                <a:sym typeface="Wingdings" panose="05000000000000000000" pitchFamily="2" charset="2"/>
              </a:rPr>
              <a:t>currentMileage</a:t>
            </a:r>
            <a:r>
              <a:rPr lang="en-GB" sz="2000" dirty="0">
                <a:solidFill>
                  <a:srgbClr val="246AB4"/>
                </a:solidFill>
                <a:sym typeface="Wingdings" panose="05000000000000000000" pitchFamily="2" charset="2"/>
              </a:rPr>
              <a:t>  USERINPUT(“Enter current mileage”)</a:t>
            </a:r>
          </a:p>
          <a:p>
            <a:endParaRPr lang="en-GB" dirty="0"/>
          </a:p>
        </p:txBody>
      </p:sp>
    </p:spTree>
    <p:extLst>
      <p:ext uri="{BB962C8B-B14F-4D97-AF65-F5344CB8AC3E}">
        <p14:creationId xmlns:p14="http://schemas.microsoft.com/office/powerpoint/2010/main" val="27362227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Pseudocode statements</a:t>
            </a:r>
            <a:endParaRPr lang="en-GB" dirty="0"/>
          </a:p>
        </p:txBody>
      </p:sp>
      <p:sp>
        <p:nvSpPr>
          <p:cNvPr id="3" name="Text Placeholder 2"/>
          <p:cNvSpPr>
            <a:spLocks noGrp="1"/>
          </p:cNvSpPr>
          <p:nvPr>
            <p:ph type="body" sz="quarter" idx="14"/>
          </p:nvPr>
        </p:nvSpPr>
        <p:spPr>
          <a:xfrm>
            <a:off x="724280" y="1704179"/>
            <a:ext cx="7797230" cy="4352064"/>
          </a:xfrm>
        </p:spPr>
        <p:txBody>
          <a:bodyPr/>
          <a:lstStyle/>
          <a:p>
            <a:r>
              <a:rPr lang="en-GB" dirty="0" smtClean="0"/>
              <a:t>What do the following statements do?</a:t>
            </a:r>
          </a:p>
          <a:p>
            <a:pPr marL="909637" lvl="1" indent="-457200">
              <a:buFont typeface="+mj-lt"/>
              <a:buAutoNum type="arabicPeriod"/>
            </a:pPr>
            <a:r>
              <a:rPr lang="en-GB" dirty="0" smtClean="0">
                <a:sym typeface="Wingdings" panose="05000000000000000000" pitchFamily="2" charset="2"/>
              </a:rPr>
              <a:t>OUTPUT “Enter a number”</a:t>
            </a:r>
          </a:p>
          <a:p>
            <a:pPr marL="909637" lvl="1" indent="-457200">
              <a:buFont typeface="+mj-lt"/>
              <a:buAutoNum type="arabicPeriod"/>
            </a:pPr>
            <a:r>
              <a:rPr lang="en-GB" dirty="0" smtClean="0">
                <a:sym typeface="Wingdings" panose="05000000000000000000" pitchFamily="2" charset="2"/>
              </a:rPr>
              <a:t>number USERINPUT</a:t>
            </a:r>
          </a:p>
          <a:p>
            <a:pPr marL="909637" lvl="1" indent="-457200">
              <a:buFont typeface="+mj-lt"/>
              <a:buAutoNum type="arabicPeriod"/>
            </a:pPr>
            <a:r>
              <a:rPr lang="en-GB" dirty="0" smtClean="0">
                <a:sym typeface="Wingdings" panose="05000000000000000000" pitchFamily="2" charset="2"/>
              </a:rPr>
              <a:t>number  number + 1</a:t>
            </a:r>
          </a:p>
          <a:p>
            <a:pPr marL="909637" lvl="1" indent="-457200">
              <a:buFont typeface="+mj-lt"/>
              <a:buAutoNum type="arabicPeriod"/>
            </a:pPr>
            <a:r>
              <a:rPr lang="en-GB" dirty="0" smtClean="0">
                <a:sym typeface="Wingdings" panose="05000000000000000000" pitchFamily="2" charset="2"/>
              </a:rPr>
              <a:t>OUTPUT “The number is : </a:t>
            </a:r>
            <a:r>
              <a:rPr lang="en-GB" dirty="0">
                <a:sym typeface="Wingdings" panose="05000000000000000000" pitchFamily="2" charset="2"/>
              </a:rPr>
              <a:t>” </a:t>
            </a:r>
            <a:r>
              <a:rPr lang="en-GB" dirty="0" smtClean="0">
                <a:sym typeface="Wingdings" panose="05000000000000000000" pitchFamily="2" charset="2"/>
              </a:rPr>
              <a:t>+ number</a:t>
            </a:r>
            <a:endParaRPr lang="en-GB" dirty="0" smtClean="0"/>
          </a:p>
          <a:p>
            <a:endParaRPr lang="en-GB" dirty="0" smtClean="0">
              <a:sym typeface="Wingdings" panose="05000000000000000000" pitchFamily="2" charset="2"/>
            </a:endParaRPr>
          </a:p>
          <a:p>
            <a:pPr marL="0" indent="0">
              <a:buNone/>
            </a:pPr>
            <a:endParaRPr lang="en-GB" dirty="0">
              <a:solidFill>
                <a:srgbClr val="70BC22"/>
              </a:solidFill>
              <a:sym typeface="Wingdings" panose="05000000000000000000" pitchFamily="2" charset="2"/>
            </a:endParaRPr>
          </a:p>
          <a:p>
            <a:endParaRPr lang="en-GB" dirty="0"/>
          </a:p>
        </p:txBody>
      </p:sp>
    </p:spTree>
    <p:extLst>
      <p:ext uri="{BB962C8B-B14F-4D97-AF65-F5344CB8AC3E}">
        <p14:creationId xmlns:p14="http://schemas.microsoft.com/office/powerpoint/2010/main" val="806715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a:t>
            </a:r>
            <a:r>
              <a:rPr lang="en-GB" dirty="0" smtClean="0"/>
              <a:t>seudocode</a:t>
            </a:r>
            <a:endParaRPr lang="en-GB" dirty="0"/>
          </a:p>
        </p:txBody>
      </p:sp>
      <p:sp>
        <p:nvSpPr>
          <p:cNvPr id="3" name="Text Placeholder 2"/>
          <p:cNvSpPr>
            <a:spLocks noGrp="1"/>
          </p:cNvSpPr>
          <p:nvPr>
            <p:ph type="body" sz="quarter" idx="14"/>
          </p:nvPr>
        </p:nvSpPr>
        <p:spPr>
          <a:xfrm>
            <a:off x="724280" y="1704179"/>
            <a:ext cx="7797230" cy="551341"/>
          </a:xfrm>
        </p:spPr>
        <p:txBody>
          <a:bodyPr/>
          <a:lstStyle/>
          <a:p>
            <a:r>
              <a:rPr lang="en-GB" dirty="0" smtClean="0"/>
              <a:t>Compare pseudocode and Visual Basic</a:t>
            </a:r>
          </a:p>
          <a:p>
            <a:pPr lvl="1"/>
            <a:r>
              <a:rPr lang="en-GB" dirty="0" smtClean="0"/>
              <a:t>What is happening?</a:t>
            </a:r>
          </a:p>
          <a:p>
            <a:pPr lvl="1"/>
            <a:r>
              <a:rPr lang="en-GB" dirty="0" smtClean="0"/>
              <a:t>What is the advantage of using pseudocode?</a:t>
            </a:r>
            <a:endParaRPr lang="en-GB" dirty="0"/>
          </a:p>
        </p:txBody>
      </p:sp>
      <p:sp>
        <p:nvSpPr>
          <p:cNvPr id="6" name="Rectangle 5"/>
          <p:cNvSpPr/>
          <p:nvPr/>
        </p:nvSpPr>
        <p:spPr>
          <a:xfrm>
            <a:off x="4058433" y="3598149"/>
            <a:ext cx="4684734" cy="2062103"/>
          </a:xfrm>
          <a:prstGeom prst="rect">
            <a:avLst/>
          </a:prstGeom>
        </p:spPr>
        <p:txBody>
          <a:bodyPr wrap="square">
            <a:spAutoFit/>
          </a:bodyPr>
          <a:lstStyle/>
          <a:p>
            <a:r>
              <a:rPr lang="en-GB" sz="1600" dirty="0" smtClean="0">
                <a:solidFill>
                  <a:srgbClr val="0000FF"/>
                </a:solidFill>
                <a:latin typeface="Consolas"/>
              </a:rPr>
              <a:t>Dim</a:t>
            </a:r>
            <a:r>
              <a:rPr lang="en-GB" sz="1600" dirty="0" smtClean="0">
                <a:solidFill>
                  <a:prstClr val="black"/>
                </a:solidFill>
                <a:latin typeface="Consolas"/>
              </a:rPr>
              <a:t> </a:t>
            </a:r>
            <a:r>
              <a:rPr lang="en-GB" sz="1600" dirty="0">
                <a:solidFill>
                  <a:prstClr val="black"/>
                </a:solidFill>
                <a:latin typeface="Consolas"/>
              </a:rPr>
              <a:t>number </a:t>
            </a:r>
            <a:r>
              <a:rPr lang="en-GB" sz="1600" dirty="0">
                <a:solidFill>
                  <a:srgbClr val="0000FF"/>
                </a:solidFill>
                <a:latin typeface="Consolas"/>
              </a:rPr>
              <a:t>As</a:t>
            </a:r>
            <a:r>
              <a:rPr lang="en-GB" sz="1600" dirty="0">
                <a:solidFill>
                  <a:prstClr val="black"/>
                </a:solidFill>
                <a:latin typeface="Consolas"/>
              </a:rPr>
              <a:t> </a:t>
            </a:r>
            <a:r>
              <a:rPr lang="en-GB" sz="1600" dirty="0">
                <a:solidFill>
                  <a:srgbClr val="0000FF"/>
                </a:solidFill>
                <a:latin typeface="Consolas"/>
              </a:rPr>
              <a:t>Integer</a:t>
            </a:r>
            <a:r>
              <a:rPr lang="en-GB" sz="1600" dirty="0">
                <a:solidFill>
                  <a:prstClr val="black"/>
                </a:solidFill>
                <a:latin typeface="Consolas"/>
              </a:rPr>
              <a:t> = 0</a:t>
            </a:r>
          </a:p>
          <a:p>
            <a:r>
              <a:rPr lang="en-GB" sz="1600" dirty="0" err="1" smtClean="0">
                <a:solidFill>
                  <a:srgbClr val="2B91AF"/>
                </a:solidFill>
                <a:latin typeface="Consolas"/>
              </a:rPr>
              <a:t>Console</a:t>
            </a:r>
            <a:r>
              <a:rPr lang="en-GB" sz="1600" dirty="0" err="1" smtClean="0">
                <a:solidFill>
                  <a:prstClr val="black"/>
                </a:solidFill>
                <a:latin typeface="Consolas"/>
              </a:rPr>
              <a:t>.Write</a:t>
            </a:r>
            <a:r>
              <a:rPr lang="en-GB" sz="1600" dirty="0">
                <a:solidFill>
                  <a:prstClr val="black"/>
                </a:solidFill>
                <a:latin typeface="Consolas"/>
              </a:rPr>
              <a:t>(</a:t>
            </a:r>
            <a:r>
              <a:rPr lang="en-GB" sz="1600" dirty="0">
                <a:solidFill>
                  <a:srgbClr val="A31515"/>
                </a:solidFill>
                <a:latin typeface="Consolas"/>
              </a:rPr>
              <a:t>"Enter a number"</a:t>
            </a:r>
            <a:r>
              <a:rPr lang="en-GB" sz="1600" dirty="0">
                <a:solidFill>
                  <a:prstClr val="black"/>
                </a:solidFill>
                <a:latin typeface="Consolas"/>
              </a:rPr>
              <a:t>)</a:t>
            </a:r>
          </a:p>
          <a:p>
            <a:r>
              <a:rPr lang="en-GB" sz="1600" dirty="0" smtClean="0">
                <a:solidFill>
                  <a:prstClr val="black"/>
                </a:solidFill>
                <a:latin typeface="Consolas"/>
              </a:rPr>
              <a:t>number </a:t>
            </a:r>
            <a:r>
              <a:rPr lang="en-GB" sz="1600" dirty="0">
                <a:solidFill>
                  <a:prstClr val="black"/>
                </a:solidFill>
                <a:latin typeface="Consolas"/>
              </a:rPr>
              <a:t>= </a:t>
            </a:r>
            <a:r>
              <a:rPr lang="en-GB" sz="1600" dirty="0" err="1" smtClean="0">
                <a:solidFill>
                  <a:srgbClr val="2B91AF"/>
                </a:solidFill>
                <a:latin typeface="Consolas"/>
              </a:rPr>
              <a:t>Console</a:t>
            </a:r>
            <a:r>
              <a:rPr lang="en-GB" sz="1600" dirty="0" err="1" smtClean="0">
                <a:solidFill>
                  <a:prstClr val="black"/>
                </a:solidFill>
                <a:latin typeface="Consolas"/>
              </a:rPr>
              <a:t>.ReadLine</a:t>
            </a:r>
            <a:r>
              <a:rPr lang="en-GB" sz="1600" dirty="0" smtClean="0">
                <a:solidFill>
                  <a:prstClr val="black"/>
                </a:solidFill>
                <a:latin typeface="Consolas"/>
              </a:rPr>
              <a:t>()</a:t>
            </a:r>
            <a:endParaRPr lang="en-GB" sz="1600" dirty="0">
              <a:solidFill>
                <a:prstClr val="black"/>
              </a:solidFill>
              <a:latin typeface="Consolas"/>
            </a:endParaRPr>
          </a:p>
          <a:p>
            <a:r>
              <a:rPr lang="en-GB" sz="1600" dirty="0" smtClean="0">
                <a:solidFill>
                  <a:srgbClr val="0000FF"/>
                </a:solidFill>
                <a:latin typeface="Consolas"/>
              </a:rPr>
              <a:t>If</a:t>
            </a:r>
            <a:r>
              <a:rPr lang="en-GB" sz="1600" dirty="0" smtClean="0">
                <a:solidFill>
                  <a:prstClr val="black"/>
                </a:solidFill>
                <a:latin typeface="Consolas"/>
              </a:rPr>
              <a:t> </a:t>
            </a:r>
            <a:r>
              <a:rPr lang="en-GB" sz="1600" dirty="0">
                <a:solidFill>
                  <a:prstClr val="black"/>
                </a:solidFill>
                <a:latin typeface="Consolas"/>
              </a:rPr>
              <a:t>number &gt; 4 </a:t>
            </a:r>
            <a:r>
              <a:rPr lang="en-GB" sz="1600" dirty="0">
                <a:solidFill>
                  <a:srgbClr val="0000FF"/>
                </a:solidFill>
                <a:latin typeface="Consolas"/>
              </a:rPr>
              <a:t>Then</a:t>
            </a:r>
            <a:endParaRPr lang="en-GB" sz="1600" dirty="0">
              <a:solidFill>
                <a:prstClr val="black"/>
              </a:solidFill>
              <a:latin typeface="Consolas"/>
            </a:endParaRPr>
          </a:p>
          <a:p>
            <a:r>
              <a:rPr lang="en-GB" sz="1600" dirty="0" smtClean="0">
                <a:solidFill>
                  <a:srgbClr val="2B91AF"/>
                </a:solidFill>
                <a:latin typeface="Consolas"/>
              </a:rPr>
              <a:t>    </a:t>
            </a:r>
            <a:r>
              <a:rPr lang="en-GB" sz="1600" dirty="0" err="1" smtClean="0">
                <a:solidFill>
                  <a:srgbClr val="2B91AF"/>
                </a:solidFill>
                <a:latin typeface="Consolas"/>
              </a:rPr>
              <a:t>Console</a:t>
            </a:r>
            <a:r>
              <a:rPr lang="en-GB" sz="1600" dirty="0" err="1" smtClean="0">
                <a:solidFill>
                  <a:prstClr val="black"/>
                </a:solidFill>
                <a:latin typeface="Consolas"/>
              </a:rPr>
              <a:t>.WriteLine</a:t>
            </a:r>
            <a:r>
              <a:rPr lang="en-GB" sz="1600" dirty="0" smtClean="0">
                <a:solidFill>
                  <a:prstClr val="black"/>
                </a:solidFill>
                <a:latin typeface="Consolas"/>
              </a:rPr>
              <a:t>(</a:t>
            </a:r>
            <a:r>
              <a:rPr lang="en-GB" sz="1600" dirty="0" smtClean="0">
                <a:solidFill>
                  <a:srgbClr val="A31515"/>
                </a:solidFill>
                <a:latin typeface="Consolas"/>
              </a:rPr>
              <a:t>"</a:t>
            </a:r>
            <a:r>
              <a:rPr lang="en-GB" sz="1600" dirty="0">
                <a:solidFill>
                  <a:srgbClr val="A31515"/>
                </a:solidFill>
                <a:latin typeface="Consolas"/>
              </a:rPr>
              <a:t>Greater than 4"</a:t>
            </a:r>
            <a:r>
              <a:rPr lang="en-GB" sz="1600" dirty="0">
                <a:solidFill>
                  <a:prstClr val="black"/>
                </a:solidFill>
                <a:latin typeface="Consolas"/>
              </a:rPr>
              <a:t>)</a:t>
            </a:r>
          </a:p>
          <a:p>
            <a:r>
              <a:rPr lang="en-GB" sz="1600" dirty="0" smtClean="0">
                <a:solidFill>
                  <a:srgbClr val="0000FF"/>
                </a:solidFill>
                <a:latin typeface="Consolas"/>
              </a:rPr>
              <a:t>Else</a:t>
            </a:r>
            <a:endParaRPr lang="en-GB" sz="1600" dirty="0">
              <a:solidFill>
                <a:prstClr val="black"/>
              </a:solidFill>
              <a:latin typeface="Consolas"/>
            </a:endParaRPr>
          </a:p>
          <a:p>
            <a:r>
              <a:rPr lang="en-GB" sz="1600" dirty="0" smtClean="0">
                <a:solidFill>
                  <a:srgbClr val="2B91AF"/>
                </a:solidFill>
                <a:latin typeface="Consolas"/>
              </a:rPr>
              <a:t>    </a:t>
            </a:r>
            <a:r>
              <a:rPr lang="en-GB" sz="1600" dirty="0" err="1" smtClean="0">
                <a:solidFill>
                  <a:srgbClr val="2B91AF"/>
                </a:solidFill>
                <a:latin typeface="Consolas"/>
              </a:rPr>
              <a:t>Console</a:t>
            </a:r>
            <a:r>
              <a:rPr lang="en-GB" sz="1600" dirty="0" err="1" smtClean="0">
                <a:solidFill>
                  <a:prstClr val="black"/>
                </a:solidFill>
                <a:latin typeface="Consolas"/>
              </a:rPr>
              <a:t>.WriteLine</a:t>
            </a:r>
            <a:r>
              <a:rPr lang="en-GB" sz="1600" dirty="0" smtClean="0">
                <a:solidFill>
                  <a:prstClr val="black"/>
                </a:solidFill>
                <a:latin typeface="Consolas"/>
              </a:rPr>
              <a:t>(</a:t>
            </a:r>
            <a:r>
              <a:rPr lang="en-GB" sz="1600" dirty="0" smtClean="0">
                <a:solidFill>
                  <a:srgbClr val="A31515"/>
                </a:solidFill>
                <a:latin typeface="Consolas"/>
              </a:rPr>
              <a:t>"</a:t>
            </a:r>
            <a:r>
              <a:rPr lang="en-GB" sz="1600" dirty="0">
                <a:solidFill>
                  <a:srgbClr val="A31515"/>
                </a:solidFill>
                <a:latin typeface="Consolas"/>
              </a:rPr>
              <a:t>4 </a:t>
            </a:r>
            <a:r>
              <a:rPr lang="en-GB" sz="1600" dirty="0" smtClean="0">
                <a:solidFill>
                  <a:srgbClr val="A31515"/>
                </a:solidFill>
                <a:latin typeface="Consolas"/>
              </a:rPr>
              <a:t>or </a:t>
            </a:r>
            <a:r>
              <a:rPr lang="en-GB" sz="1600" dirty="0">
                <a:solidFill>
                  <a:srgbClr val="A31515"/>
                </a:solidFill>
                <a:latin typeface="Consolas"/>
              </a:rPr>
              <a:t>less"</a:t>
            </a:r>
            <a:r>
              <a:rPr lang="en-GB" sz="1600" dirty="0" smtClean="0">
                <a:latin typeface="Consolas"/>
              </a:rPr>
              <a:t>)</a:t>
            </a:r>
            <a:endParaRPr lang="en-GB" sz="1600" dirty="0">
              <a:solidFill>
                <a:prstClr val="black"/>
              </a:solidFill>
              <a:latin typeface="Consolas"/>
            </a:endParaRPr>
          </a:p>
          <a:p>
            <a:r>
              <a:rPr lang="en-GB" sz="1600" dirty="0" smtClean="0">
                <a:solidFill>
                  <a:srgbClr val="0000FF"/>
                </a:solidFill>
                <a:latin typeface="Consolas"/>
              </a:rPr>
              <a:t>End</a:t>
            </a:r>
            <a:r>
              <a:rPr lang="en-GB" sz="1600" dirty="0" smtClean="0">
                <a:solidFill>
                  <a:prstClr val="black"/>
                </a:solidFill>
                <a:latin typeface="Consolas"/>
              </a:rPr>
              <a:t> </a:t>
            </a:r>
            <a:r>
              <a:rPr lang="en-GB" sz="1600" dirty="0">
                <a:solidFill>
                  <a:srgbClr val="0000FF"/>
                </a:solidFill>
                <a:latin typeface="Consolas"/>
              </a:rPr>
              <a:t>If</a:t>
            </a:r>
            <a:endParaRPr lang="en-GB" sz="1600" dirty="0"/>
          </a:p>
        </p:txBody>
      </p:sp>
      <p:sp>
        <p:nvSpPr>
          <p:cNvPr id="7" name="TextBox 6"/>
          <p:cNvSpPr txBox="1"/>
          <p:nvPr/>
        </p:nvSpPr>
        <p:spPr>
          <a:xfrm>
            <a:off x="724280" y="3598149"/>
            <a:ext cx="3334153" cy="212365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smtClean="0">
                <a:solidFill>
                  <a:schemeClr val="tx1"/>
                </a:solidFill>
                <a:latin typeface="Consolas" panose="020B0609020204030204" pitchFamily="49" charset="0"/>
                <a:cs typeface="Consolas" panose="020B0609020204030204" pitchFamily="49" charset="0"/>
              </a:rPr>
              <a:t>number </a:t>
            </a:r>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 0</a:t>
            </a:r>
          </a:p>
          <a:p>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OUTPUT “Enter a number”</a:t>
            </a:r>
          </a:p>
          <a:p>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number  USERINPUT</a:t>
            </a:r>
          </a:p>
          <a:p>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IF number &gt; 4 THEN</a:t>
            </a:r>
            <a:b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br>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	OUTPUT “Greater than 4”</a:t>
            </a:r>
          </a:p>
          <a:p>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ELSE</a:t>
            </a:r>
          </a:p>
          <a:p>
            <a:r>
              <a:rPr lang="en-GB" sz="1600" dirty="0">
                <a:solidFill>
                  <a:schemeClr val="tx1"/>
                </a:solidFill>
                <a:latin typeface="Consolas" panose="020B0609020204030204" pitchFamily="49" charset="0"/>
                <a:cs typeface="Consolas" panose="020B0609020204030204" pitchFamily="49" charset="0"/>
                <a:sym typeface="Wingdings" panose="05000000000000000000" pitchFamily="2" charset="2"/>
              </a:rPr>
              <a:t>	</a:t>
            </a:r>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OUTPUT “4 or less”</a:t>
            </a:r>
          </a:p>
          <a:p>
            <a:r>
              <a:rPr lang="en-GB" sz="1600" dirty="0" smtClean="0">
                <a:solidFill>
                  <a:schemeClr val="tx1"/>
                </a:solidFill>
                <a:latin typeface="Consolas" panose="020B0609020204030204" pitchFamily="49" charset="0"/>
                <a:cs typeface="Consolas" panose="020B0609020204030204" pitchFamily="49" charset="0"/>
                <a:sym typeface="Wingdings" panose="05000000000000000000" pitchFamily="2" charset="2"/>
              </a:rPr>
              <a:t>ENDIF</a:t>
            </a:r>
            <a:endParaRPr lang="en-GB" sz="16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273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D80341-8E2E-4217-B387-6DC726E5876B}"/>
</file>

<file path=customXml/itemProps2.xml><?xml version="1.0" encoding="utf-8"?>
<ds:datastoreItem xmlns:ds="http://schemas.openxmlformats.org/officeDocument/2006/customXml" ds:itemID="{027B3F4E-011D-4A4F-8C9E-3E7D11B75846}"/>
</file>

<file path=customXml/itemProps3.xml><?xml version="1.0" encoding="utf-8"?>
<ds:datastoreItem xmlns:ds="http://schemas.openxmlformats.org/officeDocument/2006/customXml" ds:itemID="{F619DFB7-B40B-431F-93AC-6D7BE280D723}"/>
</file>

<file path=docProps/app.xml><?xml version="1.0" encoding="utf-8"?>
<Properties xmlns="http://schemas.openxmlformats.org/officeDocument/2006/extended-properties" xmlns:vt="http://schemas.openxmlformats.org/officeDocument/2006/docPropsVTypes">
  <Template>Unit 1</Template>
  <TotalTime>708</TotalTime>
  <Words>1261</Words>
  <Application>Microsoft Office PowerPoint</Application>
  <PresentationFormat>On-screen Show (4:3)</PresentationFormat>
  <Paragraphs>218</Paragraphs>
  <Slides>23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Museo 700</vt:lpstr>
      <vt:lpstr>Calibri</vt:lpstr>
      <vt:lpstr>Consolas</vt:lpstr>
      <vt:lpstr>Museo900-Regular</vt:lpstr>
      <vt:lpstr>Museo 100</vt:lpstr>
      <vt:lpstr>Museo 500</vt:lpstr>
      <vt:lpstr>Arial</vt:lpstr>
      <vt:lpstr>Wingdings</vt:lpstr>
      <vt:lpstr>Museo 900</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Patricia Heathcote</cp:lastModifiedBy>
  <cp:revision>48</cp:revision>
  <dcterms:created xsi:type="dcterms:W3CDTF">2015-05-22T10:06:34Z</dcterms:created>
  <dcterms:modified xsi:type="dcterms:W3CDTF">2016-04-16T11:22:28Z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