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60" r:id="rId2"/>
    <p:sldId id="274" r:id="rId3"/>
    <p:sldId id="275" r:id="rId4"/>
    <p:sldId id="276" r:id="rId5"/>
    <p:sldId id="277" r:id="rId6"/>
    <p:sldId id="278" r:id="rId7"/>
    <p:sldId id="285" r:id="rId8"/>
    <p:sldId id="284" r:id="rId9"/>
    <p:sldId id="280" r:id="rId10"/>
    <p:sldId id="282" r:id="rId11"/>
    <p:sldId id="261" r:id="rId12"/>
    <p:sldId id="262" r:id="rId13"/>
    <p:sldId id="287" r:id="rId14"/>
    <p:sldId id="264" r:id="rId15"/>
    <p:sldId id="267" r:id="rId16"/>
    <p:sldId id="281" r:id="rId17"/>
    <p:sldId id="286" r:id="rId18"/>
    <p:sldId id="269" r:id="rId19"/>
    <p:sldId id="270" r:id="rId20"/>
    <p:sldId id="271" r:id="rId21"/>
    <p:sldId id="272" r:id="rId22"/>
    <p:sldId id="273" r:id="rId23"/>
    <p:sldId id="288" r:id="rId24"/>
  </p:sldIdLst>
  <p:sldSz cx="9144000" cy="6858000" type="screen4x3"/>
  <p:notesSz cx="6858000" cy="9144000"/>
  <p:embeddedFontLst>
    <p:embeddedFont>
      <p:font typeface="Museo 700" panose="02000000000000000000" pitchFamily="2" charset="0"/>
      <p:bold r:id="rId26"/>
    </p:embeddedFont>
    <p:embeddedFont>
      <p:font typeface="Museo 900" panose="02000000000000000000" pitchFamily="2" charset="0"/>
      <p:bold r:id="rId27"/>
    </p:embeddedFont>
    <p:embeddedFont>
      <p:font typeface="Museo 500" panose="02000000000000000000" pitchFamily="2" charset="0"/>
      <p:regular r:id="rId28"/>
    </p:embeddedFont>
    <p:embeddedFont>
      <p:font typeface="Museo900-Regular" panose="02000000000000000000" pitchFamily="2" charset="0"/>
      <p:bold r:id="rId29"/>
    </p:embeddedFont>
    <p:embeddedFont>
      <p:font typeface="Consolas" panose="020B0609020204030204" pitchFamily="49" charset="0"/>
      <p:regular r:id="rId30"/>
      <p:bold r:id="rId31"/>
      <p:italic r:id="rId32"/>
      <p:boldItalic r:id="rId33"/>
    </p:embeddedFont>
    <p:embeddedFont>
      <p:font typeface="Museo 100" panose="02000000000000000000" pitchFamily="2" charset="0"/>
      <p:regular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6AB4"/>
    <a:srgbClr val="36A7D4"/>
    <a:srgbClr val="843754"/>
    <a:srgbClr val="E35999"/>
    <a:srgbClr val="EE3127"/>
    <a:srgbClr val="A41E21"/>
    <a:srgbClr val="238296"/>
    <a:srgbClr val="5C89A4"/>
    <a:srgbClr val="D1919B"/>
    <a:srgbClr val="C396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napToObjects="1" showGuides="1">
      <p:cViewPr varScale="1">
        <p:scale>
          <a:sx n="93" d="100"/>
          <a:sy n="93" d="100"/>
        </p:scale>
        <p:origin x="636" y="84"/>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16/09/2016</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descr="Unit 1.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36A7D4"/>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pic>
        <p:nvPicPr>
          <p:cNvPr id="8" name="Picture 7" descr="Logo.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36A7D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a:solidFill>
                  <a:srgbClr val="36A7D4"/>
                </a:solidFill>
                <a:latin typeface="Arial"/>
                <a:cs typeface="Arial"/>
              </a:rPr>
              <a:t>2</a:t>
            </a: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246AB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A7D4"/>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2" name="Picture 41"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Selection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pic>
        <p:nvPicPr>
          <p:cNvPr id="44" name="Picture 43" descr="Logo Unit 1.ai"/>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Selection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a:p>
            <a:pPr>
              <a:spcBef>
                <a:spcPts val="288"/>
              </a:spcBef>
            </a:pPr>
            <a:endParaRPr lang="en-US" sz="1200" b="0" dirty="0">
              <a:solidFill>
                <a:srgbClr val="FFFFFF"/>
              </a:solidFill>
              <a:latin typeface="Arial"/>
              <a:cs typeface="Arial"/>
            </a:endParaRPr>
          </a:p>
        </p:txBody>
      </p:sp>
      <p:pic>
        <p:nvPicPr>
          <p:cNvPr id="70" name="Picture 69"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pic>
        <p:nvPicPr>
          <p:cNvPr id="55" name="Picture 54" descr="Unit 1.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5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5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58" name="TextBox 5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Selection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8" name="Picture 47"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4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5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51" name="TextBox 50"/>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Selection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Selection</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a:p>
            <a:pPr>
              <a:spcBef>
                <a:spcPts val="288"/>
              </a:spcBef>
            </a:pPr>
            <a:endParaRPr lang="en-US" sz="1200" b="0" dirty="0">
              <a:solidFill>
                <a:srgbClr val="FFFFFF"/>
              </a:solidFill>
              <a:latin typeface="Arial"/>
              <a:cs typeface="Arial"/>
            </a:endParaRPr>
          </a:p>
        </p:txBody>
      </p:sp>
      <p:pic>
        <p:nvPicPr>
          <p:cNvPr id="70" name="Picture 69"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64358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dirty="0">
                <a:latin typeface="Museo 700" panose="02000000000000000000" pitchFamily="50" charset="0"/>
              </a:rPr>
              <a:t>AQA</a:t>
            </a:r>
            <a:endParaRPr lang="en-US" b="0" dirty="0">
              <a:latin typeface="Museo900-Regular"/>
              <a:cs typeface="Museo900-Regular"/>
            </a:endParaRPr>
          </a:p>
          <a:p>
            <a:pPr lvl="2"/>
            <a:r>
              <a:rPr lang="en-US" dirty="0">
                <a:latin typeface="Museo 500" panose="02000000000000000000" pitchFamily="50" charset="0"/>
              </a:rPr>
              <a:t>AS Level</a:t>
            </a:r>
          </a:p>
          <a:p>
            <a:pPr lvl="3"/>
            <a:r>
              <a:rPr lang="en-US" sz="2500" dirty="0">
                <a:solidFill>
                  <a:schemeClr val="bg1"/>
                </a:solidFill>
                <a:latin typeface="Museo 100" panose="02000000000000000000" pitchFamily="50" charset="0"/>
              </a:rPr>
              <a:t>Computer Science</a:t>
            </a:r>
          </a:p>
          <a:p>
            <a:pPr lvl="3">
              <a:lnSpc>
                <a:spcPts val="3000"/>
              </a:lnSpc>
            </a:pPr>
            <a:r>
              <a:rPr lang="en-US" sz="2500" dirty="0">
                <a:latin typeface="Museo 100" panose="02000000000000000000" pitchFamily="50" charset="0"/>
              </a:rPr>
              <a:t>Paper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a:latin typeface="Museo 900" panose="02000000000000000000" pitchFamily="50" charset="0"/>
              </a:rPr>
              <a:t>Selection</a:t>
            </a:r>
            <a:endParaRPr lang="en-US" dirty="0">
              <a:latin typeface="Museo 100" panose="02000000000000000000" pitchFamily="50" charset="0"/>
            </a:endParaRPr>
          </a:p>
          <a:p>
            <a:pPr lvl="1"/>
            <a:endParaRPr lang="en-US" sz="2000" dirty="0">
              <a:latin typeface="Museo 100" panose="02000000000000000000" pitchFamily="50" charset="0"/>
            </a:endParaRPr>
          </a:p>
          <a:p>
            <a:pPr lvl="1"/>
            <a:r>
              <a:rPr lang="en-US" sz="2000" dirty="0">
                <a:latin typeface="Museo 100" panose="02000000000000000000" pitchFamily="50" charset="0"/>
              </a:rPr>
              <a:t>Unit 1</a:t>
            </a:r>
          </a:p>
          <a:p>
            <a:pPr lvl="1"/>
            <a:r>
              <a:rPr lang="en-US" sz="2000" dirty="0">
                <a:latin typeface="Museo 100" panose="02000000000000000000" pitchFamily="50" charset="0"/>
              </a:rPr>
              <a:t>Fundamentals </a:t>
            </a:r>
            <a:br>
              <a:rPr lang="en-US" sz="2000" dirty="0">
                <a:latin typeface="Museo 100" panose="02000000000000000000" pitchFamily="50" charset="0"/>
              </a:rPr>
            </a:br>
            <a:r>
              <a:rPr lang="en-US" sz="2000" dirty="0">
                <a:latin typeface="Museo 100" panose="02000000000000000000" pitchFamily="50" charset="0"/>
              </a:rPr>
              <a:t>of programming</a:t>
            </a: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Boolean expressions</a:t>
            </a:r>
          </a:p>
        </p:txBody>
      </p:sp>
      <p:sp>
        <p:nvSpPr>
          <p:cNvPr id="3" name="Text Placeholder 2"/>
          <p:cNvSpPr>
            <a:spLocks noGrp="1"/>
          </p:cNvSpPr>
          <p:nvPr>
            <p:ph type="body" sz="quarter" idx="14"/>
          </p:nvPr>
        </p:nvSpPr>
        <p:spPr/>
        <p:txBody>
          <a:bodyPr/>
          <a:lstStyle/>
          <a:p>
            <a:pPr marL="0" indent="0">
              <a:buNone/>
            </a:pPr>
            <a:r>
              <a:rPr lang="en-GB" dirty="0">
                <a:solidFill>
                  <a:srgbClr val="FF0000"/>
                </a:solidFill>
              </a:rPr>
              <a:t>Answers:</a:t>
            </a:r>
          </a:p>
          <a:p>
            <a:pPr marL="0"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870615147"/>
              </p:ext>
            </p:extLst>
          </p:nvPr>
        </p:nvGraphicFramePr>
        <p:xfrm>
          <a:off x="1029080" y="2377440"/>
          <a:ext cx="7309346" cy="315000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3701225">
                  <a:extLst>
                    <a:ext uri="{9D8B030D-6E8A-4147-A177-3AD203B41FA5}">
                      <a16:colId xmlns:a16="http://schemas.microsoft.com/office/drawing/2014/main" val="20003"/>
                    </a:ext>
                  </a:extLst>
                </a:gridCol>
                <a:gridCol w="1988121">
                  <a:extLst>
                    <a:ext uri="{9D8B030D-6E8A-4147-A177-3AD203B41FA5}">
                      <a16:colId xmlns:a16="http://schemas.microsoft.com/office/drawing/2014/main" val="20004"/>
                    </a:ext>
                  </a:extLst>
                </a:gridCol>
              </a:tblGrid>
              <a:tr h="450000">
                <a:tc>
                  <a:txBody>
                    <a:bodyPr/>
                    <a:lstStyle/>
                    <a:p>
                      <a:pPr algn="ctr"/>
                      <a:r>
                        <a:rPr lang="en-GB" sz="2000" b="1" dirty="0">
                          <a:solidFill>
                            <a:schemeClr val="bg1"/>
                          </a:solidFill>
                          <a:latin typeface="Arial" panose="020B0604020202020204" pitchFamily="34" charset="0"/>
                          <a:cs typeface="Arial" panose="020B0604020202020204" pitchFamily="34" charset="0"/>
                        </a:rPr>
                        <a:t>X</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Y</a:t>
                      </a:r>
                    </a:p>
                  </a:txBody>
                  <a:tcPr anchor="ctr">
                    <a:solidFill>
                      <a:srgbClr val="36A7D4"/>
                    </a:solidFill>
                  </a:tcPr>
                </a:tc>
                <a:tc>
                  <a:txBody>
                    <a:bodyPr/>
                    <a:lstStyle/>
                    <a:p>
                      <a:pPr marL="0" algn="ctr" defTabSz="457200" rtl="0" eaLnBrk="1" latinLnBrk="0" hangingPunct="1"/>
                      <a:r>
                        <a:rPr lang="en-GB" sz="2000" b="1" kern="1200" dirty="0">
                          <a:solidFill>
                            <a:schemeClr val="bg1"/>
                          </a:solidFill>
                          <a:latin typeface="Arial" panose="020B0604020202020204" pitchFamily="34" charset="0"/>
                          <a:cs typeface="Arial" panose="020B0604020202020204" pitchFamily="34" charset="0"/>
                        </a:rPr>
                        <a:t>Z</a:t>
                      </a:r>
                      <a:endParaRPr lang="en-GB" sz="2000" b="1" kern="1200" dirty="0">
                        <a:solidFill>
                          <a:schemeClr val="bg1"/>
                        </a:solidFill>
                        <a:latin typeface="Arial" panose="020B0604020202020204" pitchFamily="34" charset="0"/>
                        <a:ea typeface="+mn-ea"/>
                        <a:cs typeface="Arial" panose="020B0604020202020204" pitchFamily="34" charset="0"/>
                      </a:endParaRP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Condition</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True or False?</a:t>
                      </a:r>
                    </a:p>
                  </a:txBody>
                  <a:tcPr anchor="ctr">
                    <a:solidFill>
                      <a:srgbClr val="36A7D4"/>
                    </a:solidFill>
                  </a:tcPr>
                </a:tc>
                <a:extLst>
                  <a:ext uri="{0D108BD9-81ED-4DB2-BD59-A6C34878D82A}">
                    <a16:rowId xmlns:a16="http://schemas.microsoft.com/office/drawing/2014/main" val="10000"/>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4</a:t>
                      </a: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B w="12700" cap="flat" cmpd="sng" algn="ctr">
                      <a:solidFill>
                        <a:srgbClr val="36A7D4"/>
                      </a:solidFill>
                      <a:prstDash val="solid"/>
                      <a:round/>
                      <a:headEnd type="none" w="med" len="med"/>
                      <a:tailEnd type="none" w="med" len="med"/>
                    </a:lnB>
                  </a:tcPr>
                </a:tc>
                <a:tc>
                  <a:txBody>
                    <a:bodyPr/>
                    <a:lstStyle/>
                    <a:p>
                      <a:pPr marL="0" lvl="1" indent="0" algn="ctr" defTabSz="457200" rtl="0" eaLnBrk="1" latinLnBrk="0" hangingPunct="1">
                        <a:buNone/>
                      </a:pPr>
                      <a:r>
                        <a:rPr lang="en-GB" sz="2000" kern="1200" dirty="0">
                          <a:latin typeface="Arial" panose="020B0604020202020204" pitchFamily="34" charset="0"/>
                          <a:cs typeface="Arial" panose="020B0604020202020204" pitchFamily="34" charset="0"/>
                        </a:rPr>
                        <a:t>X &gt; Y AND Z &gt; Y</a:t>
                      </a:r>
                      <a:endParaRPr lang="en-GB" sz="2000" kern="1200" dirty="0">
                        <a:solidFill>
                          <a:schemeClr val="dk1"/>
                        </a:solidFill>
                        <a:latin typeface="Arial" panose="020B0604020202020204" pitchFamily="34" charset="0"/>
                        <a:ea typeface="+mn-ea"/>
                        <a:cs typeface="Arial" panose="020B0604020202020204" pitchFamily="34" charset="0"/>
                      </a:endParaRP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solidFill>
                            <a:srgbClr val="FF0000"/>
                          </a:solidFill>
                          <a:latin typeface="Arial" panose="020B0604020202020204" pitchFamily="34" charset="0"/>
                          <a:cs typeface="Arial" panose="020B0604020202020204" pitchFamily="34" charset="0"/>
                        </a:rPr>
                        <a:t>FALSE</a:t>
                      </a:r>
                    </a:p>
                  </a:txBody>
                  <a:tcPr anchor="ctr">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1"/>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marL="452437" lvl="1" indent="0">
                        <a:buNone/>
                      </a:pPr>
                      <a:r>
                        <a:rPr lang="en-GB" sz="2000" kern="1200" dirty="0">
                          <a:latin typeface="Arial" panose="020B0604020202020204" pitchFamily="34" charset="0"/>
                          <a:cs typeface="Arial" panose="020B0604020202020204" pitchFamily="34" charset="0"/>
                        </a:rPr>
                        <a:t>X + 3 &gt; Y OR X -</a:t>
                      </a:r>
                      <a:r>
                        <a:rPr lang="en-GB" sz="2000" kern="1200">
                          <a:latin typeface="Arial" panose="020B0604020202020204" pitchFamily="34" charset="0"/>
                          <a:cs typeface="Arial" panose="020B0604020202020204" pitchFamily="34" charset="0"/>
                        </a:rPr>
                        <a:t>2 &lt;= Y</a:t>
                      </a:r>
                      <a:endParaRPr lang="en-GB" sz="2000" kern="1200" dirty="0">
                        <a:solidFill>
                          <a:schemeClr val="dk1"/>
                        </a:solidFill>
                        <a:latin typeface="Arial" panose="020B0604020202020204" pitchFamily="34" charset="0"/>
                        <a:ea typeface="+mn-ea"/>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solidFill>
                            <a:srgbClr val="FF0000"/>
                          </a:solidFill>
                          <a:latin typeface="Arial" panose="020B0604020202020204" pitchFamily="34" charset="0"/>
                          <a:cs typeface="Arial" panose="020B0604020202020204" pitchFamily="34" charset="0"/>
                        </a:rPr>
                        <a:t>TRUE</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2"/>
                  </a:ext>
                </a:extLst>
              </a:tr>
              <a:tr h="450000">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6</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&lt;= Y AND Y=Z) OR </a:t>
                      </a:r>
                      <a:r>
                        <a:rPr lang="en-GB" sz="2000">
                          <a:latin typeface="Arial" panose="020B0604020202020204" pitchFamily="34" charset="0"/>
                          <a:cs typeface="Arial" panose="020B0604020202020204" pitchFamily="34" charset="0"/>
                        </a:rPr>
                        <a:t>(Z&gt;X</a:t>
                      </a:r>
                      <a:r>
                        <a:rPr lang="en-GB" sz="2000" dirty="0">
                          <a:latin typeface="Arial" panose="020B0604020202020204" pitchFamily="34" charset="0"/>
                          <a:cs typeface="Arial" panose="020B0604020202020204" pitchFamily="34" charset="0"/>
                        </a:rPr>
                        <a:t>)</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solidFill>
                            <a:srgbClr val="FF0000"/>
                          </a:solidFill>
                          <a:latin typeface="Arial" panose="020B0604020202020204" pitchFamily="34" charset="0"/>
                          <a:cs typeface="Arial" panose="020B0604020202020204" pitchFamily="34" charset="0"/>
                        </a:rPr>
                        <a:t>TRUE</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3"/>
                  </a:ext>
                </a:extLst>
              </a:tr>
              <a:tr h="450000">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6</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&lt;= Y) AND (Y=Z OR Z&lt;X)</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solidFill>
                            <a:srgbClr val="FF0000"/>
                          </a:solidFill>
                          <a:latin typeface="Arial" panose="020B0604020202020204" pitchFamily="34" charset="0"/>
                          <a:cs typeface="Arial" panose="020B0604020202020204" pitchFamily="34" charset="0"/>
                        </a:rPr>
                        <a:t>FALSE</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4"/>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9</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11</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Y mod X = 0 AND Z mod X = 2</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solidFill>
                            <a:srgbClr val="FF0000"/>
                          </a:solidFill>
                          <a:latin typeface="Arial" panose="020B0604020202020204" pitchFamily="34" charset="0"/>
                          <a:cs typeface="Arial" panose="020B0604020202020204" pitchFamily="34" charset="0"/>
                        </a:rPr>
                        <a:t>TRUE</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5"/>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9</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11</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NOT ((Z &gt; X) AND (Z &gt; Y))</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solidFill>
                            <a:srgbClr val="FF0000"/>
                          </a:solidFill>
                          <a:latin typeface="Arial" panose="020B0604020202020204" pitchFamily="34" charset="0"/>
                          <a:cs typeface="Arial" panose="020B0604020202020204" pitchFamily="34" charset="0"/>
                        </a:rPr>
                        <a:t>FALSE</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2531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IF .. THEN.. ELSE.. END IF</a:t>
            </a:r>
          </a:p>
          <a:p>
            <a:endParaRPr lang="en-GB" dirty="0"/>
          </a:p>
        </p:txBody>
      </p:sp>
      <p:sp>
        <p:nvSpPr>
          <p:cNvPr id="3" name="Text Placeholder 2"/>
          <p:cNvSpPr>
            <a:spLocks noGrp="1"/>
          </p:cNvSpPr>
          <p:nvPr>
            <p:ph type="body" sz="quarter" idx="14"/>
          </p:nvPr>
        </p:nvSpPr>
        <p:spPr>
          <a:xfrm>
            <a:off x="724280" y="1704179"/>
            <a:ext cx="7816470" cy="1953421"/>
          </a:xfrm>
        </p:spPr>
        <p:txBody>
          <a:bodyPr/>
          <a:lstStyle/>
          <a:p>
            <a:r>
              <a:rPr lang="en-GB" dirty="0"/>
              <a:t>Often, alternative statements need to be executed if the given condition is not met</a:t>
            </a:r>
          </a:p>
          <a:p>
            <a:r>
              <a:rPr lang="en-GB" dirty="0"/>
              <a:t>The </a:t>
            </a:r>
            <a:r>
              <a:rPr lang="en-GB" b="1" dirty="0">
                <a:solidFill>
                  <a:srgbClr val="246AB4"/>
                </a:solidFill>
              </a:rPr>
              <a:t>IF .. THEN .. ELSE </a:t>
            </a:r>
            <a:r>
              <a:rPr lang="en-GB" dirty="0"/>
              <a:t>statement provides this option</a:t>
            </a:r>
          </a:p>
        </p:txBody>
      </p:sp>
      <p:sp>
        <p:nvSpPr>
          <p:cNvPr id="6" name="TextBox 5"/>
          <p:cNvSpPr txBox="1"/>
          <p:nvPr/>
        </p:nvSpPr>
        <p:spPr>
          <a:xfrm>
            <a:off x="2708655" y="3790489"/>
            <a:ext cx="3847720"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solidFill>
                  <a:srgbClr val="36A7D4"/>
                </a:solidFill>
                <a:latin typeface="Consolas" panose="020B0609020204030204" pitchFamily="49" charset="0"/>
                <a:cs typeface="Consolas" panose="020B0609020204030204" pitchFamily="49" charset="0"/>
              </a:rPr>
              <a:t>IF condition c THEN</a:t>
            </a:r>
          </a:p>
          <a:p>
            <a:r>
              <a:rPr lang="en-GB" sz="2000" dirty="0">
                <a:solidFill>
                  <a:srgbClr val="36A7D4"/>
                </a:solidFill>
                <a:latin typeface="Consolas" panose="020B0609020204030204" pitchFamily="49" charset="0"/>
                <a:cs typeface="Consolas" panose="020B0609020204030204" pitchFamily="49" charset="0"/>
              </a:rPr>
              <a:t>	statements a, b, c,..</a:t>
            </a:r>
          </a:p>
          <a:p>
            <a:r>
              <a:rPr lang="en-GB" sz="2000" dirty="0">
                <a:solidFill>
                  <a:srgbClr val="36A7D4"/>
                </a:solidFill>
                <a:latin typeface="Consolas" panose="020B0609020204030204" pitchFamily="49" charset="0"/>
                <a:cs typeface="Consolas" panose="020B0609020204030204" pitchFamily="49" charset="0"/>
              </a:rPr>
              <a:t>ELSE</a:t>
            </a:r>
          </a:p>
          <a:p>
            <a:r>
              <a:rPr lang="en-GB" sz="2000" dirty="0">
                <a:solidFill>
                  <a:srgbClr val="36A7D4"/>
                </a:solidFill>
                <a:latin typeface="Consolas" panose="020B0609020204030204" pitchFamily="49" charset="0"/>
                <a:cs typeface="Consolas" panose="020B0609020204030204" pitchFamily="49" charset="0"/>
              </a:rPr>
              <a:t>	statements x, y, z,..</a:t>
            </a:r>
          </a:p>
          <a:p>
            <a:r>
              <a:rPr lang="en-GB" sz="2000" dirty="0">
                <a:solidFill>
                  <a:srgbClr val="36A7D4"/>
                </a:solidFill>
                <a:latin typeface="Consolas" panose="020B0609020204030204" pitchFamily="49" charset="0"/>
                <a:cs typeface="Consolas" panose="020B0609020204030204" pitchFamily="49" charset="0"/>
              </a:rPr>
              <a:t>END IF</a:t>
            </a:r>
          </a:p>
        </p:txBody>
      </p:sp>
    </p:spTree>
    <p:extLst>
      <p:ext uri="{BB962C8B-B14F-4D97-AF65-F5344CB8AC3E}">
        <p14:creationId xmlns:p14="http://schemas.microsoft.com/office/powerpoint/2010/main" val="218524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a:tabLst>
                <a:tab pos="441325" algn="l"/>
              </a:tabLst>
            </a:pPr>
            <a:r>
              <a:rPr lang="en-GB" dirty="0"/>
              <a:t>Example</a:t>
            </a:r>
          </a:p>
        </p:txBody>
      </p:sp>
      <p:sp>
        <p:nvSpPr>
          <p:cNvPr id="9" name="Text Placeholder 8"/>
          <p:cNvSpPr>
            <a:spLocks noGrp="1"/>
          </p:cNvSpPr>
          <p:nvPr>
            <p:ph type="body" sz="quarter" idx="14"/>
          </p:nvPr>
        </p:nvSpPr>
        <p:spPr/>
        <p:txBody>
          <a:bodyPr/>
          <a:lstStyle/>
          <a:p>
            <a:r>
              <a:rPr lang="en-GB" dirty="0"/>
              <a:t>Which statement would be executed in each of the statements below?</a:t>
            </a:r>
          </a:p>
          <a:p>
            <a:pPr marL="909637" lvl="1" indent="-457200">
              <a:buFont typeface="Arial" panose="020B0604020202020204" pitchFamily="34" charset="0"/>
              <a:buChar char="•"/>
            </a:pPr>
            <a:r>
              <a:rPr lang="en-GB" sz="2000" dirty="0"/>
              <a:t>X = 5, Y = 6, A = 9, B = 10</a:t>
            </a:r>
          </a:p>
          <a:p>
            <a:endParaRPr lang="en-GB" dirty="0"/>
          </a:p>
        </p:txBody>
      </p:sp>
      <p:sp>
        <p:nvSpPr>
          <p:cNvPr id="5" name="Text Placeholder 2"/>
          <p:cNvSpPr txBox="1">
            <a:spLocks/>
          </p:cNvSpPr>
          <p:nvPr/>
        </p:nvSpPr>
        <p:spPr>
          <a:xfrm>
            <a:off x="4982210" y="3672168"/>
            <a:ext cx="3672840" cy="147732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sz="1800" dirty="0"/>
              <a:t>IF X &gt; Y AND A &lt;= B THEN</a:t>
            </a:r>
          </a:p>
          <a:p>
            <a:r>
              <a:rPr lang="en-GB" sz="1800" dirty="0"/>
              <a:t>	OUTPUT “Option 1”</a:t>
            </a:r>
          </a:p>
          <a:p>
            <a:r>
              <a:rPr lang="en-GB" sz="1800" dirty="0"/>
              <a:t>ELSE</a:t>
            </a:r>
          </a:p>
          <a:p>
            <a:r>
              <a:rPr lang="en-GB" sz="1800" dirty="0"/>
              <a:t>	OUTPUT “Option 2”</a:t>
            </a:r>
          </a:p>
          <a:p>
            <a:r>
              <a:rPr lang="en-GB" sz="1800" dirty="0"/>
              <a:t>END IF</a:t>
            </a:r>
          </a:p>
        </p:txBody>
      </p:sp>
      <p:sp>
        <p:nvSpPr>
          <p:cNvPr id="8" name="Rectangle 7"/>
          <p:cNvSpPr/>
          <p:nvPr/>
        </p:nvSpPr>
        <p:spPr>
          <a:xfrm>
            <a:off x="1085850" y="3676313"/>
            <a:ext cx="3373416" cy="1477328"/>
          </a:xfrm>
          <a:prstGeom prst="rect">
            <a:avLst/>
          </a:prstGeom>
        </p:spPr>
        <p:txBody>
          <a:bodyPr wrap="square">
            <a:spAutoFit/>
          </a:bodyPr>
          <a:lstStyle/>
          <a:p>
            <a:r>
              <a:rPr lang="en-GB" dirty="0">
                <a:solidFill>
                  <a:srgbClr val="36A7D4"/>
                </a:solidFill>
                <a:latin typeface="Consolas" panose="020B0609020204030204" pitchFamily="49" charset="0"/>
                <a:cs typeface="Consolas" panose="020B0609020204030204" pitchFamily="49" charset="0"/>
              </a:rPr>
              <a:t>IF X &gt; Y OR A &lt;= B THEN</a:t>
            </a:r>
          </a:p>
          <a:p>
            <a:r>
              <a:rPr lang="en-GB" dirty="0">
                <a:solidFill>
                  <a:srgbClr val="36A7D4"/>
                </a:solidFill>
                <a:latin typeface="Consolas" panose="020B0609020204030204" pitchFamily="49" charset="0"/>
                <a:cs typeface="Consolas" panose="020B0609020204030204" pitchFamily="49" charset="0"/>
              </a:rPr>
              <a:t>	OUTPUT “Option 1”</a:t>
            </a:r>
          </a:p>
          <a:p>
            <a:r>
              <a:rPr lang="en-GB" dirty="0">
                <a:solidFill>
                  <a:srgbClr val="36A7D4"/>
                </a:solidFill>
                <a:latin typeface="Consolas" panose="020B0609020204030204" pitchFamily="49" charset="0"/>
                <a:cs typeface="Consolas" panose="020B0609020204030204" pitchFamily="49" charset="0"/>
              </a:rPr>
              <a:t>ELSE</a:t>
            </a:r>
          </a:p>
          <a:p>
            <a:r>
              <a:rPr lang="en-GB" dirty="0">
                <a:solidFill>
                  <a:srgbClr val="36A7D4"/>
                </a:solidFill>
                <a:latin typeface="Consolas" panose="020B0609020204030204" pitchFamily="49" charset="0"/>
                <a:cs typeface="Consolas" panose="020B0609020204030204" pitchFamily="49" charset="0"/>
              </a:rPr>
              <a:t>	OUTPUT “Option 2”</a:t>
            </a:r>
          </a:p>
          <a:p>
            <a:r>
              <a:rPr lang="en-GB" dirty="0">
                <a:solidFill>
                  <a:srgbClr val="36A7D4"/>
                </a:solidFill>
                <a:latin typeface="Consolas" panose="020B0609020204030204" pitchFamily="49" charset="0"/>
                <a:cs typeface="Consolas" panose="020B0609020204030204" pitchFamily="49" charset="0"/>
              </a:rPr>
              <a:t>END IF</a:t>
            </a:r>
          </a:p>
        </p:txBody>
      </p:sp>
    </p:spTree>
    <p:extLst>
      <p:ext uri="{BB962C8B-B14F-4D97-AF65-F5344CB8AC3E}">
        <p14:creationId xmlns:p14="http://schemas.microsoft.com/office/powerpoint/2010/main" val="4184230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Worksheet 2</a:t>
            </a:r>
          </a:p>
        </p:txBody>
      </p:sp>
      <p:sp>
        <p:nvSpPr>
          <p:cNvPr id="7" name="Text Placeholder 6"/>
          <p:cNvSpPr>
            <a:spLocks noGrp="1"/>
          </p:cNvSpPr>
          <p:nvPr>
            <p:ph type="body" sz="quarter" idx="14"/>
          </p:nvPr>
        </p:nvSpPr>
        <p:spPr/>
        <p:txBody>
          <a:bodyPr/>
          <a:lstStyle/>
          <a:p>
            <a:r>
              <a:rPr lang="en-GB" dirty="0"/>
              <a:t>Now work through the questions in </a:t>
            </a:r>
            <a:r>
              <a:rPr lang="en-GB" b="1" dirty="0"/>
              <a:t>Task 1</a:t>
            </a:r>
            <a:r>
              <a:rPr lang="en-GB" dirty="0"/>
              <a:t> on the worksheet</a:t>
            </a:r>
          </a:p>
        </p:txBody>
      </p:sp>
    </p:spTree>
    <p:extLst>
      <p:ext uri="{BB962C8B-B14F-4D97-AF65-F5344CB8AC3E}">
        <p14:creationId xmlns:p14="http://schemas.microsoft.com/office/powerpoint/2010/main" val="410399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IF .. THEN .. ELSE IF .. ELSE</a:t>
            </a:r>
          </a:p>
        </p:txBody>
      </p:sp>
      <p:sp>
        <p:nvSpPr>
          <p:cNvPr id="3" name="Text Placeholder 2"/>
          <p:cNvSpPr>
            <a:spLocks noGrp="1"/>
          </p:cNvSpPr>
          <p:nvPr>
            <p:ph type="body" sz="quarter" idx="14"/>
          </p:nvPr>
        </p:nvSpPr>
        <p:spPr/>
        <p:txBody>
          <a:bodyPr/>
          <a:lstStyle/>
          <a:p>
            <a:r>
              <a:rPr lang="en-GB" dirty="0"/>
              <a:t>Use multiple IF ..THEN.. ELSE IF statements to evaluate more than one condition</a:t>
            </a:r>
          </a:p>
          <a:p>
            <a:r>
              <a:rPr lang="en-GB" dirty="0"/>
              <a:t>What would the output be for each of the following values?</a:t>
            </a:r>
          </a:p>
          <a:p>
            <a:pPr lvl="1"/>
            <a:r>
              <a:rPr lang="en-GB" sz="2000" dirty="0"/>
              <a:t>age = 11, age = 12 and age = 13</a:t>
            </a:r>
          </a:p>
        </p:txBody>
      </p:sp>
      <p:sp>
        <p:nvSpPr>
          <p:cNvPr id="7" name="TextBox 6"/>
          <p:cNvSpPr txBox="1"/>
          <p:nvPr/>
        </p:nvSpPr>
        <p:spPr>
          <a:xfrm>
            <a:off x="2360992" y="4235049"/>
            <a:ext cx="4543045" cy="203132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solidFill>
                  <a:srgbClr val="36A7D4"/>
                </a:solidFill>
                <a:latin typeface="Consolas" panose="020B0609020204030204" pitchFamily="49" charset="0"/>
                <a:cs typeface="Consolas" panose="020B0609020204030204" pitchFamily="49" charset="0"/>
              </a:rPr>
              <a:t>IF age &lt; 12 THEN</a:t>
            </a:r>
          </a:p>
          <a:p>
            <a:r>
              <a:rPr lang="en-GB" dirty="0">
                <a:solidFill>
                  <a:srgbClr val="36A7D4"/>
                </a:solidFill>
                <a:latin typeface="Consolas" panose="020B0609020204030204" pitchFamily="49" charset="0"/>
                <a:cs typeface="Consolas" panose="020B0609020204030204" pitchFamily="49" charset="0"/>
              </a:rPr>
              <a:t>	OUTPUT “Age is less than 12”</a:t>
            </a:r>
          </a:p>
          <a:p>
            <a:r>
              <a:rPr lang="en-GB" dirty="0">
                <a:solidFill>
                  <a:srgbClr val="36A7D4"/>
                </a:solidFill>
                <a:latin typeface="Consolas" panose="020B0609020204030204" pitchFamily="49" charset="0"/>
                <a:cs typeface="Consolas" panose="020B0609020204030204" pitchFamily="49" charset="0"/>
              </a:rPr>
              <a:t>ELSE IF age = 12 THEN</a:t>
            </a:r>
          </a:p>
          <a:p>
            <a:r>
              <a:rPr lang="en-GB" dirty="0">
                <a:solidFill>
                  <a:srgbClr val="36A7D4"/>
                </a:solidFill>
                <a:latin typeface="Consolas" panose="020B0609020204030204" pitchFamily="49" charset="0"/>
                <a:cs typeface="Consolas" panose="020B0609020204030204" pitchFamily="49" charset="0"/>
              </a:rPr>
              <a:t>	OUTPUT “Age is 12”</a:t>
            </a:r>
          </a:p>
          <a:p>
            <a:r>
              <a:rPr lang="en-GB" dirty="0">
                <a:solidFill>
                  <a:srgbClr val="36A7D4"/>
                </a:solidFill>
                <a:latin typeface="Consolas" panose="020B0609020204030204" pitchFamily="49" charset="0"/>
                <a:cs typeface="Consolas" panose="020B0609020204030204" pitchFamily="49" charset="0"/>
              </a:rPr>
              <a:t>ELSE</a:t>
            </a:r>
          </a:p>
          <a:p>
            <a:r>
              <a:rPr lang="en-GB" dirty="0">
                <a:solidFill>
                  <a:srgbClr val="36A7D4"/>
                </a:solidFill>
                <a:latin typeface="Consolas" panose="020B0609020204030204" pitchFamily="49" charset="0"/>
                <a:cs typeface="Consolas" panose="020B0609020204030204" pitchFamily="49" charset="0"/>
              </a:rPr>
              <a:t>	OUTPUT “Age is greater than 12”</a:t>
            </a:r>
          </a:p>
          <a:p>
            <a:r>
              <a:rPr lang="en-GB" dirty="0">
                <a:solidFill>
                  <a:srgbClr val="36A7D4"/>
                </a:solidFill>
                <a:latin typeface="Consolas" panose="020B0609020204030204" pitchFamily="49" charset="0"/>
                <a:cs typeface="Consolas" panose="020B0609020204030204" pitchFamily="49" charset="0"/>
              </a:rPr>
              <a:t>END IF</a:t>
            </a:r>
          </a:p>
        </p:txBody>
      </p:sp>
    </p:spTree>
    <p:extLst>
      <p:ext uri="{BB962C8B-B14F-4D97-AF65-F5344CB8AC3E}">
        <p14:creationId xmlns:p14="http://schemas.microsoft.com/office/powerpoint/2010/main" val="191384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CASE .. ENDCASE</a:t>
            </a:r>
          </a:p>
        </p:txBody>
      </p:sp>
      <p:sp>
        <p:nvSpPr>
          <p:cNvPr id="3" name="Text Placeholder 2"/>
          <p:cNvSpPr>
            <a:spLocks noGrp="1"/>
          </p:cNvSpPr>
          <p:nvPr>
            <p:ph type="body" sz="quarter" idx="14"/>
          </p:nvPr>
        </p:nvSpPr>
        <p:spPr/>
        <p:txBody>
          <a:bodyPr/>
          <a:lstStyle/>
          <a:p>
            <a:r>
              <a:rPr lang="en-GB" dirty="0"/>
              <a:t>A CASE statement is the logical equivalent of the </a:t>
            </a:r>
            <a:br>
              <a:rPr lang="en-GB" dirty="0"/>
            </a:br>
            <a:r>
              <a:rPr lang="en-GB" dirty="0"/>
              <a:t>IF.. THEN.. ELSE IF statement</a:t>
            </a:r>
          </a:p>
          <a:p>
            <a:pPr lvl="1"/>
            <a:r>
              <a:rPr lang="en-GB" dirty="0"/>
              <a:t>It is used to make it easier to code multiple condition checks</a:t>
            </a:r>
          </a:p>
          <a:p>
            <a:pPr lvl="1"/>
            <a:r>
              <a:rPr lang="en-GB" dirty="0"/>
              <a:t>Some languages (e.g. Python) do not have a CASE statement</a:t>
            </a:r>
          </a:p>
        </p:txBody>
      </p:sp>
      <p:sp>
        <p:nvSpPr>
          <p:cNvPr id="5" name="TextBox 4"/>
          <p:cNvSpPr txBox="1"/>
          <p:nvPr/>
        </p:nvSpPr>
        <p:spPr>
          <a:xfrm>
            <a:off x="2523896" y="3915318"/>
            <a:ext cx="5396249" cy="2157102"/>
          </a:xfrm>
          <a:prstGeom prst="rect">
            <a:avLst/>
          </a:prstGeom>
          <a:noFill/>
          <a:ln>
            <a:noFill/>
          </a:ln>
          <a:effectLst/>
        </p:spPr>
        <p:style>
          <a:lnRef idx="3">
            <a:schemeClr val="lt1"/>
          </a:lnRef>
          <a:fillRef idx="1">
            <a:schemeClr val="dk1"/>
          </a:fillRef>
          <a:effectRef idx="1">
            <a:schemeClr val="dk1"/>
          </a:effectRef>
          <a:fontRef idx="minor">
            <a:schemeClr val="lt1"/>
          </a:fontRef>
        </p:style>
        <p:txBody>
          <a:bodyPr wrap="square" lIns="108000" tIns="108000" rIns="108000" bIns="108000" rtlCol="0">
            <a:spAutoFit/>
          </a:bodyPr>
          <a:lstStyle/>
          <a:p>
            <a:r>
              <a:rPr lang="en-GB" dirty="0">
                <a:solidFill>
                  <a:srgbClr val="36A7D4"/>
                </a:solidFill>
                <a:latin typeface="Consolas" panose="020B0609020204030204" pitchFamily="49" charset="0"/>
                <a:cs typeface="Consolas" panose="020B0609020204030204" pitchFamily="49" charset="0"/>
              </a:rPr>
              <a:t>CASE choice OF</a:t>
            </a:r>
          </a:p>
          <a:p>
            <a:r>
              <a:rPr lang="en-GB" dirty="0">
                <a:solidFill>
                  <a:srgbClr val="36A7D4"/>
                </a:solidFill>
                <a:latin typeface="Consolas" panose="020B0609020204030204" pitchFamily="49" charset="0"/>
                <a:cs typeface="Consolas" panose="020B0609020204030204" pitchFamily="49" charset="0"/>
              </a:rPr>
              <a:t>	a	:OUTPUT “You chose a”</a:t>
            </a:r>
          </a:p>
          <a:p>
            <a:r>
              <a:rPr lang="en-GB" dirty="0">
                <a:solidFill>
                  <a:srgbClr val="36A7D4"/>
                </a:solidFill>
                <a:latin typeface="Consolas" panose="020B0609020204030204" pitchFamily="49" charset="0"/>
                <a:cs typeface="Consolas" panose="020B0609020204030204" pitchFamily="49" charset="0"/>
              </a:rPr>
              <a:t>	b	:OUTPUT “You chose b”</a:t>
            </a:r>
          </a:p>
          <a:p>
            <a:r>
              <a:rPr lang="en-GB" dirty="0">
                <a:solidFill>
                  <a:srgbClr val="36A7D4"/>
                </a:solidFill>
                <a:latin typeface="Consolas" panose="020B0609020204030204" pitchFamily="49" charset="0"/>
                <a:cs typeface="Consolas" panose="020B0609020204030204" pitchFamily="49" charset="0"/>
              </a:rPr>
              <a:t>	c	:OUTPUT “You chose c”</a:t>
            </a:r>
          </a:p>
          <a:p>
            <a:r>
              <a:rPr lang="en-GB" dirty="0">
                <a:solidFill>
                  <a:srgbClr val="36A7D4"/>
                </a:solidFill>
                <a:latin typeface="Consolas" panose="020B0609020204030204" pitchFamily="49" charset="0"/>
                <a:cs typeface="Consolas" panose="020B0609020204030204" pitchFamily="49" charset="0"/>
              </a:rPr>
              <a:t>ELSE</a:t>
            </a:r>
          </a:p>
          <a:p>
            <a:r>
              <a:rPr lang="en-GB" dirty="0">
                <a:solidFill>
                  <a:srgbClr val="36A7D4"/>
                </a:solidFill>
                <a:latin typeface="Consolas" panose="020B0609020204030204" pitchFamily="49" charset="0"/>
                <a:cs typeface="Consolas" panose="020B0609020204030204" pitchFamily="49" charset="0"/>
              </a:rPr>
              <a:t>	OUTPUT “Invalid choice”</a:t>
            </a:r>
          </a:p>
          <a:p>
            <a:r>
              <a:rPr lang="en-GB" dirty="0">
                <a:solidFill>
                  <a:srgbClr val="36A7D4"/>
                </a:solidFill>
                <a:latin typeface="Consolas" panose="020B0609020204030204" pitchFamily="49" charset="0"/>
                <a:cs typeface="Consolas" panose="020B0609020204030204" pitchFamily="49" charset="0"/>
              </a:rPr>
              <a:t>ENDCASE</a:t>
            </a:r>
          </a:p>
        </p:txBody>
      </p:sp>
    </p:spTree>
    <p:extLst>
      <p:ext uri="{BB962C8B-B14F-4D97-AF65-F5344CB8AC3E}">
        <p14:creationId xmlns:p14="http://schemas.microsoft.com/office/powerpoint/2010/main" val="2926585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Sample problem</a:t>
            </a:r>
          </a:p>
        </p:txBody>
      </p:sp>
      <p:sp>
        <p:nvSpPr>
          <p:cNvPr id="3" name="Text Placeholder 2"/>
          <p:cNvSpPr>
            <a:spLocks noGrp="1"/>
          </p:cNvSpPr>
          <p:nvPr>
            <p:ph type="body" sz="quarter" idx="14"/>
          </p:nvPr>
        </p:nvSpPr>
        <p:spPr/>
        <p:txBody>
          <a:bodyPr/>
          <a:lstStyle/>
          <a:p>
            <a:r>
              <a:rPr lang="en-GB" dirty="0"/>
              <a:t>Suppose you need to calculate grades from exam marks and print out the grade for each student</a:t>
            </a:r>
          </a:p>
          <a:p>
            <a:pPr lvl="1"/>
            <a:r>
              <a:rPr lang="en-GB" dirty="0"/>
              <a:t>What grade boundaries would you select?</a:t>
            </a:r>
          </a:p>
          <a:p>
            <a:pPr lvl="1"/>
            <a:r>
              <a:rPr lang="en-GB" dirty="0"/>
              <a:t>What input would you need?</a:t>
            </a:r>
          </a:p>
          <a:p>
            <a:pPr lvl="1"/>
            <a:r>
              <a:rPr lang="en-GB" dirty="0"/>
              <a:t>What conditions would you evaluate?</a:t>
            </a:r>
          </a:p>
          <a:p>
            <a:pPr lvl="1"/>
            <a:r>
              <a:rPr lang="en-GB" dirty="0"/>
              <a:t>What output statements would you need?</a:t>
            </a:r>
          </a:p>
        </p:txBody>
      </p:sp>
    </p:spTree>
    <p:extLst>
      <p:ext uri="{BB962C8B-B14F-4D97-AF65-F5344CB8AC3E}">
        <p14:creationId xmlns:p14="http://schemas.microsoft.com/office/powerpoint/2010/main" val="3818454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flipH="1">
            <a:off x="724280" y="3162300"/>
            <a:ext cx="5181600" cy="3505200"/>
          </a:xfrm>
          <a:prstGeom prst="rect">
            <a:avLst/>
          </a:prstGeom>
        </p:spPr>
      </p:pic>
      <p:sp>
        <p:nvSpPr>
          <p:cNvPr id="6" name="Text Placeholder 5"/>
          <p:cNvSpPr>
            <a:spLocks noGrp="1"/>
          </p:cNvSpPr>
          <p:nvPr>
            <p:ph type="body" sz="quarter" idx="13"/>
          </p:nvPr>
        </p:nvSpPr>
        <p:spPr/>
        <p:txBody>
          <a:bodyPr/>
          <a:lstStyle/>
          <a:p>
            <a:r>
              <a:rPr lang="en-GB" dirty="0"/>
              <a:t>Worksheet 2</a:t>
            </a:r>
          </a:p>
        </p:txBody>
      </p:sp>
      <p:sp>
        <p:nvSpPr>
          <p:cNvPr id="7" name="Text Placeholder 6"/>
          <p:cNvSpPr>
            <a:spLocks noGrp="1"/>
          </p:cNvSpPr>
          <p:nvPr>
            <p:ph type="body" sz="quarter" idx="14"/>
          </p:nvPr>
        </p:nvSpPr>
        <p:spPr/>
        <p:txBody>
          <a:bodyPr/>
          <a:lstStyle/>
          <a:p>
            <a:r>
              <a:rPr lang="en-GB" dirty="0"/>
              <a:t>Now work through </a:t>
            </a:r>
            <a:r>
              <a:rPr lang="en-GB" b="1" dirty="0"/>
              <a:t>Task 2 </a:t>
            </a:r>
            <a:r>
              <a:rPr lang="en-GB" dirty="0"/>
              <a:t>on the worksheet</a:t>
            </a:r>
          </a:p>
        </p:txBody>
      </p:sp>
    </p:spTree>
    <p:extLst>
      <p:ext uri="{BB962C8B-B14F-4D97-AF65-F5344CB8AC3E}">
        <p14:creationId xmlns:p14="http://schemas.microsoft.com/office/powerpoint/2010/main" val="286148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Nested IF</a:t>
            </a:r>
          </a:p>
        </p:txBody>
      </p:sp>
      <p:sp>
        <p:nvSpPr>
          <p:cNvPr id="3" name="Text Placeholder 2"/>
          <p:cNvSpPr>
            <a:spLocks noGrp="1"/>
          </p:cNvSpPr>
          <p:nvPr>
            <p:ph type="body" sz="quarter" idx="14"/>
          </p:nvPr>
        </p:nvSpPr>
        <p:spPr/>
        <p:txBody>
          <a:bodyPr/>
          <a:lstStyle/>
          <a:p>
            <a:pPr marL="0" indent="0">
              <a:buNone/>
            </a:pPr>
            <a:r>
              <a:rPr lang="en-GB" dirty="0"/>
              <a:t>In the nested IF statement, the second condition is only checked if the first condition is true:</a:t>
            </a:r>
          </a:p>
        </p:txBody>
      </p:sp>
      <p:sp>
        <p:nvSpPr>
          <p:cNvPr id="6" name="TextBox 5"/>
          <p:cNvSpPr txBox="1"/>
          <p:nvPr/>
        </p:nvSpPr>
        <p:spPr>
          <a:xfrm>
            <a:off x="3258840" y="2785422"/>
            <a:ext cx="2613620" cy="286232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solidFill>
                  <a:srgbClr val="36A7D4"/>
                </a:solidFill>
                <a:latin typeface="Consolas" panose="020B0609020204030204" pitchFamily="49" charset="0"/>
                <a:cs typeface="Consolas" panose="020B0609020204030204" pitchFamily="49" charset="0"/>
              </a:rPr>
              <a:t>IF x THEN</a:t>
            </a:r>
          </a:p>
          <a:p>
            <a:r>
              <a:rPr lang="en-GB" dirty="0">
                <a:solidFill>
                  <a:srgbClr val="36A7D4"/>
                </a:solidFill>
                <a:latin typeface="Consolas" panose="020B0609020204030204" pitchFamily="49" charset="0"/>
                <a:cs typeface="Consolas" panose="020B0609020204030204" pitchFamily="49" charset="0"/>
              </a:rPr>
              <a:t>	IF y THEN</a:t>
            </a:r>
          </a:p>
          <a:p>
            <a:r>
              <a:rPr lang="en-GB" dirty="0">
                <a:solidFill>
                  <a:srgbClr val="36A7D4"/>
                </a:solidFill>
                <a:latin typeface="Consolas" panose="020B0609020204030204" pitchFamily="49" charset="0"/>
                <a:cs typeface="Consolas" panose="020B0609020204030204" pitchFamily="49" charset="0"/>
              </a:rPr>
              <a:t>		OUTPUT “A”</a:t>
            </a:r>
          </a:p>
          <a:p>
            <a:r>
              <a:rPr lang="en-GB" dirty="0">
                <a:solidFill>
                  <a:srgbClr val="36A7D4"/>
                </a:solidFill>
                <a:latin typeface="Consolas" panose="020B0609020204030204" pitchFamily="49" charset="0"/>
                <a:cs typeface="Consolas" panose="020B0609020204030204" pitchFamily="49" charset="0"/>
              </a:rPr>
              <a:t>	ELSE</a:t>
            </a:r>
          </a:p>
          <a:p>
            <a:r>
              <a:rPr lang="en-GB" dirty="0">
                <a:solidFill>
                  <a:srgbClr val="36A7D4"/>
                </a:solidFill>
                <a:latin typeface="Consolas" panose="020B0609020204030204" pitchFamily="49" charset="0"/>
                <a:cs typeface="Consolas" panose="020B0609020204030204" pitchFamily="49" charset="0"/>
              </a:rPr>
              <a:t>		OUTPUT  “B”</a:t>
            </a:r>
          </a:p>
          <a:p>
            <a:r>
              <a:rPr lang="en-GB" dirty="0">
                <a:solidFill>
                  <a:srgbClr val="36A7D4"/>
                </a:solidFill>
                <a:latin typeface="Consolas" panose="020B0609020204030204" pitchFamily="49" charset="0"/>
                <a:cs typeface="Consolas" panose="020B0609020204030204" pitchFamily="49" charset="0"/>
              </a:rPr>
              <a:t>	END IF</a:t>
            </a:r>
          </a:p>
          <a:p>
            <a:r>
              <a:rPr lang="en-GB" dirty="0">
                <a:solidFill>
                  <a:srgbClr val="36A7D4"/>
                </a:solidFill>
                <a:latin typeface="Consolas" panose="020B0609020204030204" pitchFamily="49" charset="0"/>
                <a:cs typeface="Consolas" panose="020B0609020204030204" pitchFamily="49" charset="0"/>
              </a:rPr>
              <a:t>ELSE</a:t>
            </a:r>
          </a:p>
          <a:p>
            <a:r>
              <a:rPr lang="en-GB" dirty="0">
                <a:solidFill>
                  <a:srgbClr val="36A7D4"/>
                </a:solidFill>
                <a:latin typeface="Consolas" panose="020B0609020204030204" pitchFamily="49" charset="0"/>
                <a:cs typeface="Consolas" panose="020B0609020204030204" pitchFamily="49" charset="0"/>
              </a:rPr>
              <a:t>	OUTPUT “C”</a:t>
            </a:r>
          </a:p>
          <a:p>
            <a:r>
              <a:rPr lang="en-GB" dirty="0">
                <a:solidFill>
                  <a:srgbClr val="36A7D4"/>
                </a:solidFill>
                <a:latin typeface="Consolas" panose="020B0609020204030204" pitchFamily="49" charset="0"/>
                <a:cs typeface="Consolas" panose="020B0609020204030204" pitchFamily="49" charset="0"/>
              </a:rPr>
              <a:t>END IF</a:t>
            </a:r>
          </a:p>
          <a:p>
            <a:r>
              <a:rPr lang="en-GB" dirty="0">
                <a:solidFill>
                  <a:srgbClr val="36A7D4"/>
                </a:solidFill>
                <a:latin typeface="Consolas" panose="020B0609020204030204" pitchFamily="49" charset="0"/>
                <a:cs typeface="Consolas" panose="020B0609020204030204" pitchFamily="49" charset="0"/>
              </a:rPr>
              <a:t>OUTPUT “D”</a:t>
            </a:r>
          </a:p>
        </p:txBody>
      </p:sp>
    </p:spTree>
    <p:extLst>
      <p:ext uri="{BB962C8B-B14F-4D97-AF65-F5344CB8AC3E}">
        <p14:creationId xmlns:p14="http://schemas.microsoft.com/office/powerpoint/2010/main" val="1306816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Nested IF</a:t>
            </a:r>
          </a:p>
        </p:txBody>
      </p:sp>
      <p:sp>
        <p:nvSpPr>
          <p:cNvPr id="5" name="Text Placeholder 2"/>
          <p:cNvSpPr>
            <a:spLocks noGrp="1"/>
          </p:cNvSpPr>
          <p:nvPr>
            <p:ph type="body" sz="quarter" idx="14"/>
          </p:nvPr>
        </p:nvSpPr>
        <p:spPr/>
        <p:txBody>
          <a:bodyPr/>
          <a:lstStyle/>
          <a:p>
            <a:pPr marL="0" indent="0">
              <a:buNone/>
            </a:pPr>
            <a:r>
              <a:rPr lang="en-GB" dirty="0"/>
              <a:t>What will the output be if </a:t>
            </a:r>
            <a:r>
              <a:rPr lang="en-GB" b="1" dirty="0"/>
              <a:t>age</a:t>
            </a:r>
            <a:r>
              <a:rPr lang="en-GB" dirty="0"/>
              <a:t> is (i) 11 (ii) 12 (iii) 13</a:t>
            </a:r>
          </a:p>
        </p:txBody>
      </p:sp>
      <p:sp>
        <p:nvSpPr>
          <p:cNvPr id="8" name="TextBox 7"/>
          <p:cNvSpPr txBox="1"/>
          <p:nvPr/>
        </p:nvSpPr>
        <p:spPr>
          <a:xfrm>
            <a:off x="1803780" y="2504574"/>
            <a:ext cx="5657469" cy="31700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solidFill>
                  <a:srgbClr val="36A7D4"/>
                </a:solidFill>
                <a:latin typeface="Consolas" panose="020B0609020204030204" pitchFamily="49" charset="0"/>
                <a:cs typeface="Consolas" panose="020B0609020204030204" pitchFamily="49" charset="0"/>
              </a:rPr>
              <a:t>IF age &gt; 11 THEN</a:t>
            </a:r>
          </a:p>
          <a:p>
            <a:r>
              <a:rPr lang="en-GB" sz="2000" dirty="0">
                <a:solidFill>
                  <a:srgbClr val="36A7D4"/>
                </a:solidFill>
                <a:latin typeface="Consolas" panose="020B0609020204030204" pitchFamily="49" charset="0"/>
                <a:cs typeface="Consolas" panose="020B0609020204030204" pitchFamily="49" charset="0"/>
              </a:rPr>
              <a:t>	IF age &gt; 12 THEN</a:t>
            </a:r>
          </a:p>
          <a:p>
            <a:r>
              <a:rPr lang="en-GB" sz="2000" dirty="0">
                <a:solidFill>
                  <a:srgbClr val="36A7D4"/>
                </a:solidFill>
                <a:latin typeface="Consolas" panose="020B0609020204030204" pitchFamily="49" charset="0"/>
                <a:cs typeface="Consolas" panose="020B0609020204030204" pitchFamily="49" charset="0"/>
              </a:rPr>
              <a:t>		OUTPUT “Age Group 1”</a:t>
            </a:r>
          </a:p>
          <a:p>
            <a:r>
              <a:rPr lang="en-GB" sz="2000" dirty="0">
                <a:solidFill>
                  <a:srgbClr val="36A7D4"/>
                </a:solidFill>
                <a:latin typeface="Consolas" panose="020B0609020204030204" pitchFamily="49" charset="0"/>
                <a:cs typeface="Consolas" panose="020B0609020204030204" pitchFamily="49" charset="0"/>
              </a:rPr>
              <a:t>	ELSE</a:t>
            </a:r>
          </a:p>
          <a:p>
            <a:r>
              <a:rPr lang="en-GB" sz="2000" dirty="0">
                <a:solidFill>
                  <a:srgbClr val="36A7D4"/>
                </a:solidFill>
                <a:latin typeface="Consolas" panose="020B0609020204030204" pitchFamily="49" charset="0"/>
                <a:cs typeface="Consolas" panose="020B0609020204030204" pitchFamily="49" charset="0"/>
              </a:rPr>
              <a:t>		OUTPUT “Age Group 2”</a:t>
            </a:r>
          </a:p>
          <a:p>
            <a:r>
              <a:rPr lang="en-GB" sz="2000" dirty="0">
                <a:solidFill>
                  <a:srgbClr val="36A7D4"/>
                </a:solidFill>
                <a:latin typeface="Consolas" panose="020B0609020204030204" pitchFamily="49" charset="0"/>
                <a:cs typeface="Consolas" panose="020B0609020204030204" pitchFamily="49" charset="0"/>
              </a:rPr>
              <a:t>	END IF</a:t>
            </a:r>
          </a:p>
          <a:p>
            <a:r>
              <a:rPr lang="en-GB" sz="2000" dirty="0">
                <a:solidFill>
                  <a:srgbClr val="36A7D4"/>
                </a:solidFill>
                <a:latin typeface="Consolas" panose="020B0609020204030204" pitchFamily="49" charset="0"/>
                <a:cs typeface="Consolas" panose="020B0609020204030204" pitchFamily="49" charset="0"/>
              </a:rPr>
              <a:t>ELSE</a:t>
            </a:r>
          </a:p>
          <a:p>
            <a:r>
              <a:rPr lang="en-GB" sz="2000" dirty="0">
                <a:solidFill>
                  <a:srgbClr val="36A7D4"/>
                </a:solidFill>
                <a:latin typeface="Consolas" panose="020B0609020204030204" pitchFamily="49" charset="0"/>
                <a:cs typeface="Consolas" panose="020B0609020204030204" pitchFamily="49" charset="0"/>
              </a:rPr>
              <a:t>	OUTPUT “Age Group 3”</a:t>
            </a:r>
          </a:p>
          <a:p>
            <a:r>
              <a:rPr lang="en-GB" sz="2000" dirty="0">
                <a:solidFill>
                  <a:srgbClr val="36A7D4"/>
                </a:solidFill>
                <a:latin typeface="Consolas" panose="020B0609020204030204" pitchFamily="49" charset="0"/>
                <a:cs typeface="Consolas" panose="020B0609020204030204" pitchFamily="49" charset="0"/>
              </a:rPr>
              <a:t>END IF</a:t>
            </a:r>
          </a:p>
          <a:p>
            <a:r>
              <a:rPr lang="en-GB" sz="2000" dirty="0">
                <a:solidFill>
                  <a:srgbClr val="36A7D4"/>
                </a:solidFill>
                <a:latin typeface="Consolas" panose="020B0609020204030204" pitchFamily="49" charset="0"/>
                <a:cs typeface="Consolas" panose="020B0609020204030204" pitchFamily="49" charset="0"/>
              </a:rPr>
              <a:t>OUTPUT “This is the end of the program”</a:t>
            </a:r>
          </a:p>
        </p:txBody>
      </p:sp>
    </p:spTree>
    <p:extLst>
      <p:ext uri="{BB962C8B-B14F-4D97-AF65-F5344CB8AC3E}">
        <p14:creationId xmlns:p14="http://schemas.microsoft.com/office/powerpoint/2010/main" val="87128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Objectives</a:t>
            </a:r>
          </a:p>
        </p:txBody>
      </p:sp>
      <p:sp>
        <p:nvSpPr>
          <p:cNvPr id="2" name="Text Placeholder 1"/>
          <p:cNvSpPr>
            <a:spLocks noGrp="1"/>
          </p:cNvSpPr>
          <p:nvPr>
            <p:ph type="body" sz="quarter" idx="14"/>
          </p:nvPr>
        </p:nvSpPr>
        <p:spPr/>
        <p:txBody>
          <a:bodyPr/>
          <a:lstStyle/>
          <a:p>
            <a:r>
              <a:rPr lang="en-GB" dirty="0"/>
              <a:t>be able to use relational operators </a:t>
            </a:r>
          </a:p>
          <a:p>
            <a:r>
              <a:rPr lang="en-GB" dirty="0"/>
              <a:t>be able to use Boolean operations AND, OR </a:t>
            </a:r>
          </a:p>
          <a:p>
            <a:r>
              <a:rPr lang="en-GB" dirty="0"/>
              <a:t>be able to use nested selection statements </a:t>
            </a:r>
          </a:p>
        </p:txBody>
      </p:sp>
    </p:spTree>
    <p:extLst>
      <p:ext uri="{BB962C8B-B14F-4D97-AF65-F5344CB8AC3E}">
        <p14:creationId xmlns:p14="http://schemas.microsoft.com/office/powerpoint/2010/main" val="1665372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Nested IF vs AND operator</a:t>
            </a:r>
          </a:p>
        </p:txBody>
      </p:sp>
      <p:sp>
        <p:nvSpPr>
          <p:cNvPr id="3" name="Text Placeholder 2"/>
          <p:cNvSpPr>
            <a:spLocks noGrp="1"/>
          </p:cNvSpPr>
          <p:nvPr>
            <p:ph type="body" sz="quarter" idx="14"/>
          </p:nvPr>
        </p:nvSpPr>
        <p:spPr/>
        <p:txBody>
          <a:bodyPr/>
          <a:lstStyle/>
          <a:p>
            <a:pPr marL="0" indent="0">
              <a:spcAft>
                <a:spcPts val="600"/>
              </a:spcAft>
              <a:buNone/>
            </a:pPr>
            <a:r>
              <a:rPr lang="en-GB" dirty="0"/>
              <a:t>Compare these algorithms. What output would each produce with the following input:</a:t>
            </a:r>
          </a:p>
          <a:p>
            <a:pPr marL="0" lvl="1" indent="0">
              <a:spcBef>
                <a:spcPts val="600"/>
              </a:spcBef>
              <a:buNone/>
              <a:tabLst>
                <a:tab pos="441325" algn="l"/>
                <a:tab pos="2239963" algn="l"/>
                <a:tab pos="2697163" algn="l"/>
              </a:tabLst>
            </a:pPr>
            <a:r>
              <a:rPr lang="en-GB" dirty="0"/>
              <a:t>(i) age 10, height 1m  (ii) age 10, height .95m   (iii) age 9, height 1m</a:t>
            </a:r>
          </a:p>
          <a:p>
            <a:pPr marL="0" lvl="1" indent="0">
              <a:buNone/>
              <a:tabLst>
                <a:tab pos="441325" algn="l"/>
                <a:tab pos="2239963" algn="l"/>
                <a:tab pos="2697163" algn="l"/>
              </a:tabLst>
            </a:pPr>
            <a:endParaRPr lang="en-GB" dirty="0"/>
          </a:p>
          <a:p>
            <a:pPr marL="0" lvl="1" indent="0">
              <a:buNone/>
              <a:tabLst>
                <a:tab pos="441325" algn="l"/>
                <a:tab pos="2239963" algn="l"/>
                <a:tab pos="2697163" algn="l"/>
              </a:tabLst>
            </a:pPr>
            <a:endParaRPr lang="en-GB" dirty="0"/>
          </a:p>
          <a:p>
            <a:pPr marL="0" indent="0">
              <a:buNone/>
            </a:pPr>
            <a:r>
              <a:rPr lang="en-GB" sz="1800" dirty="0"/>
              <a:t> </a:t>
            </a:r>
          </a:p>
        </p:txBody>
      </p:sp>
      <p:sp>
        <p:nvSpPr>
          <p:cNvPr id="7" name="Rectangle 6"/>
          <p:cNvSpPr/>
          <p:nvPr/>
        </p:nvSpPr>
        <p:spPr>
          <a:xfrm>
            <a:off x="705231" y="3351789"/>
            <a:ext cx="3917384" cy="2800767"/>
          </a:xfrm>
          <a:prstGeom prst="rect">
            <a:avLst/>
          </a:prstGeom>
          <a:noFill/>
          <a:ln w="12700">
            <a:solidFill>
              <a:srgbClr val="246AB4"/>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IF age &gt;= 10 AND</a:t>
            </a:r>
            <a:r>
              <a:rPr lang="en-GB" sz="1600" b="1" dirty="0">
                <a:solidFill>
                  <a:srgbClr val="36A7D4"/>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height &gt;= 1 THEN</a:t>
            </a:r>
          </a:p>
          <a:p>
            <a:pPr marL="457200">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OUTPUT “You can ride the rollercoaster.”</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ELSE </a:t>
            </a:r>
            <a:r>
              <a:rPr lang="en-GB" sz="1600">
                <a:solidFill>
                  <a:srgbClr val="36A7D4"/>
                </a:solidFill>
                <a:latin typeface="Consolas" panose="020B0609020204030204" pitchFamily="49" charset="0"/>
                <a:ea typeface="Calibri" panose="020F0502020204030204" pitchFamily="34" charset="0"/>
                <a:cs typeface="Consolas" panose="020B0609020204030204" pitchFamily="49" charset="0"/>
              </a:rPr>
              <a:t>IF age&gt;=10 </a:t>
            </a: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AND height&lt;1 THEN</a:t>
            </a:r>
          </a:p>
          <a:p>
            <a:pPr marL="457200">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OUTPUT “You are too short to ride.”</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ELSE IF age &lt; 10 THEN</a:t>
            </a:r>
          </a:p>
          <a:p>
            <a:pPr marL="457200">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OUTPUT “You are too young to ride.”</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END IF</a:t>
            </a:r>
          </a:p>
          <a:p>
            <a:pPr>
              <a:spcAft>
                <a:spcPts val="0"/>
              </a:spcAft>
            </a:pPr>
            <a:endPar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endParaRPr>
          </a:p>
        </p:txBody>
      </p:sp>
      <p:sp>
        <p:nvSpPr>
          <p:cNvPr id="8" name="Rectangle 7"/>
          <p:cNvSpPr/>
          <p:nvPr/>
        </p:nvSpPr>
        <p:spPr>
          <a:xfrm>
            <a:off x="4679955" y="3351789"/>
            <a:ext cx="3879845" cy="2800767"/>
          </a:xfrm>
          <a:prstGeom prst="rect">
            <a:avLst/>
          </a:prstGeom>
          <a:noFill/>
          <a:ln w="12700">
            <a:solidFill>
              <a:srgbClr val="246AB4"/>
            </a:solidFill>
          </a:ln>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IF age &gt;= 10 THEN</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	IF height &gt;= 1 THEN</a:t>
            </a:r>
          </a:p>
          <a:p>
            <a:pPr marL="457200">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	OUTPUT “You can ride the rollercoaster.”</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	ELSE </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		OUTPUT “You are too short to ride.”</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ELSE </a:t>
            </a:r>
          </a:p>
          <a:p>
            <a:pPr marL="457200">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OUTPUT “You are too young to ride.”</a:t>
            </a:r>
          </a:p>
          <a:p>
            <a:pPr>
              <a:spcAft>
                <a:spcPts val="0"/>
              </a:spcAft>
            </a:pPr>
            <a:r>
              <a:rPr lang="en-GB" sz="1600" dirty="0">
                <a:solidFill>
                  <a:srgbClr val="36A7D4"/>
                </a:solidFill>
                <a:latin typeface="Consolas" panose="020B0609020204030204" pitchFamily="49" charset="0"/>
                <a:ea typeface="Calibri" panose="020F0502020204030204" pitchFamily="34" charset="0"/>
                <a:cs typeface="Consolas" panose="020B0609020204030204" pitchFamily="49" charset="0"/>
              </a:rPr>
              <a:t>END IF</a:t>
            </a:r>
          </a:p>
        </p:txBody>
      </p:sp>
    </p:spTree>
    <p:extLst>
      <p:ext uri="{BB962C8B-B14F-4D97-AF65-F5344CB8AC3E}">
        <p14:creationId xmlns:p14="http://schemas.microsoft.com/office/powerpoint/2010/main" val="405241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Worksheet 2</a:t>
            </a:r>
          </a:p>
        </p:txBody>
      </p:sp>
      <p:sp>
        <p:nvSpPr>
          <p:cNvPr id="7" name="Text Placeholder 6"/>
          <p:cNvSpPr>
            <a:spLocks noGrp="1"/>
          </p:cNvSpPr>
          <p:nvPr>
            <p:ph type="body" sz="quarter" idx="14"/>
          </p:nvPr>
        </p:nvSpPr>
        <p:spPr/>
        <p:txBody>
          <a:bodyPr/>
          <a:lstStyle/>
          <a:p>
            <a:r>
              <a:rPr lang="en-GB" sz="2800" dirty="0"/>
              <a:t>Now work through </a:t>
            </a:r>
            <a:r>
              <a:rPr lang="en-GB" sz="2800" b="1" dirty="0"/>
              <a:t>Task 3</a:t>
            </a:r>
            <a:r>
              <a:rPr lang="en-GB" sz="2800" dirty="0"/>
              <a:t> on the worksheet</a:t>
            </a:r>
          </a:p>
        </p:txBody>
      </p:sp>
      <p:pic>
        <p:nvPicPr>
          <p:cNvPr id="2" name="Picture 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51543" y="2143217"/>
            <a:ext cx="5240914" cy="4171766"/>
          </a:xfrm>
          <a:prstGeom prst="rect">
            <a:avLst/>
          </a:prstGeom>
        </p:spPr>
      </p:pic>
    </p:spTree>
    <p:extLst>
      <p:ext uri="{BB962C8B-B14F-4D97-AF65-F5344CB8AC3E}">
        <p14:creationId xmlns:p14="http://schemas.microsoft.com/office/powerpoint/2010/main" val="5534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Plenary</a:t>
            </a:r>
          </a:p>
        </p:txBody>
      </p:sp>
      <p:sp>
        <p:nvSpPr>
          <p:cNvPr id="7" name="Text Placeholder 6"/>
          <p:cNvSpPr>
            <a:spLocks noGrp="1"/>
          </p:cNvSpPr>
          <p:nvPr>
            <p:ph type="body" sz="quarter" idx="14"/>
          </p:nvPr>
        </p:nvSpPr>
        <p:spPr/>
        <p:txBody>
          <a:bodyPr/>
          <a:lstStyle/>
          <a:p>
            <a:r>
              <a:rPr lang="en-GB" dirty="0"/>
              <a:t>IF .. THEN .. ELSE statements can control program flow</a:t>
            </a:r>
          </a:p>
          <a:p>
            <a:pPr lvl="1"/>
            <a:r>
              <a:rPr lang="en-GB" dirty="0"/>
              <a:t>relational operators can be used to compare values within the expression</a:t>
            </a:r>
          </a:p>
          <a:p>
            <a:pPr lvl="1"/>
            <a:r>
              <a:rPr lang="en-GB" dirty="0"/>
              <a:t>Boolean operators AND, OR can be used to link multiple expressions</a:t>
            </a:r>
          </a:p>
          <a:p>
            <a:pPr lvl="1"/>
            <a:r>
              <a:rPr lang="en-GB" dirty="0"/>
              <a:t>ELSE IF can be used to evaluate multiple expressions</a:t>
            </a:r>
          </a:p>
          <a:p>
            <a:pPr lvl="1"/>
            <a:r>
              <a:rPr lang="en-GB" dirty="0"/>
              <a:t>CASE can be used to evaluate multiple expressions</a:t>
            </a:r>
          </a:p>
        </p:txBody>
      </p:sp>
    </p:spTree>
    <p:extLst>
      <p:ext uri="{BB962C8B-B14F-4D97-AF65-F5344CB8AC3E}">
        <p14:creationId xmlns:p14="http://schemas.microsoft.com/office/powerpoint/2010/main" val="226815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79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IF .. THEN</a:t>
            </a:r>
          </a:p>
        </p:txBody>
      </p:sp>
      <p:sp>
        <p:nvSpPr>
          <p:cNvPr id="3" name="Text Placeholder 2"/>
          <p:cNvSpPr>
            <a:spLocks noGrp="1"/>
          </p:cNvSpPr>
          <p:nvPr>
            <p:ph type="body" sz="quarter" idx="14"/>
          </p:nvPr>
        </p:nvSpPr>
        <p:spPr/>
        <p:txBody>
          <a:bodyPr/>
          <a:lstStyle/>
          <a:p>
            <a:r>
              <a:rPr lang="en-GB" sz="2400" dirty="0"/>
              <a:t>Program flow is controlled by evaluating a Boolean condition</a:t>
            </a:r>
          </a:p>
          <a:p>
            <a:r>
              <a:rPr lang="en-GB" sz="2400" dirty="0"/>
              <a:t> A Boolean condition evaluates to </a:t>
            </a:r>
            <a:r>
              <a:rPr lang="en-GB" sz="2400" dirty="0">
                <a:solidFill>
                  <a:srgbClr val="246AB4"/>
                </a:solidFill>
              </a:rPr>
              <a:t>True </a:t>
            </a:r>
            <a:r>
              <a:rPr lang="en-GB" sz="2400" dirty="0"/>
              <a:t>or </a:t>
            </a:r>
            <a:r>
              <a:rPr lang="en-GB" sz="2400" dirty="0">
                <a:solidFill>
                  <a:srgbClr val="246AB4"/>
                </a:solidFill>
              </a:rPr>
              <a:t>False</a:t>
            </a:r>
          </a:p>
          <a:p>
            <a:r>
              <a:rPr lang="en-GB" sz="2400" dirty="0"/>
              <a:t>If the condition is true then one or more statements are executed</a:t>
            </a:r>
          </a:p>
          <a:p>
            <a:pPr marL="1611313" lvl="1" indent="0">
              <a:spcAft>
                <a:spcPts val="600"/>
              </a:spcAft>
              <a:buNone/>
            </a:pPr>
            <a:r>
              <a:rPr lang="en-GB" dirty="0">
                <a:solidFill>
                  <a:srgbClr val="36A7D4"/>
                </a:solidFill>
                <a:latin typeface="Consolas" panose="020B0609020204030204" pitchFamily="49" charset="0"/>
                <a:cs typeface="Consolas" panose="020B0609020204030204" pitchFamily="49" charset="0"/>
              </a:rPr>
              <a:t>IF condition x is True THEN</a:t>
            </a:r>
          </a:p>
          <a:p>
            <a:pPr marL="1611313" lvl="1" indent="0">
              <a:spcAft>
                <a:spcPts val="600"/>
              </a:spcAft>
              <a:buNone/>
              <a:tabLst>
                <a:tab pos="717550" algn="l"/>
              </a:tabLst>
            </a:pPr>
            <a:r>
              <a:rPr lang="en-GB" dirty="0">
                <a:solidFill>
                  <a:srgbClr val="36A7D4"/>
                </a:solidFill>
                <a:latin typeface="Consolas" panose="020B0609020204030204" pitchFamily="49" charset="0"/>
                <a:cs typeface="Consolas" panose="020B0609020204030204" pitchFamily="49" charset="0"/>
              </a:rPr>
              <a:t>	execute statements 1, 2, 3…</a:t>
            </a:r>
          </a:p>
          <a:p>
            <a:pPr marL="1611313" lvl="1" indent="0">
              <a:spcAft>
                <a:spcPts val="600"/>
              </a:spcAft>
              <a:buNone/>
              <a:tabLst>
                <a:tab pos="717550" algn="l"/>
              </a:tabLst>
            </a:pPr>
            <a:r>
              <a:rPr lang="en-GB" dirty="0">
                <a:solidFill>
                  <a:srgbClr val="36A7D4"/>
                </a:solidFill>
                <a:latin typeface="Consolas" panose="020B0609020204030204" pitchFamily="49" charset="0"/>
                <a:cs typeface="Consolas" panose="020B0609020204030204" pitchFamily="49" charset="0"/>
              </a:rPr>
              <a:t>END IF</a:t>
            </a:r>
          </a:p>
          <a:p>
            <a:r>
              <a:rPr lang="en-GB" sz="2400" dirty="0"/>
              <a:t>If condition </a:t>
            </a:r>
            <a:r>
              <a:rPr lang="en-GB" sz="2400" dirty="0">
                <a:solidFill>
                  <a:srgbClr val="246AB4"/>
                </a:solidFill>
              </a:rPr>
              <a:t>x</a:t>
            </a:r>
            <a:r>
              <a:rPr lang="en-GB" sz="2400" dirty="0"/>
              <a:t> is not true, </a:t>
            </a:r>
            <a:r>
              <a:rPr lang="en-GB" sz="2400" dirty="0">
                <a:solidFill>
                  <a:srgbClr val="246AB4"/>
                </a:solidFill>
              </a:rPr>
              <a:t>statements 1, 2, 3.. </a:t>
            </a:r>
            <a:r>
              <a:rPr lang="en-GB" sz="2400" dirty="0"/>
              <a:t>are skipped and control passes to the next statement</a:t>
            </a:r>
          </a:p>
        </p:txBody>
      </p:sp>
    </p:spTree>
    <p:extLst>
      <p:ext uri="{BB962C8B-B14F-4D97-AF65-F5344CB8AC3E}">
        <p14:creationId xmlns:p14="http://schemas.microsoft.com/office/powerpoint/2010/main" val="352820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Relational operators</a:t>
            </a:r>
          </a:p>
        </p:txBody>
      </p:sp>
      <p:sp>
        <p:nvSpPr>
          <p:cNvPr id="3" name="Text Placeholder 2"/>
          <p:cNvSpPr>
            <a:spLocks noGrp="1"/>
          </p:cNvSpPr>
          <p:nvPr>
            <p:ph type="body" sz="quarter" idx="14"/>
          </p:nvPr>
        </p:nvSpPr>
        <p:spPr>
          <a:xfrm>
            <a:off x="724280" y="1704179"/>
            <a:ext cx="7797230" cy="4229261"/>
          </a:xfrm>
        </p:spPr>
        <p:txBody>
          <a:bodyPr/>
          <a:lstStyle/>
          <a:p>
            <a:pPr marL="1074738" indent="-528638">
              <a:buNone/>
            </a:pPr>
            <a:r>
              <a:rPr lang="en-GB" dirty="0"/>
              <a:t>&gt; 	greater than	</a:t>
            </a:r>
          </a:p>
          <a:p>
            <a:pPr marL="1074738" indent="-528638">
              <a:buNone/>
            </a:pPr>
            <a:r>
              <a:rPr lang="en-GB" dirty="0"/>
              <a:t>&lt; 	less than</a:t>
            </a:r>
          </a:p>
          <a:p>
            <a:pPr marL="1074738" indent="-528638">
              <a:buNone/>
            </a:pPr>
            <a:r>
              <a:rPr lang="en-GB" dirty="0"/>
              <a:t>=&gt; 	greater than or equal to</a:t>
            </a:r>
          </a:p>
          <a:p>
            <a:pPr marL="1074738" indent="-528638">
              <a:buNone/>
            </a:pPr>
            <a:r>
              <a:rPr lang="en-GB" dirty="0"/>
              <a:t>=&lt; 	less than or equal to</a:t>
            </a:r>
          </a:p>
          <a:p>
            <a:pPr marL="1074738" indent="-528638">
              <a:buNone/>
              <a:tabLst>
                <a:tab pos="3322638" algn="l"/>
              </a:tabLst>
            </a:pPr>
            <a:r>
              <a:rPr lang="en-GB" dirty="0"/>
              <a:t>= 	equal to	(== in Python)</a:t>
            </a:r>
          </a:p>
          <a:p>
            <a:pPr marL="1074738" indent="-528638">
              <a:buNone/>
              <a:tabLst>
                <a:tab pos="3322638" algn="l"/>
              </a:tabLst>
            </a:pPr>
            <a:r>
              <a:rPr lang="en-GB" dirty="0"/>
              <a:t>&lt;&gt; 	not equal to 	(!= in Python)</a:t>
            </a:r>
          </a:p>
          <a:p>
            <a:r>
              <a:rPr lang="en-GB" dirty="0"/>
              <a:t>Operators vary according to programming languages</a:t>
            </a:r>
          </a:p>
        </p:txBody>
      </p:sp>
    </p:spTree>
    <p:extLst>
      <p:ext uri="{BB962C8B-B14F-4D97-AF65-F5344CB8AC3E}">
        <p14:creationId xmlns:p14="http://schemas.microsoft.com/office/powerpoint/2010/main" val="10478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sz="3600" dirty="0"/>
              <a:t>Complete the table:</a:t>
            </a:r>
          </a:p>
        </p:txBody>
      </p:sp>
      <p:graphicFrame>
        <p:nvGraphicFramePr>
          <p:cNvPr id="4" name="Table 3"/>
          <p:cNvGraphicFramePr>
            <a:graphicFrameLocks noGrp="1"/>
          </p:cNvGraphicFramePr>
          <p:nvPr>
            <p:extLst>
              <p:ext uri="{D42A27DB-BD31-4B8C-83A1-F6EECF244321}">
                <p14:modId xmlns:p14="http://schemas.microsoft.com/office/powerpoint/2010/main" val="665248176"/>
              </p:ext>
            </p:extLst>
          </p:nvPr>
        </p:nvGraphicFramePr>
        <p:xfrm>
          <a:off x="1522563" y="1915460"/>
          <a:ext cx="6096000" cy="2700000"/>
        </p:xfrm>
        <a:graphic>
          <a:graphicData uri="http://schemas.openxmlformats.org/drawingml/2006/table">
            <a:tbl>
              <a:tblPr firstRow="1" bandRow="1">
                <a:tableStyleId>{2D5ABB26-0587-4C30-8999-92F81FD0307C}</a:tableStyleId>
              </a:tblPr>
              <a:tblGrid>
                <a:gridCol w="1174217">
                  <a:extLst>
                    <a:ext uri="{9D8B030D-6E8A-4147-A177-3AD203B41FA5}">
                      <a16:colId xmlns:a16="http://schemas.microsoft.com/office/drawing/2014/main" val="20000"/>
                    </a:ext>
                  </a:extLst>
                </a:gridCol>
                <a:gridCol w="1342663">
                  <a:extLst>
                    <a:ext uri="{9D8B030D-6E8A-4147-A177-3AD203B41FA5}">
                      <a16:colId xmlns:a16="http://schemas.microsoft.com/office/drawing/2014/main" val="20001"/>
                    </a:ext>
                  </a:extLst>
                </a:gridCol>
                <a:gridCol w="1493134">
                  <a:extLst>
                    <a:ext uri="{9D8B030D-6E8A-4147-A177-3AD203B41FA5}">
                      <a16:colId xmlns:a16="http://schemas.microsoft.com/office/drawing/2014/main" val="20002"/>
                    </a:ext>
                  </a:extLst>
                </a:gridCol>
                <a:gridCol w="2085986">
                  <a:extLst>
                    <a:ext uri="{9D8B030D-6E8A-4147-A177-3AD203B41FA5}">
                      <a16:colId xmlns:a16="http://schemas.microsoft.com/office/drawing/2014/main" val="20003"/>
                    </a:ext>
                  </a:extLst>
                </a:gridCol>
              </a:tblGrid>
              <a:tr h="450000">
                <a:tc>
                  <a:txBody>
                    <a:bodyPr/>
                    <a:lstStyle/>
                    <a:p>
                      <a:pPr algn="ctr"/>
                      <a:r>
                        <a:rPr lang="en-GB" sz="2000" b="1" dirty="0">
                          <a:solidFill>
                            <a:schemeClr val="bg1"/>
                          </a:solidFill>
                          <a:latin typeface="Arial" panose="020B0604020202020204" pitchFamily="34" charset="0"/>
                          <a:cs typeface="Arial" panose="020B0604020202020204" pitchFamily="34" charset="0"/>
                        </a:rPr>
                        <a:t>X</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Y</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condition</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True or False?</a:t>
                      </a:r>
                    </a:p>
                  </a:txBody>
                  <a:tcPr anchor="ctr">
                    <a:solidFill>
                      <a:srgbClr val="36A7D4"/>
                    </a:solidFill>
                  </a:tcPr>
                </a:tc>
                <a:extLst>
                  <a:ext uri="{0D108BD9-81ED-4DB2-BD59-A6C34878D82A}">
                    <a16:rowId xmlns:a16="http://schemas.microsoft.com/office/drawing/2014/main" val="10000"/>
                  </a:ext>
                </a:extLst>
              </a:tr>
              <a:tr h="450000">
                <a:tc>
                  <a:txBody>
                    <a:bodyPr/>
                    <a:lstStyle/>
                    <a:p>
                      <a:pPr algn="ctr"/>
                      <a:r>
                        <a:rPr lang="en-GB" sz="2000" dirty="0">
                          <a:latin typeface="Arial" panose="020B0604020202020204" pitchFamily="34" charset="0"/>
                          <a:cs typeface="Arial" panose="020B0604020202020204" pitchFamily="34" charset="0"/>
                        </a:rPr>
                        <a:t>5</a:t>
                      </a: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4</a:t>
                      </a: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&gt; Y</a:t>
                      </a:r>
                    </a:p>
                  </a:txBody>
                  <a:tcPr anchor="ctr">
                    <a:lnB w="12700" cap="flat" cmpd="sng" algn="ctr">
                      <a:solidFill>
                        <a:srgbClr val="36A7D4"/>
                      </a:solidFill>
                      <a:prstDash val="solid"/>
                      <a:round/>
                      <a:headEnd type="none" w="med" len="med"/>
                      <a:tailEnd type="none" w="med" len="med"/>
                    </a:lnB>
                  </a:tcPr>
                </a:tc>
                <a:tc>
                  <a:txBody>
                    <a:bodyPr/>
                    <a:lstStyle/>
                    <a:p>
                      <a:pPr algn="ctr"/>
                      <a:endParaRPr lang="en-GB" sz="2000" dirty="0">
                        <a:latin typeface="Arial" panose="020B0604020202020204" pitchFamily="34" charset="0"/>
                        <a:cs typeface="Arial" panose="020B0604020202020204" pitchFamily="34" charset="0"/>
                      </a:endParaRPr>
                    </a:p>
                  </a:txBody>
                  <a:tcPr anchor="ctr">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1"/>
                  </a:ext>
                </a:extLst>
              </a:tr>
              <a:tr h="450000">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&lt;= Y</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2"/>
                  </a:ext>
                </a:extLst>
              </a:tr>
              <a:tr h="450000">
                <a:tc>
                  <a:txBody>
                    <a:bodyPr/>
                    <a:lstStyle/>
                    <a:p>
                      <a:pPr algn="ctr"/>
                      <a:r>
                        <a:rPr lang="en-GB" sz="2000" dirty="0">
                          <a:latin typeface="Arial" panose="020B0604020202020204" pitchFamily="34" charset="0"/>
                          <a:cs typeface="Arial" panose="020B0604020202020204" pitchFamily="34" charset="0"/>
                        </a:rPr>
                        <a:t>10</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11</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&gt;= Y</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3"/>
                  </a:ext>
                </a:extLst>
              </a:tr>
              <a:tr h="450000">
                <a:tc>
                  <a:txBody>
                    <a:bodyPr/>
                    <a:lstStyle/>
                    <a:p>
                      <a:pPr algn="ctr"/>
                      <a:r>
                        <a:rPr lang="en-GB" sz="2000" dirty="0">
                          <a:latin typeface="Arial" panose="020B0604020202020204" pitchFamily="34" charset="0"/>
                          <a:cs typeface="Arial" panose="020B0604020202020204" pitchFamily="34" charset="0"/>
                        </a:rPr>
                        <a:t>10</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10</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&gt;= Y</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4"/>
                  </a:ext>
                </a:extLst>
              </a:tr>
              <a:tr h="450000">
                <a:tc>
                  <a:txBody>
                    <a:bodyPr/>
                    <a:lstStyle/>
                    <a:p>
                      <a:pPr algn="ctr"/>
                      <a:r>
                        <a:rPr lang="en-GB" sz="2000" dirty="0">
                          <a:latin typeface="Arial" panose="020B0604020202020204" pitchFamily="34" charset="0"/>
                          <a:cs typeface="Arial" panose="020B0604020202020204" pitchFamily="34" charset="0"/>
                        </a:rPr>
                        <a:t>8</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9</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&lt;&gt; Y</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49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IF.. THEN.. END IF</a:t>
            </a:r>
          </a:p>
        </p:txBody>
      </p:sp>
      <p:sp>
        <p:nvSpPr>
          <p:cNvPr id="3" name="Text Placeholder 2"/>
          <p:cNvSpPr>
            <a:spLocks noGrp="1"/>
          </p:cNvSpPr>
          <p:nvPr>
            <p:ph type="body" sz="quarter" idx="14"/>
          </p:nvPr>
        </p:nvSpPr>
        <p:spPr>
          <a:xfrm>
            <a:off x="724280" y="1704180"/>
            <a:ext cx="7667366" cy="1305238"/>
          </a:xfrm>
        </p:spPr>
        <p:txBody>
          <a:bodyPr/>
          <a:lstStyle/>
          <a:p>
            <a:pPr marL="0" indent="0">
              <a:buNone/>
            </a:pPr>
            <a:r>
              <a:rPr lang="en-GB" dirty="0"/>
              <a:t>In the example below </a:t>
            </a:r>
            <a:r>
              <a:rPr lang="en-GB" dirty="0">
                <a:solidFill>
                  <a:schemeClr val="tx2"/>
                </a:solidFill>
              </a:rPr>
              <a:t>OUTPUT “Y is less than X”</a:t>
            </a:r>
            <a:r>
              <a:rPr lang="en-GB" dirty="0"/>
              <a:t> would not be executed as the condition </a:t>
            </a:r>
            <a:r>
              <a:rPr lang="en-GB" dirty="0">
                <a:solidFill>
                  <a:schemeClr val="tx2"/>
                </a:solidFill>
              </a:rPr>
              <a:t>Y &lt; X </a:t>
            </a:r>
            <a:r>
              <a:rPr lang="en-GB" dirty="0"/>
              <a:t>is not true</a:t>
            </a:r>
          </a:p>
        </p:txBody>
      </p:sp>
      <p:sp>
        <p:nvSpPr>
          <p:cNvPr id="5" name="TextBox 4"/>
          <p:cNvSpPr txBox="1"/>
          <p:nvPr/>
        </p:nvSpPr>
        <p:spPr>
          <a:xfrm>
            <a:off x="2357965" y="3123881"/>
            <a:ext cx="4399995" cy="286232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solidFill>
                  <a:srgbClr val="36A7D4"/>
                </a:solidFill>
                <a:latin typeface="Consolas" panose="020B0609020204030204" pitchFamily="49" charset="0"/>
                <a:cs typeface="Consolas" panose="020B0609020204030204" pitchFamily="49" charset="0"/>
              </a:rPr>
              <a:t>X </a:t>
            </a:r>
            <a:r>
              <a:rPr lang="en-GB" sz="2000" dirty="0">
                <a:solidFill>
                  <a:srgbClr val="36A7D4"/>
                </a:solidFill>
                <a:latin typeface="Consolas" panose="020B0609020204030204" pitchFamily="49" charset="0"/>
                <a:cs typeface="Consolas" panose="020B0609020204030204" pitchFamily="49" charset="0"/>
                <a:sym typeface="Wingdings" panose="05000000000000000000" pitchFamily="2" charset="2"/>
              </a:rPr>
              <a:t></a:t>
            </a:r>
            <a:r>
              <a:rPr lang="en-GB" sz="2000" dirty="0">
                <a:solidFill>
                  <a:srgbClr val="36A7D4"/>
                </a:solidFill>
                <a:latin typeface="Consolas" panose="020B0609020204030204" pitchFamily="49" charset="0"/>
                <a:cs typeface="Consolas" panose="020B0609020204030204" pitchFamily="49" charset="0"/>
              </a:rPr>
              <a:t> 3</a:t>
            </a:r>
          </a:p>
          <a:p>
            <a:r>
              <a:rPr lang="en-GB" sz="2000" dirty="0">
                <a:solidFill>
                  <a:srgbClr val="36A7D4"/>
                </a:solidFill>
                <a:latin typeface="Consolas" panose="020B0609020204030204" pitchFamily="49" charset="0"/>
                <a:cs typeface="Consolas" panose="020B0609020204030204" pitchFamily="49" charset="0"/>
              </a:rPr>
              <a:t>Y </a:t>
            </a:r>
            <a:r>
              <a:rPr lang="en-GB" sz="2000" dirty="0">
                <a:solidFill>
                  <a:srgbClr val="36A7D4"/>
                </a:solidFill>
                <a:latin typeface="Consolas" panose="020B0609020204030204" pitchFamily="49" charset="0"/>
                <a:cs typeface="Consolas" panose="020B0609020204030204" pitchFamily="49" charset="0"/>
                <a:sym typeface="Wingdings" panose="05000000000000000000" pitchFamily="2" charset="2"/>
              </a:rPr>
              <a:t> 4</a:t>
            </a:r>
            <a:endParaRPr lang="en-GB" sz="2000" dirty="0">
              <a:solidFill>
                <a:srgbClr val="36A7D4"/>
              </a:solidFill>
              <a:latin typeface="Consolas" panose="020B0609020204030204" pitchFamily="49" charset="0"/>
              <a:cs typeface="Consolas" panose="020B0609020204030204" pitchFamily="49" charset="0"/>
            </a:endParaRPr>
          </a:p>
          <a:p>
            <a:r>
              <a:rPr lang="en-GB" sz="2000" dirty="0">
                <a:solidFill>
                  <a:srgbClr val="36A7D4"/>
                </a:solidFill>
                <a:latin typeface="Consolas" panose="020B0609020204030204" pitchFamily="49" charset="0"/>
                <a:cs typeface="Consolas" panose="020B0609020204030204" pitchFamily="49" charset="0"/>
              </a:rPr>
              <a:t>IF X &lt; Y THEN</a:t>
            </a:r>
          </a:p>
          <a:p>
            <a:r>
              <a:rPr lang="en-GB" sz="2000" dirty="0">
                <a:solidFill>
                  <a:srgbClr val="36A7D4"/>
                </a:solidFill>
                <a:latin typeface="Consolas" panose="020B0609020204030204" pitchFamily="49" charset="0"/>
                <a:cs typeface="Consolas" panose="020B0609020204030204" pitchFamily="49" charset="0"/>
              </a:rPr>
              <a:t>	OUTPUT “X is less than Y”</a:t>
            </a:r>
          </a:p>
          <a:p>
            <a:r>
              <a:rPr lang="en-GB" sz="2000" dirty="0">
                <a:solidFill>
                  <a:srgbClr val="36A7D4"/>
                </a:solidFill>
                <a:latin typeface="Consolas" panose="020B0609020204030204" pitchFamily="49" charset="0"/>
                <a:cs typeface="Consolas" panose="020B0609020204030204" pitchFamily="49" charset="0"/>
              </a:rPr>
              <a:t>END IF</a:t>
            </a:r>
          </a:p>
          <a:p>
            <a:endParaRPr lang="en-GB" sz="2000" dirty="0">
              <a:solidFill>
                <a:srgbClr val="36A7D4"/>
              </a:solidFill>
              <a:latin typeface="Consolas" panose="020B0609020204030204" pitchFamily="49" charset="0"/>
              <a:cs typeface="Consolas" panose="020B0609020204030204" pitchFamily="49" charset="0"/>
            </a:endParaRPr>
          </a:p>
          <a:p>
            <a:r>
              <a:rPr lang="en-GB" sz="2000" dirty="0">
                <a:solidFill>
                  <a:srgbClr val="36A7D4"/>
                </a:solidFill>
                <a:latin typeface="Consolas" panose="020B0609020204030204" pitchFamily="49" charset="0"/>
                <a:cs typeface="Consolas" panose="020B0609020204030204" pitchFamily="49" charset="0"/>
              </a:rPr>
              <a:t>IF Y &lt; X THEN</a:t>
            </a:r>
          </a:p>
          <a:p>
            <a:r>
              <a:rPr lang="en-GB" sz="2000" dirty="0">
                <a:solidFill>
                  <a:srgbClr val="36A7D4"/>
                </a:solidFill>
                <a:latin typeface="Consolas" panose="020B0609020204030204" pitchFamily="49" charset="0"/>
                <a:cs typeface="Consolas" panose="020B0609020204030204" pitchFamily="49" charset="0"/>
              </a:rPr>
              <a:t>	OUTPUT “Y is less than X”</a:t>
            </a:r>
          </a:p>
          <a:p>
            <a:r>
              <a:rPr lang="en-GB" sz="2000" dirty="0">
                <a:solidFill>
                  <a:srgbClr val="36A7D4"/>
                </a:solidFill>
                <a:latin typeface="Consolas" panose="020B0609020204030204" pitchFamily="49" charset="0"/>
                <a:cs typeface="Consolas" panose="020B0609020204030204" pitchFamily="49" charset="0"/>
              </a:rPr>
              <a:t>END IF</a:t>
            </a:r>
          </a:p>
        </p:txBody>
      </p:sp>
    </p:spTree>
    <p:extLst>
      <p:ext uri="{BB962C8B-B14F-4D97-AF65-F5344CB8AC3E}">
        <p14:creationId xmlns:p14="http://schemas.microsoft.com/office/powerpoint/2010/main" val="88390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Complex Boolean expressions</a:t>
            </a:r>
          </a:p>
        </p:txBody>
      </p:sp>
      <p:sp>
        <p:nvSpPr>
          <p:cNvPr id="3" name="Text Placeholder 2"/>
          <p:cNvSpPr>
            <a:spLocks noGrp="1"/>
          </p:cNvSpPr>
          <p:nvPr>
            <p:ph type="body" sz="quarter" idx="14"/>
          </p:nvPr>
        </p:nvSpPr>
        <p:spPr/>
        <p:txBody>
          <a:bodyPr/>
          <a:lstStyle/>
          <a:p>
            <a:r>
              <a:rPr lang="en-GB" dirty="0"/>
              <a:t>Boolean expressions can include AND, OR and NOT</a:t>
            </a:r>
          </a:p>
          <a:p>
            <a:r>
              <a:rPr lang="en-GB" dirty="0"/>
              <a:t>For example:</a:t>
            </a:r>
          </a:p>
          <a:p>
            <a:pPr marL="0" indent="0">
              <a:buNone/>
            </a:pPr>
            <a:r>
              <a:rPr lang="en-GB" dirty="0"/>
              <a:t>	</a:t>
            </a:r>
            <a:r>
              <a:rPr lang="en-GB" dirty="0">
                <a:solidFill>
                  <a:srgbClr val="246AB4"/>
                </a:solidFill>
                <a:latin typeface="Consolas" panose="020B0609020204030204" pitchFamily="49" charset="0"/>
                <a:cs typeface="Consolas" panose="020B0609020204030204" pitchFamily="49" charset="0"/>
              </a:rPr>
              <a:t>IF (grade&lt;0) OR (grade&gt;100) THEN …</a:t>
            </a:r>
          </a:p>
          <a:p>
            <a:pPr marL="0" indent="0">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33537802"/>
              </p:ext>
            </p:extLst>
          </p:nvPr>
        </p:nvGraphicFramePr>
        <p:xfrm>
          <a:off x="771905" y="3481772"/>
          <a:ext cx="7733920" cy="2448000"/>
        </p:xfrm>
        <a:graphic>
          <a:graphicData uri="http://schemas.openxmlformats.org/drawingml/2006/table">
            <a:tbl>
              <a:tblPr firstRow="1" bandRow="1">
                <a:tableStyleId>{5C22544A-7EE6-4342-B048-85BDC9FD1C3A}</a:tableStyleId>
              </a:tblPr>
              <a:tblGrid>
                <a:gridCol w="1324293">
                  <a:extLst>
                    <a:ext uri="{9D8B030D-6E8A-4147-A177-3AD203B41FA5}">
                      <a16:colId xmlns:a16="http://schemas.microsoft.com/office/drawing/2014/main" val="20000"/>
                    </a:ext>
                  </a:extLst>
                </a:gridCol>
                <a:gridCol w="6409627">
                  <a:extLst>
                    <a:ext uri="{9D8B030D-6E8A-4147-A177-3AD203B41FA5}">
                      <a16:colId xmlns:a16="http://schemas.microsoft.com/office/drawing/2014/main" val="20001"/>
                    </a:ext>
                  </a:extLst>
                </a:gridCol>
              </a:tblGrid>
              <a:tr h="612000">
                <a:tc>
                  <a:txBody>
                    <a:bodyPr/>
                    <a:lstStyle/>
                    <a:p>
                      <a:pPr algn="ctr"/>
                      <a:r>
                        <a:rPr lang="en-GB" sz="2000" dirty="0">
                          <a:latin typeface="Arial" panose="020B0604020202020204" pitchFamily="34" charset="0"/>
                          <a:cs typeface="Arial" panose="020B0604020202020204" pitchFamily="34" charset="0"/>
                        </a:rPr>
                        <a:t>Operator</a:t>
                      </a:r>
                    </a:p>
                  </a:txBody>
                  <a:tcPr anchor="ctr">
                    <a:lnL w="12700" cmpd="sng">
                      <a:noFill/>
                    </a:lnL>
                    <a:lnR w="12700" cmpd="sng">
                      <a:noFill/>
                    </a:lnR>
                    <a:lnT w="12700" cmpd="sng">
                      <a:noFill/>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l"/>
                      <a:r>
                        <a:rPr lang="en-GB" sz="2000" dirty="0">
                          <a:latin typeface="Arial" panose="020B0604020202020204" pitchFamily="34" charset="0"/>
                          <a:cs typeface="Arial" panose="020B0604020202020204" pitchFamily="34" charset="0"/>
                        </a:rPr>
                        <a:t>Description</a:t>
                      </a:r>
                    </a:p>
                  </a:txBody>
                  <a:tcPr anchor="ctr">
                    <a:lnL w="12700" cmpd="sng">
                      <a:noFill/>
                    </a:lnL>
                    <a:lnR w="12700" cmpd="sng">
                      <a:noFill/>
                    </a:lnR>
                    <a:lnT w="12700" cmpd="sng">
                      <a:noFill/>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extLst>
                  <a:ext uri="{0D108BD9-81ED-4DB2-BD59-A6C34878D82A}">
                    <a16:rowId xmlns:a16="http://schemas.microsoft.com/office/drawing/2014/main" val="10000"/>
                  </a:ext>
                </a:extLst>
              </a:tr>
              <a:tr h="612000">
                <a:tc>
                  <a:txBody>
                    <a:bodyPr/>
                    <a:lstStyle/>
                    <a:p>
                      <a:pPr algn="ctr"/>
                      <a:r>
                        <a:rPr lang="en-GB" sz="2000" dirty="0">
                          <a:latin typeface="Arial" panose="020B0604020202020204" pitchFamily="34" charset="0"/>
                          <a:cs typeface="Arial" panose="020B0604020202020204" pitchFamily="34" charset="0"/>
                        </a:rPr>
                        <a:t>AND</a:t>
                      </a:r>
                    </a:p>
                  </a:txBody>
                  <a:tcPr anchor="ctr">
                    <a:lnL w="12700" cmpd="sng">
                      <a:noFill/>
                    </a:lnL>
                    <a:lnR w="12700" cmpd="sng">
                      <a:noFill/>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dirty="0">
                          <a:latin typeface="Arial" panose="020B0604020202020204" pitchFamily="34" charset="0"/>
                          <a:cs typeface="Arial" panose="020B0604020202020204" pitchFamily="34" charset="0"/>
                        </a:rPr>
                        <a:t>Returns TRUE if both conditions are true</a:t>
                      </a:r>
                    </a:p>
                  </a:txBody>
                  <a:tcPr anchor="ctr">
                    <a:lnL w="12700" cmpd="sng">
                      <a:noFill/>
                    </a:lnL>
                    <a:lnR w="12700" cmpd="sng">
                      <a:noFill/>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12000">
                <a:tc>
                  <a:txBody>
                    <a:bodyPr/>
                    <a:lstStyle/>
                    <a:p>
                      <a:pPr algn="ctr"/>
                      <a:r>
                        <a:rPr lang="en-GB" sz="2000" dirty="0">
                          <a:latin typeface="Arial" panose="020B0604020202020204" pitchFamily="34" charset="0"/>
                          <a:cs typeface="Arial" panose="020B0604020202020204" pitchFamily="34" charset="0"/>
                        </a:rPr>
                        <a:t>OR</a:t>
                      </a:r>
                    </a:p>
                  </a:txBody>
                  <a:tcPr anchor="ctr">
                    <a:lnL w="12700" cmpd="sng">
                      <a:noFill/>
                    </a:lnL>
                    <a:lnR w="12700" cmpd="sng">
                      <a:noFill/>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dirty="0">
                          <a:latin typeface="Arial" panose="020B0604020202020204" pitchFamily="34" charset="0"/>
                          <a:cs typeface="Arial" panose="020B0604020202020204" pitchFamily="34" charset="0"/>
                        </a:rPr>
                        <a:t>Returns TRUE if either</a:t>
                      </a:r>
                      <a:r>
                        <a:rPr lang="en-GB" sz="2000" baseline="0" dirty="0">
                          <a:latin typeface="Arial" panose="020B0604020202020204" pitchFamily="34" charset="0"/>
                          <a:cs typeface="Arial" panose="020B0604020202020204" pitchFamily="34" charset="0"/>
                        </a:rPr>
                        <a:t> of the conditions is true</a:t>
                      </a:r>
                      <a:endParaRPr lang="en-GB"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12000">
                <a:tc>
                  <a:txBody>
                    <a:bodyPr/>
                    <a:lstStyle/>
                    <a:p>
                      <a:pPr algn="ctr"/>
                      <a:r>
                        <a:rPr lang="en-GB" sz="2000" dirty="0">
                          <a:latin typeface="Arial" panose="020B0604020202020204" pitchFamily="34" charset="0"/>
                          <a:cs typeface="Arial" panose="020B0604020202020204" pitchFamily="34" charset="0"/>
                        </a:rPr>
                        <a:t>NOT</a:t>
                      </a:r>
                    </a:p>
                  </a:txBody>
                  <a:tcPr anchor="ctr">
                    <a:lnL w="12700" cmpd="sng">
                      <a:noFill/>
                    </a:lnL>
                    <a:lnR w="12700" cmpd="sng">
                      <a:noFill/>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000" dirty="0">
                          <a:latin typeface="Arial" panose="020B0604020202020204" pitchFamily="34" charset="0"/>
                          <a:cs typeface="Arial" panose="020B0604020202020204" pitchFamily="34" charset="0"/>
                        </a:rPr>
                        <a:t>A</a:t>
                      </a:r>
                      <a:r>
                        <a:rPr lang="en-GB" sz="2000" baseline="0" dirty="0">
                          <a:latin typeface="Arial" panose="020B0604020202020204" pitchFamily="34" charset="0"/>
                          <a:cs typeface="Arial" panose="020B0604020202020204" pitchFamily="34" charset="0"/>
                        </a:rPr>
                        <a:t> TRUE expression becomes FALSE and vice versa</a:t>
                      </a:r>
                      <a:endParaRPr lang="en-GB" sz="2000" dirty="0">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038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Examples</a:t>
            </a:r>
          </a:p>
        </p:txBody>
      </p:sp>
      <p:sp>
        <p:nvSpPr>
          <p:cNvPr id="6" name="TextBox 5"/>
          <p:cNvSpPr txBox="1"/>
          <p:nvPr/>
        </p:nvSpPr>
        <p:spPr>
          <a:xfrm>
            <a:off x="1226499" y="1875099"/>
            <a:ext cx="7314251" cy="378565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solidFill>
                  <a:srgbClr val="36A7D4"/>
                </a:solidFill>
                <a:latin typeface="Consolas" panose="020B0609020204030204" pitchFamily="49" charset="0"/>
                <a:cs typeface="Consolas" panose="020B0609020204030204" pitchFamily="49" charset="0"/>
              </a:rPr>
              <a:t>IF age &gt; 12 AND height &gt; 3 THEN</a:t>
            </a:r>
          </a:p>
          <a:p>
            <a:r>
              <a:rPr lang="en-GB" sz="2000" dirty="0">
                <a:solidFill>
                  <a:srgbClr val="36A7D4"/>
                </a:solidFill>
                <a:latin typeface="Consolas" panose="020B0609020204030204" pitchFamily="49" charset="0"/>
                <a:cs typeface="Consolas" panose="020B0609020204030204" pitchFamily="49" charset="0"/>
              </a:rPr>
              <a:t>	OUTPUT “You can ride the roller coaster”</a:t>
            </a:r>
          </a:p>
          <a:p>
            <a:r>
              <a:rPr lang="en-GB" sz="2000" dirty="0">
                <a:solidFill>
                  <a:srgbClr val="36A7D4"/>
                </a:solidFill>
                <a:latin typeface="Consolas" panose="020B0609020204030204" pitchFamily="49" charset="0"/>
                <a:cs typeface="Consolas" panose="020B0609020204030204" pitchFamily="49" charset="0"/>
              </a:rPr>
              <a:t>END IF</a:t>
            </a:r>
          </a:p>
          <a:p>
            <a:endParaRPr lang="en-GB" sz="2000" dirty="0">
              <a:solidFill>
                <a:srgbClr val="36A7D4"/>
              </a:solidFill>
              <a:latin typeface="Consolas" panose="020B0609020204030204" pitchFamily="49" charset="0"/>
              <a:cs typeface="Consolas" panose="020B0609020204030204" pitchFamily="49" charset="0"/>
            </a:endParaRPr>
          </a:p>
          <a:p>
            <a:r>
              <a:rPr lang="en-GB" sz="2000" dirty="0">
                <a:solidFill>
                  <a:srgbClr val="36A7D4"/>
                </a:solidFill>
                <a:latin typeface="Consolas" panose="020B0609020204030204" pitchFamily="49" charset="0"/>
                <a:cs typeface="Consolas" panose="020B0609020204030204" pitchFamily="49" charset="0"/>
              </a:rPr>
              <a:t>IF age &lt;13 OR age &gt; 19 THEN</a:t>
            </a:r>
          </a:p>
          <a:p>
            <a:r>
              <a:rPr lang="en-GB" sz="2000" dirty="0">
                <a:solidFill>
                  <a:srgbClr val="36A7D4"/>
                </a:solidFill>
                <a:latin typeface="Consolas" panose="020B0609020204030204" pitchFamily="49" charset="0"/>
                <a:cs typeface="Consolas" panose="020B0609020204030204" pitchFamily="49" charset="0"/>
              </a:rPr>
              <a:t>	OUTPUT “You are not eligible for teen discount”</a:t>
            </a:r>
          </a:p>
          <a:p>
            <a:r>
              <a:rPr lang="en-GB" sz="2000" dirty="0">
                <a:solidFill>
                  <a:srgbClr val="36A7D4"/>
                </a:solidFill>
                <a:latin typeface="Consolas" panose="020B0609020204030204" pitchFamily="49" charset="0"/>
                <a:cs typeface="Consolas" panose="020B0609020204030204" pitchFamily="49" charset="0"/>
              </a:rPr>
              <a:t>END IF</a:t>
            </a:r>
          </a:p>
          <a:p>
            <a:endParaRPr lang="en-GB" sz="2000" dirty="0">
              <a:solidFill>
                <a:srgbClr val="36A7D4"/>
              </a:solidFill>
              <a:latin typeface="Consolas" panose="020B0609020204030204" pitchFamily="49" charset="0"/>
              <a:cs typeface="Consolas" panose="020B0609020204030204" pitchFamily="49" charset="0"/>
            </a:endParaRPr>
          </a:p>
          <a:p>
            <a:r>
              <a:rPr lang="en-GB" sz="2000" dirty="0">
                <a:solidFill>
                  <a:srgbClr val="36A7D4"/>
                </a:solidFill>
                <a:latin typeface="Consolas" panose="020B0609020204030204" pitchFamily="49" charset="0"/>
                <a:cs typeface="Consolas" panose="020B0609020204030204" pitchFamily="49" charset="0"/>
              </a:rPr>
              <a:t>IF NOT ((age &gt; 12) AND (height &gt; 3)) THEN</a:t>
            </a:r>
          </a:p>
          <a:p>
            <a:r>
              <a:rPr lang="en-GB" sz="2000" dirty="0">
                <a:solidFill>
                  <a:srgbClr val="36A7D4"/>
                </a:solidFill>
                <a:latin typeface="Consolas" panose="020B0609020204030204" pitchFamily="49" charset="0"/>
                <a:cs typeface="Consolas" panose="020B0609020204030204" pitchFamily="49" charset="0"/>
              </a:rPr>
              <a:t>	OUTPUT “You cannot ride the roller coaster”</a:t>
            </a:r>
          </a:p>
          <a:p>
            <a:r>
              <a:rPr lang="en-GB" sz="2000" dirty="0">
                <a:solidFill>
                  <a:srgbClr val="36A7D4"/>
                </a:solidFill>
                <a:latin typeface="Consolas" panose="020B0609020204030204" pitchFamily="49" charset="0"/>
                <a:cs typeface="Consolas" panose="020B0609020204030204" pitchFamily="49" charset="0"/>
              </a:rPr>
              <a:t>END IF</a:t>
            </a:r>
          </a:p>
          <a:p>
            <a:endParaRPr lang="en-GB" sz="2000" dirty="0">
              <a:solidFill>
                <a:srgbClr val="36A7D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626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True or false?</a:t>
            </a:r>
          </a:p>
        </p:txBody>
      </p:sp>
      <p:sp>
        <p:nvSpPr>
          <p:cNvPr id="3" name="Text Placeholder 2"/>
          <p:cNvSpPr>
            <a:spLocks noGrp="1"/>
          </p:cNvSpPr>
          <p:nvPr>
            <p:ph type="body" sz="quarter" idx="14"/>
          </p:nvPr>
        </p:nvSpPr>
        <p:spPr>
          <a:xfrm>
            <a:off x="724280" y="1704179"/>
            <a:ext cx="7797230" cy="673261"/>
          </a:xfrm>
        </p:spPr>
        <p:txBody>
          <a:bodyPr/>
          <a:lstStyle/>
          <a:p>
            <a:pPr marL="0" indent="0">
              <a:buNone/>
            </a:pPr>
            <a:r>
              <a:rPr lang="en-GB" dirty="0"/>
              <a:t>Which of the following are true?</a:t>
            </a:r>
          </a:p>
          <a:p>
            <a:pPr marL="0" indent="0">
              <a:buNone/>
            </a:pPr>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702717890"/>
              </p:ext>
            </p:extLst>
          </p:nvPr>
        </p:nvGraphicFramePr>
        <p:xfrm>
          <a:off x="1029080" y="2377440"/>
          <a:ext cx="7309346" cy="3150000"/>
        </p:xfrm>
        <a:graphic>
          <a:graphicData uri="http://schemas.openxmlformats.org/drawingml/2006/table">
            <a:tbl>
              <a:tblPr firstRow="1" bandRow="1">
                <a:tableStyleId>{2D5ABB26-0587-4C30-8999-92F81FD0307C}</a:tableStyleId>
              </a:tblPr>
              <a:tblGrid>
                <a:gridCol w="54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gridCol w="3701225">
                  <a:extLst>
                    <a:ext uri="{9D8B030D-6E8A-4147-A177-3AD203B41FA5}">
                      <a16:colId xmlns:a16="http://schemas.microsoft.com/office/drawing/2014/main" val="20003"/>
                    </a:ext>
                  </a:extLst>
                </a:gridCol>
                <a:gridCol w="1988121">
                  <a:extLst>
                    <a:ext uri="{9D8B030D-6E8A-4147-A177-3AD203B41FA5}">
                      <a16:colId xmlns:a16="http://schemas.microsoft.com/office/drawing/2014/main" val="20004"/>
                    </a:ext>
                  </a:extLst>
                </a:gridCol>
              </a:tblGrid>
              <a:tr h="450000">
                <a:tc>
                  <a:txBody>
                    <a:bodyPr/>
                    <a:lstStyle/>
                    <a:p>
                      <a:pPr algn="ctr"/>
                      <a:r>
                        <a:rPr lang="en-GB" sz="2000" b="1" dirty="0">
                          <a:solidFill>
                            <a:schemeClr val="bg1"/>
                          </a:solidFill>
                          <a:latin typeface="Arial" panose="020B0604020202020204" pitchFamily="34" charset="0"/>
                          <a:cs typeface="Arial" panose="020B0604020202020204" pitchFamily="34" charset="0"/>
                        </a:rPr>
                        <a:t>X</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Y</a:t>
                      </a:r>
                    </a:p>
                  </a:txBody>
                  <a:tcPr anchor="ctr">
                    <a:solidFill>
                      <a:srgbClr val="36A7D4"/>
                    </a:solidFill>
                  </a:tcPr>
                </a:tc>
                <a:tc>
                  <a:txBody>
                    <a:bodyPr/>
                    <a:lstStyle/>
                    <a:p>
                      <a:pPr marL="0" algn="ctr" defTabSz="457200" rtl="0" eaLnBrk="1" latinLnBrk="0" hangingPunct="1"/>
                      <a:r>
                        <a:rPr lang="en-GB" sz="2000" b="1" kern="1200" dirty="0">
                          <a:solidFill>
                            <a:schemeClr val="bg1"/>
                          </a:solidFill>
                          <a:latin typeface="Arial" panose="020B0604020202020204" pitchFamily="34" charset="0"/>
                          <a:cs typeface="Arial" panose="020B0604020202020204" pitchFamily="34" charset="0"/>
                        </a:rPr>
                        <a:t>Z</a:t>
                      </a:r>
                      <a:endParaRPr lang="en-GB" sz="2000" b="1" kern="1200" dirty="0">
                        <a:solidFill>
                          <a:schemeClr val="bg1"/>
                        </a:solidFill>
                        <a:latin typeface="Arial" panose="020B0604020202020204" pitchFamily="34" charset="0"/>
                        <a:ea typeface="+mn-ea"/>
                        <a:cs typeface="Arial" panose="020B0604020202020204" pitchFamily="34" charset="0"/>
                      </a:endParaRP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Condition</a:t>
                      </a:r>
                    </a:p>
                  </a:txBody>
                  <a:tcPr anchor="ctr">
                    <a:solidFill>
                      <a:srgbClr val="36A7D4"/>
                    </a:solidFill>
                  </a:tcPr>
                </a:tc>
                <a:tc>
                  <a:txBody>
                    <a:bodyPr/>
                    <a:lstStyle/>
                    <a:p>
                      <a:pPr algn="ctr"/>
                      <a:r>
                        <a:rPr lang="en-GB" sz="2000" b="1" dirty="0">
                          <a:solidFill>
                            <a:schemeClr val="bg1"/>
                          </a:solidFill>
                          <a:latin typeface="Arial" panose="020B0604020202020204" pitchFamily="34" charset="0"/>
                          <a:cs typeface="Arial" panose="020B0604020202020204" pitchFamily="34" charset="0"/>
                        </a:rPr>
                        <a:t>True or False?</a:t>
                      </a:r>
                    </a:p>
                  </a:txBody>
                  <a:tcPr anchor="ctr">
                    <a:solidFill>
                      <a:srgbClr val="36A7D4"/>
                    </a:solidFill>
                  </a:tcPr>
                </a:tc>
                <a:extLst>
                  <a:ext uri="{0D108BD9-81ED-4DB2-BD59-A6C34878D82A}">
                    <a16:rowId xmlns:a16="http://schemas.microsoft.com/office/drawing/2014/main" val="10000"/>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4</a:t>
                      </a:r>
                    </a:p>
                  </a:txBody>
                  <a:tcPr anchor="ctr">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B w="12700" cap="flat" cmpd="sng" algn="ctr">
                      <a:solidFill>
                        <a:srgbClr val="36A7D4"/>
                      </a:solidFill>
                      <a:prstDash val="solid"/>
                      <a:round/>
                      <a:headEnd type="none" w="med" len="med"/>
                      <a:tailEnd type="none" w="med" len="med"/>
                    </a:lnB>
                  </a:tcPr>
                </a:tc>
                <a:tc>
                  <a:txBody>
                    <a:bodyPr/>
                    <a:lstStyle/>
                    <a:p>
                      <a:pPr marL="0" lvl="1" indent="0" algn="ctr" defTabSz="457200" rtl="0" eaLnBrk="1" latinLnBrk="0" hangingPunct="1">
                        <a:buNone/>
                      </a:pPr>
                      <a:r>
                        <a:rPr lang="en-GB" sz="2000" kern="1200" dirty="0">
                          <a:latin typeface="Arial" panose="020B0604020202020204" pitchFamily="34" charset="0"/>
                          <a:cs typeface="Arial" panose="020B0604020202020204" pitchFamily="34" charset="0"/>
                        </a:rPr>
                        <a:t>X &gt; Y AND Z &gt; Y</a:t>
                      </a:r>
                      <a:endParaRPr lang="en-GB" sz="2000" kern="1200" dirty="0">
                        <a:solidFill>
                          <a:schemeClr val="dk1"/>
                        </a:solidFill>
                        <a:latin typeface="Arial" panose="020B0604020202020204" pitchFamily="34" charset="0"/>
                        <a:ea typeface="+mn-ea"/>
                        <a:cs typeface="Arial" panose="020B0604020202020204" pitchFamily="34" charset="0"/>
                      </a:endParaRPr>
                    </a:p>
                  </a:txBody>
                  <a:tcPr anchor="ctr">
                    <a:lnB w="12700" cap="flat" cmpd="sng" algn="ctr">
                      <a:solidFill>
                        <a:srgbClr val="36A7D4"/>
                      </a:solidFill>
                      <a:prstDash val="solid"/>
                      <a:round/>
                      <a:headEnd type="none" w="med" len="med"/>
                      <a:tailEnd type="none" w="med" len="med"/>
                    </a:lnB>
                  </a:tcPr>
                </a:tc>
                <a:tc>
                  <a:txBody>
                    <a:bodyPr/>
                    <a:lstStyle/>
                    <a:p>
                      <a:pPr algn="ctr"/>
                      <a:endParaRPr lang="en-GB" sz="2000" dirty="0">
                        <a:solidFill>
                          <a:srgbClr val="FF0000"/>
                        </a:solidFill>
                        <a:latin typeface="Arial" panose="020B0604020202020204" pitchFamily="34" charset="0"/>
                        <a:cs typeface="Arial" panose="020B0604020202020204" pitchFamily="34" charset="0"/>
                      </a:endParaRPr>
                    </a:p>
                  </a:txBody>
                  <a:tcPr anchor="ctr">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1"/>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marL="452437" lvl="1" indent="0">
                        <a:buNone/>
                      </a:pPr>
                      <a:r>
                        <a:rPr lang="en-GB" sz="2000" kern="1200" dirty="0">
                          <a:latin typeface="Arial" panose="020B0604020202020204" pitchFamily="34" charset="0"/>
                          <a:cs typeface="Arial" panose="020B0604020202020204" pitchFamily="34" charset="0"/>
                        </a:rPr>
                        <a:t>X + 3 &gt; Y OR X -</a:t>
                      </a:r>
                      <a:r>
                        <a:rPr lang="en-GB" sz="2000" kern="1200">
                          <a:latin typeface="Arial" panose="020B0604020202020204" pitchFamily="34" charset="0"/>
                          <a:cs typeface="Arial" panose="020B0604020202020204" pitchFamily="34" charset="0"/>
                        </a:rPr>
                        <a:t>2 &lt;= Y</a:t>
                      </a:r>
                      <a:endParaRPr lang="en-GB" sz="2000" kern="1200" dirty="0">
                        <a:solidFill>
                          <a:schemeClr val="dk1"/>
                        </a:solidFill>
                        <a:latin typeface="Arial" panose="020B0604020202020204" pitchFamily="34" charset="0"/>
                        <a:ea typeface="+mn-ea"/>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solidFill>
                          <a:srgbClr val="FF0000"/>
                        </a:solidFill>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2"/>
                  </a:ext>
                </a:extLst>
              </a:tr>
              <a:tr h="450000">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6</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&lt;= Y AND Y=Z) OR </a:t>
                      </a:r>
                      <a:r>
                        <a:rPr lang="en-GB" sz="2000">
                          <a:latin typeface="Arial" panose="020B0604020202020204" pitchFamily="34" charset="0"/>
                          <a:cs typeface="Arial" panose="020B0604020202020204" pitchFamily="34" charset="0"/>
                        </a:rPr>
                        <a:t>(Z&gt;X</a:t>
                      </a:r>
                      <a:r>
                        <a:rPr lang="en-GB" sz="2000" dirty="0">
                          <a:latin typeface="Arial" panose="020B0604020202020204" pitchFamily="34" charset="0"/>
                          <a:cs typeface="Arial" panose="020B0604020202020204" pitchFamily="34" charset="0"/>
                        </a:rPr>
                        <a:t>)</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solidFill>
                          <a:srgbClr val="FF0000"/>
                        </a:solidFill>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3"/>
                  </a:ext>
                </a:extLst>
              </a:tr>
              <a:tr h="450000">
                <a:tc>
                  <a:txBody>
                    <a:bodyPr/>
                    <a:lstStyle/>
                    <a:p>
                      <a:pPr algn="ctr"/>
                      <a:r>
                        <a:rPr lang="en-GB" sz="2000" dirty="0">
                          <a:latin typeface="Arial" panose="020B0604020202020204" pitchFamily="34" charset="0"/>
                          <a:cs typeface="Arial" panose="020B0604020202020204" pitchFamily="34" charset="0"/>
                        </a:rPr>
                        <a:t>4</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5</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6</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(X &lt;= Y) AND (Y=Z OR Z&lt;X)</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solidFill>
                          <a:srgbClr val="FF0000"/>
                        </a:solidFill>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4"/>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9</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11</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Y mod X = 0 AND Z mod X = 2</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solidFill>
                          <a:srgbClr val="FF0000"/>
                        </a:solidFill>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5"/>
                  </a:ext>
                </a:extLst>
              </a:tr>
              <a:tr h="450000">
                <a:tc>
                  <a:txBody>
                    <a:bodyPr/>
                    <a:lstStyle/>
                    <a:p>
                      <a:pPr algn="ctr"/>
                      <a:r>
                        <a:rPr lang="en-GB" sz="2000" dirty="0">
                          <a:latin typeface="Arial" panose="020B0604020202020204" pitchFamily="34" charset="0"/>
                          <a:cs typeface="Arial" panose="020B0604020202020204" pitchFamily="34" charset="0"/>
                        </a:rPr>
                        <a:t>3</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9</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11</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r>
                        <a:rPr lang="en-GB" sz="2000" dirty="0">
                          <a:latin typeface="Arial" panose="020B0604020202020204" pitchFamily="34" charset="0"/>
                          <a:cs typeface="Arial" panose="020B0604020202020204" pitchFamily="34" charset="0"/>
                        </a:rPr>
                        <a:t>NOT ((Z &gt; X) AND (Z &gt; Y))</a:t>
                      </a: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a:endParaRPr lang="en-GB" sz="2000" dirty="0">
                        <a:solidFill>
                          <a:srgbClr val="FF0000"/>
                        </a:solidFill>
                        <a:latin typeface="Arial" panose="020B0604020202020204" pitchFamily="34" charset="0"/>
                        <a:cs typeface="Arial" panose="020B0604020202020204" pitchFamily="34" charset="0"/>
                      </a:endParaRPr>
                    </a:p>
                  </a:txBody>
                  <a:tcPr anchor="ct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08767695"/>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3d882f4032af16e1296aca89b46bffec">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b206059bc1997f16bd7174fab84143fb"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2FD197-26F0-482F-9F80-9569531226AC}"/>
</file>

<file path=customXml/itemProps2.xml><?xml version="1.0" encoding="utf-8"?>
<ds:datastoreItem xmlns:ds="http://schemas.openxmlformats.org/officeDocument/2006/customXml" ds:itemID="{A35AD69F-4808-4C4B-BA21-FE5945B853AA}"/>
</file>

<file path=customXml/itemProps3.xml><?xml version="1.0" encoding="utf-8"?>
<ds:datastoreItem xmlns:ds="http://schemas.openxmlformats.org/officeDocument/2006/customXml" ds:itemID="{09CD2943-A19E-4BCF-90FF-DE159F7486F3}"/>
</file>

<file path=docProps/app.xml><?xml version="1.0" encoding="utf-8"?>
<Properties xmlns="http://schemas.openxmlformats.org/officeDocument/2006/extended-properties" xmlns:vt="http://schemas.openxmlformats.org/officeDocument/2006/docPropsVTypes">
  <Template>Unit 1</Template>
  <TotalTime>391</TotalTime>
  <Words>837</Words>
  <Application>Microsoft Office PowerPoint</Application>
  <PresentationFormat>On-screen Show (4:3)</PresentationFormat>
  <Paragraphs>257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Museo 700</vt:lpstr>
      <vt:lpstr>Museo 900</vt:lpstr>
      <vt:lpstr>Museo 500</vt:lpstr>
      <vt:lpstr>Wingdings</vt:lpstr>
      <vt:lpstr>Museo900-Regular</vt:lpstr>
      <vt:lpstr>Consolas</vt:lpstr>
      <vt:lpstr>Museo 100</vt:lpstr>
      <vt:lpstr>Calibri</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Heathcote</dc:creator>
  <cp:lastModifiedBy>Robert Heathcote</cp:lastModifiedBy>
  <cp:revision>35</cp:revision>
  <dcterms:created xsi:type="dcterms:W3CDTF">2015-05-22T10:06:34Z</dcterms:created>
  <dcterms:modified xsi:type="dcterms:W3CDTF">2016-09-16T10:12:39Z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