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60" r:id="rId2"/>
    <p:sldId id="262" r:id="rId3"/>
    <p:sldId id="263" r:id="rId4"/>
    <p:sldId id="271" r:id="rId5"/>
    <p:sldId id="278" r:id="rId6"/>
    <p:sldId id="279" r:id="rId7"/>
    <p:sldId id="266" r:id="rId8"/>
    <p:sldId id="280" r:id="rId9"/>
    <p:sldId id="267" r:id="rId10"/>
    <p:sldId id="268" r:id="rId11"/>
    <p:sldId id="281" r:id="rId12"/>
    <p:sldId id="269" r:id="rId13"/>
    <p:sldId id="282" r:id="rId14"/>
    <p:sldId id="283" r:id="rId15"/>
    <p:sldId id="284" r:id="rId16"/>
    <p:sldId id="285" r:id="rId17"/>
    <p:sldId id="270" r:id="rId18"/>
    <p:sldId id="272" r:id="rId19"/>
    <p:sldId id="275" r:id="rId20"/>
    <p:sldId id="276"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Museo 900" panose="02000000000000000000" pitchFamily="2" charset="0"/>
      <p:bold r:id="rId31"/>
    </p:embeddedFont>
    <p:embeddedFont>
      <p:font typeface="Museo 500" panose="02000000000000000000" pitchFamily="2" charset="0"/>
      <p:regular r:id="rId32"/>
    </p:embeddedFont>
    <p:embeddedFont>
      <p:font typeface="Museo 100" panose="02000000000000000000" pitchFamily="2" charset="0"/>
      <p:regular r:id="rId33"/>
    </p:embeddedFont>
    <p:embeddedFont>
      <p:font typeface="Museo900-Regular" panose="02000000000000000000" pitchFamily="2" charset="0"/>
      <p:bold r:id="rId34"/>
    </p:embeddedFont>
    <p:embeddedFont>
      <p:font typeface="Museo 700" panose="02000000000000000000" pitchFamily="2" charset="0"/>
      <p:bold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7D4"/>
    <a:srgbClr val="246AB4"/>
    <a:srgbClr val="843754"/>
    <a:srgbClr val="E35999"/>
    <a:srgbClr val="EE3127"/>
    <a:srgbClr val="A41E21"/>
    <a:srgbClr val="238296"/>
    <a:srgbClr val="5C89A4"/>
    <a:srgbClr val="D1919B"/>
    <a:srgbClr val="C396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72" autoAdjust="0"/>
    <p:restoredTop sz="94660"/>
  </p:normalViewPr>
  <p:slideViewPr>
    <p:cSldViewPr snapToGrid="0" snapToObjects="1" showGuides="1">
      <p:cViewPr varScale="1">
        <p:scale>
          <a:sx n="107" d="100"/>
          <a:sy n="107" d="100"/>
        </p:scale>
        <p:origin x="1296" y="102"/>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11/11/2016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pic>
        <p:nvPicPr>
          <p:cNvPr id="8" name="Picture 7" descr="Logo.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a:solidFill>
                  <a:srgbClr val="36A7D4"/>
                </a:solidFill>
                <a:latin typeface="Arial"/>
                <a:cs typeface="Arial"/>
              </a:rPr>
              <a:t>4</a:t>
            </a: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381059"/>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Arrays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a:p>
            <a:pPr>
              <a:spcBef>
                <a:spcPts val="288"/>
              </a:spcBef>
            </a:pPr>
            <a:endParaRPr lang="en-US" sz="1200" b="0" dirty="0">
              <a:solidFill>
                <a:srgbClr val="FFFFFF"/>
              </a:solidFill>
              <a:latin typeface="Arial"/>
              <a:cs typeface="Arial"/>
            </a:endParaRPr>
          </a:p>
        </p:txBody>
      </p:sp>
      <p:pic>
        <p:nvPicPr>
          <p:cNvPr id="44" name="Picture 43" descr="Logo Unit 1.ai"/>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Arrays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Arrays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a:t>Click to edit Master text styles</a:t>
            </a:r>
          </a:p>
          <a:p>
            <a:pPr lvl="1"/>
            <a:r>
              <a:rPr lang="en-US"/>
              <a:t>Second level</a:t>
            </a:r>
          </a:p>
          <a:p>
            <a:pPr lvl="2"/>
            <a:r>
              <a:rPr lang="en-US"/>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Arrays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a:solidFill>
                  <a:srgbClr val="FFFFFF"/>
                </a:solidFill>
                <a:latin typeface="Arial"/>
                <a:cs typeface="Arial"/>
              </a:rPr>
              <a:t>Arrays</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358459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a:latin typeface="Museo 700" panose="02000000000000000000" pitchFamily="50" charset="0"/>
              </a:rPr>
              <a:t>AQA</a:t>
            </a:r>
            <a:endParaRPr lang="en-US" b="0" dirty="0">
              <a:latin typeface="Museo900-Regular"/>
              <a:cs typeface="Museo900-Regular"/>
            </a:endParaRPr>
          </a:p>
          <a:p>
            <a:pPr lvl="2"/>
            <a:r>
              <a:rPr lang="en-US" dirty="0">
                <a:latin typeface="Museo 500" panose="02000000000000000000" pitchFamily="50" charset="0"/>
              </a:rPr>
              <a:t>AS Level</a:t>
            </a:r>
          </a:p>
          <a:p>
            <a:pPr lvl="3"/>
            <a:r>
              <a:rPr lang="en-US" sz="2500" dirty="0">
                <a:solidFill>
                  <a:schemeClr val="bg1"/>
                </a:solidFill>
                <a:latin typeface="Museo 100" panose="02000000000000000000" pitchFamily="50" charset="0"/>
              </a:rPr>
              <a:t>Computer Science</a:t>
            </a:r>
          </a:p>
          <a:p>
            <a:pPr lvl="3">
              <a:lnSpc>
                <a:spcPts val="3000"/>
              </a:lnSpc>
            </a:pPr>
            <a:r>
              <a:rPr lang="en-US" sz="2500" dirty="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a:latin typeface="Museo 900" panose="02000000000000000000" pitchFamily="50" charset="0"/>
              </a:rPr>
              <a:t>Arrays</a:t>
            </a:r>
          </a:p>
          <a:p>
            <a:endParaRPr lang="en-US" dirty="0">
              <a:latin typeface="Museo 100" panose="02000000000000000000" pitchFamily="50" charset="0"/>
            </a:endParaRPr>
          </a:p>
          <a:p>
            <a:pPr lvl="1"/>
            <a:r>
              <a:rPr lang="en-US" sz="2000" dirty="0">
                <a:latin typeface="Museo 100" panose="02000000000000000000" pitchFamily="50" charset="0"/>
              </a:rPr>
              <a:t>Unit 1</a:t>
            </a:r>
          </a:p>
          <a:p>
            <a:pPr lvl="1"/>
            <a:r>
              <a:rPr lang="en-US" sz="2000" dirty="0">
                <a:latin typeface="Museo 100" panose="02000000000000000000" pitchFamily="50" charset="0"/>
              </a:rPr>
              <a:t>Fundamentals </a:t>
            </a:r>
            <a:br>
              <a:rPr lang="en-US" sz="2000" dirty="0">
                <a:latin typeface="Museo 100" panose="02000000000000000000" pitchFamily="50" charset="0"/>
              </a:rPr>
            </a:br>
            <a:r>
              <a:rPr lang="en-US" sz="2000" dirty="0">
                <a:latin typeface="Museo 100" panose="02000000000000000000" pitchFamily="50" charset="0"/>
              </a:rPr>
              <a:t>of programming</a:t>
            </a: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arrays</a:t>
            </a:r>
          </a:p>
        </p:txBody>
      </p:sp>
      <p:sp>
        <p:nvSpPr>
          <p:cNvPr id="3" name="Text Placeholder 2"/>
          <p:cNvSpPr>
            <a:spLocks noGrp="1"/>
          </p:cNvSpPr>
          <p:nvPr>
            <p:ph type="body" sz="quarter" idx="14"/>
          </p:nvPr>
        </p:nvSpPr>
        <p:spPr>
          <a:xfrm>
            <a:off x="724280" y="1704179"/>
            <a:ext cx="7816470" cy="1106256"/>
          </a:xfrm>
        </p:spPr>
        <p:txBody>
          <a:bodyPr/>
          <a:lstStyle/>
          <a:p>
            <a:r>
              <a:rPr lang="en-GB" dirty="0"/>
              <a:t>It is also possible to have two-dimensional arrays</a:t>
            </a:r>
          </a:p>
          <a:p>
            <a:r>
              <a:rPr lang="en-GB" dirty="0"/>
              <a:t>What values would appear in the table once the algorithm has run?</a:t>
            </a:r>
          </a:p>
        </p:txBody>
      </p:sp>
      <p:sp>
        <p:nvSpPr>
          <p:cNvPr id="7" name="TextBox 6"/>
          <p:cNvSpPr txBox="1"/>
          <p:nvPr/>
        </p:nvSpPr>
        <p:spPr>
          <a:xfrm>
            <a:off x="3677126" y="3359588"/>
            <a:ext cx="4552789"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a:tabLst>
                <a:tab pos="444500" algn="l"/>
                <a:tab pos="806450" algn="l"/>
              </a:tabLst>
            </a:pPr>
            <a:r>
              <a:rPr lang="en-GB" dirty="0">
                <a:solidFill>
                  <a:srgbClr val="0070C0"/>
                </a:solidFill>
              </a:rPr>
              <a:t>FOR i </a:t>
            </a:r>
            <a:r>
              <a:rPr lang="en-GB" dirty="0">
                <a:solidFill>
                  <a:srgbClr val="0070C0"/>
                </a:solidFill>
                <a:sym typeface="Wingdings" panose="05000000000000000000" pitchFamily="2" charset="2"/>
              </a:rPr>
              <a:t></a:t>
            </a:r>
            <a:r>
              <a:rPr lang="en-GB" dirty="0">
                <a:solidFill>
                  <a:srgbClr val="0070C0"/>
                </a:solidFill>
              </a:rPr>
              <a:t> 0 to 1</a:t>
            </a:r>
          </a:p>
          <a:p>
            <a:pPr>
              <a:tabLst>
                <a:tab pos="444500" algn="l"/>
                <a:tab pos="806450" algn="l"/>
              </a:tabLst>
            </a:pPr>
            <a:r>
              <a:rPr lang="en-GB" dirty="0">
                <a:solidFill>
                  <a:srgbClr val="0070C0"/>
                </a:solidFill>
              </a:rPr>
              <a:t>	FOR j </a:t>
            </a:r>
            <a:r>
              <a:rPr lang="en-GB" dirty="0">
                <a:solidFill>
                  <a:srgbClr val="0070C0"/>
                </a:solidFill>
                <a:sym typeface="Wingdings" panose="05000000000000000000" pitchFamily="2" charset="2"/>
              </a:rPr>
              <a:t> 0 to 1</a:t>
            </a:r>
          </a:p>
          <a:p>
            <a:pPr>
              <a:tabLst>
                <a:tab pos="444500" algn="l"/>
                <a:tab pos="806450" algn="l"/>
              </a:tabLst>
            </a:pPr>
            <a:r>
              <a:rPr lang="en-GB" dirty="0">
                <a:solidFill>
                  <a:srgbClr val="0070C0"/>
                </a:solidFill>
                <a:sym typeface="Wingdings" panose="05000000000000000000" pitchFamily="2" charset="2"/>
              </a:rPr>
              <a:t>		grid[i][j]  “x”</a:t>
            </a:r>
          </a:p>
          <a:p>
            <a:pPr>
              <a:tabLst>
                <a:tab pos="444500" algn="l"/>
                <a:tab pos="806450" algn="l"/>
              </a:tabLst>
            </a:pPr>
            <a:r>
              <a:rPr lang="en-GB" dirty="0">
                <a:solidFill>
                  <a:srgbClr val="0070C0"/>
                </a:solidFill>
                <a:sym typeface="Wingdings" panose="05000000000000000000" pitchFamily="2" charset="2"/>
              </a:rPr>
              <a:t>	ENDFOR</a:t>
            </a:r>
          </a:p>
          <a:p>
            <a:pPr>
              <a:tabLst>
                <a:tab pos="444500" algn="l"/>
                <a:tab pos="806450" algn="l"/>
              </a:tabLst>
            </a:pPr>
            <a:r>
              <a:rPr lang="en-GB" dirty="0">
                <a:solidFill>
                  <a:srgbClr val="0070C0"/>
                </a:solidFill>
                <a:sym typeface="Wingdings" panose="05000000000000000000" pitchFamily="2" charset="2"/>
              </a:rPr>
              <a:t>ENDFOR</a:t>
            </a:r>
          </a:p>
          <a:p>
            <a:r>
              <a:rPr lang="en-GB" dirty="0">
                <a:solidFill>
                  <a:srgbClr val="0070C0"/>
                </a:solidFill>
                <a:sym typeface="Wingdings" panose="05000000000000000000" pitchFamily="2" charset="2"/>
              </a:rPr>
              <a:t>grid [0][1]  “y”</a:t>
            </a:r>
          </a:p>
        </p:txBody>
      </p:sp>
      <p:graphicFrame>
        <p:nvGraphicFramePr>
          <p:cNvPr id="4" name="Table 3"/>
          <p:cNvGraphicFramePr>
            <a:graphicFrameLocks noGrp="1"/>
          </p:cNvGraphicFramePr>
          <p:nvPr>
            <p:extLst>
              <p:ext uri="{D42A27DB-BD31-4B8C-83A1-F6EECF244321}">
                <p14:modId xmlns:p14="http://schemas.microsoft.com/office/powerpoint/2010/main" val="4064366066"/>
              </p:ext>
            </p:extLst>
          </p:nvPr>
        </p:nvGraphicFramePr>
        <p:xfrm>
          <a:off x="1316934" y="3436673"/>
          <a:ext cx="2096220" cy="2092597"/>
        </p:xfrm>
        <a:graphic>
          <a:graphicData uri="http://schemas.openxmlformats.org/drawingml/2006/table">
            <a:tbl>
              <a:tblPr>
                <a:tableStyleId>{5C22544A-7EE6-4342-B048-85BDC9FD1C3A}</a:tableStyleId>
              </a:tblPr>
              <a:tblGrid>
                <a:gridCol w="527825">
                  <a:extLst>
                    <a:ext uri="{9D8B030D-6E8A-4147-A177-3AD203B41FA5}">
                      <a16:colId xmlns:a16="http://schemas.microsoft.com/office/drawing/2014/main" val="20000"/>
                    </a:ext>
                  </a:extLst>
                </a:gridCol>
                <a:gridCol w="527825">
                  <a:extLst>
                    <a:ext uri="{9D8B030D-6E8A-4147-A177-3AD203B41FA5}">
                      <a16:colId xmlns:a16="http://schemas.microsoft.com/office/drawing/2014/main" val="20001"/>
                    </a:ext>
                  </a:extLst>
                </a:gridCol>
                <a:gridCol w="520285">
                  <a:extLst>
                    <a:ext uri="{9D8B030D-6E8A-4147-A177-3AD203B41FA5}">
                      <a16:colId xmlns:a16="http://schemas.microsoft.com/office/drawing/2014/main" val="20002"/>
                    </a:ext>
                  </a:extLst>
                </a:gridCol>
                <a:gridCol w="520285">
                  <a:extLst>
                    <a:ext uri="{9D8B030D-6E8A-4147-A177-3AD203B41FA5}">
                      <a16:colId xmlns:a16="http://schemas.microsoft.com/office/drawing/2014/main" val="20003"/>
                    </a:ext>
                  </a:extLst>
                </a:gridCol>
              </a:tblGrid>
              <a:tr h="549628">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GB" sz="3300" b="1" u="none" strike="noStrike" dirty="0">
                          <a:solidFill>
                            <a:schemeClr val="bg1"/>
                          </a:solidFill>
                          <a:effectLst/>
                          <a:latin typeface="Arial" panose="020B0604020202020204" pitchFamily="34" charset="0"/>
                          <a:cs typeface="Arial" panose="020B0604020202020204" pitchFamily="34" charset="0"/>
                        </a:rPr>
                        <a:t>j</a:t>
                      </a:r>
                      <a:endParaRPr lang="en-GB" sz="3300" b="1" i="0" u="none" strike="noStrike" dirty="0">
                        <a:solidFill>
                          <a:schemeClr val="bg1"/>
                        </a:solidFill>
                        <a:effectLst/>
                        <a:latin typeface="Arial" panose="020B0604020202020204" pitchFamily="34" charset="0"/>
                        <a:cs typeface="Arial" panose="020B0604020202020204" pitchFamily="34" charset="0"/>
                      </a:endParaRPr>
                    </a:p>
                  </a:txBody>
                  <a:tcPr marL="11230" marR="11230" marT="11230" marB="0" anchor="b">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hMerge="1">
                  <a:txBody>
                    <a:bodyPr/>
                    <a:lstStyle/>
                    <a:p>
                      <a:endParaRPr lang="en-GB"/>
                    </a:p>
                  </a:txBody>
                  <a:tcPr/>
                </a:tc>
                <a:extLst>
                  <a:ext uri="{0D108BD9-81ED-4DB2-BD59-A6C34878D82A}">
                    <a16:rowId xmlns:a16="http://schemas.microsoft.com/office/drawing/2014/main" val="10000"/>
                  </a:ext>
                </a:extLst>
              </a:tr>
              <a:tr h="514323">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 </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no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0</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1</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1"/>
                  </a:ext>
                </a:extLst>
              </a:tr>
              <a:tr h="514323">
                <a:tc rowSpan="2">
                  <a:txBody>
                    <a:bodyPr/>
                    <a:lstStyle/>
                    <a:p>
                      <a:pPr algn="ctr" fontAlgn="ctr"/>
                      <a:r>
                        <a:rPr lang="en-GB" sz="3300" b="1" u="none" strike="noStrike" dirty="0">
                          <a:solidFill>
                            <a:schemeClr val="bg1"/>
                          </a:solidFill>
                          <a:effectLst/>
                          <a:latin typeface="Arial" panose="020B0604020202020204" pitchFamily="34" charset="0"/>
                          <a:cs typeface="Arial" panose="020B0604020202020204" pitchFamily="34" charset="0"/>
                        </a:rPr>
                        <a:t>i</a:t>
                      </a:r>
                      <a:endParaRPr lang="en-GB" sz="3300" b="1" i="0" u="none" strike="noStrike" dirty="0">
                        <a:solidFill>
                          <a:schemeClr val="bg1"/>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0</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2"/>
                  </a:ext>
                </a:extLst>
              </a:tr>
              <a:tr h="514323">
                <a:tc vMerge="1">
                  <a:txBody>
                    <a:bodyPr/>
                    <a:lstStyle/>
                    <a:p>
                      <a:endParaRPr lang="en-GB"/>
                    </a:p>
                  </a:txBody>
                  <a:tcPr/>
                </a:tc>
                <a:tc>
                  <a:txBody>
                    <a:bodyPr/>
                    <a:lstStyle/>
                    <a:p>
                      <a:pPr algn="ctr" fontAlgn="ctr"/>
                      <a:r>
                        <a:rPr lang="en-GB" sz="3300" u="none" strike="noStrike" dirty="0">
                          <a:effectLst/>
                          <a:latin typeface="Arial" panose="020B0604020202020204" pitchFamily="34" charset="0"/>
                          <a:cs typeface="Arial" panose="020B0604020202020204" pitchFamily="34" charset="0"/>
                        </a:rPr>
                        <a:t>1</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b="0" i="0" u="none" strike="noStrike" dirty="0">
                          <a:solidFill>
                            <a:srgbClr val="FF0000"/>
                          </a:solidFill>
                          <a:effectLst/>
                          <a:latin typeface="Arial" panose="020B0604020202020204" pitchFamily="34" charset="0"/>
                          <a:cs typeface="Arial" panose="020B0604020202020204" pitchFamily="34" charset="0"/>
                        </a:rPr>
                        <a:t>?</a:t>
                      </a: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3677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arrays</a:t>
            </a:r>
          </a:p>
        </p:txBody>
      </p:sp>
      <p:sp>
        <p:nvSpPr>
          <p:cNvPr id="3" name="Text Placeholder 2"/>
          <p:cNvSpPr>
            <a:spLocks noGrp="1"/>
          </p:cNvSpPr>
          <p:nvPr>
            <p:ph type="body" sz="quarter" idx="14"/>
          </p:nvPr>
        </p:nvSpPr>
        <p:spPr>
          <a:xfrm>
            <a:off x="724280" y="1704179"/>
            <a:ext cx="7816470" cy="1106256"/>
          </a:xfrm>
        </p:spPr>
        <p:txBody>
          <a:bodyPr/>
          <a:lstStyle/>
          <a:p>
            <a:r>
              <a:rPr lang="en-GB" dirty="0"/>
              <a:t>It is also possible to have two-dimensional arrays</a:t>
            </a:r>
          </a:p>
          <a:p>
            <a:r>
              <a:rPr lang="en-GB" dirty="0"/>
              <a:t>What values would appear in the table once the algorithm has run?</a:t>
            </a:r>
          </a:p>
        </p:txBody>
      </p:sp>
      <p:sp>
        <p:nvSpPr>
          <p:cNvPr id="7" name="TextBox 6"/>
          <p:cNvSpPr txBox="1"/>
          <p:nvPr/>
        </p:nvSpPr>
        <p:spPr>
          <a:xfrm>
            <a:off x="3677126" y="3359588"/>
            <a:ext cx="4552789"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a:tabLst>
                <a:tab pos="444500" algn="l"/>
                <a:tab pos="806450" algn="l"/>
              </a:tabLst>
            </a:pPr>
            <a:r>
              <a:rPr lang="en-GB" dirty="0">
                <a:solidFill>
                  <a:srgbClr val="0070C0"/>
                </a:solidFill>
              </a:rPr>
              <a:t>FOR i </a:t>
            </a:r>
            <a:r>
              <a:rPr lang="en-GB" dirty="0">
                <a:solidFill>
                  <a:srgbClr val="0070C0"/>
                </a:solidFill>
                <a:sym typeface="Wingdings" panose="05000000000000000000" pitchFamily="2" charset="2"/>
              </a:rPr>
              <a:t></a:t>
            </a:r>
            <a:r>
              <a:rPr lang="en-GB" dirty="0">
                <a:solidFill>
                  <a:srgbClr val="0070C0"/>
                </a:solidFill>
              </a:rPr>
              <a:t> 0 to 1</a:t>
            </a:r>
          </a:p>
          <a:p>
            <a:pPr>
              <a:tabLst>
                <a:tab pos="444500" algn="l"/>
                <a:tab pos="806450" algn="l"/>
              </a:tabLst>
            </a:pPr>
            <a:r>
              <a:rPr lang="en-GB" dirty="0">
                <a:solidFill>
                  <a:srgbClr val="0070C0"/>
                </a:solidFill>
              </a:rPr>
              <a:t>	FOR j </a:t>
            </a:r>
            <a:r>
              <a:rPr lang="en-GB" dirty="0">
                <a:solidFill>
                  <a:srgbClr val="0070C0"/>
                </a:solidFill>
                <a:sym typeface="Wingdings" panose="05000000000000000000" pitchFamily="2" charset="2"/>
              </a:rPr>
              <a:t> 0 to 1</a:t>
            </a:r>
          </a:p>
          <a:p>
            <a:pPr>
              <a:tabLst>
                <a:tab pos="444500" algn="l"/>
                <a:tab pos="806450" algn="l"/>
              </a:tabLst>
            </a:pPr>
            <a:r>
              <a:rPr lang="en-GB" dirty="0">
                <a:solidFill>
                  <a:srgbClr val="0070C0"/>
                </a:solidFill>
                <a:sym typeface="Wingdings" panose="05000000000000000000" pitchFamily="2" charset="2"/>
              </a:rPr>
              <a:t>		grid[i][j]  “x”</a:t>
            </a:r>
          </a:p>
          <a:p>
            <a:pPr>
              <a:tabLst>
                <a:tab pos="444500" algn="l"/>
                <a:tab pos="806450" algn="l"/>
              </a:tabLst>
            </a:pPr>
            <a:r>
              <a:rPr lang="en-GB" dirty="0">
                <a:solidFill>
                  <a:srgbClr val="0070C0"/>
                </a:solidFill>
                <a:sym typeface="Wingdings" panose="05000000000000000000" pitchFamily="2" charset="2"/>
              </a:rPr>
              <a:t>	ENDFOR</a:t>
            </a:r>
          </a:p>
          <a:p>
            <a:pPr>
              <a:tabLst>
                <a:tab pos="444500" algn="l"/>
                <a:tab pos="806450" algn="l"/>
              </a:tabLst>
            </a:pPr>
            <a:r>
              <a:rPr lang="en-GB" dirty="0">
                <a:solidFill>
                  <a:srgbClr val="0070C0"/>
                </a:solidFill>
                <a:sym typeface="Wingdings" panose="05000000000000000000" pitchFamily="2" charset="2"/>
              </a:rPr>
              <a:t>ENDFOR</a:t>
            </a:r>
          </a:p>
          <a:p>
            <a:r>
              <a:rPr lang="en-GB" dirty="0">
                <a:solidFill>
                  <a:srgbClr val="0070C0"/>
                </a:solidFill>
                <a:sym typeface="Wingdings" panose="05000000000000000000" pitchFamily="2" charset="2"/>
              </a:rPr>
              <a:t>grid [0][1]  “y”</a:t>
            </a:r>
          </a:p>
        </p:txBody>
      </p:sp>
      <p:graphicFrame>
        <p:nvGraphicFramePr>
          <p:cNvPr id="4" name="Table 3"/>
          <p:cNvGraphicFramePr>
            <a:graphicFrameLocks noGrp="1"/>
          </p:cNvGraphicFramePr>
          <p:nvPr>
            <p:extLst>
              <p:ext uri="{D42A27DB-BD31-4B8C-83A1-F6EECF244321}">
                <p14:modId xmlns:p14="http://schemas.microsoft.com/office/powerpoint/2010/main" val="2480273840"/>
              </p:ext>
            </p:extLst>
          </p:nvPr>
        </p:nvGraphicFramePr>
        <p:xfrm>
          <a:off x="1316934" y="3436673"/>
          <a:ext cx="2096220" cy="2092597"/>
        </p:xfrm>
        <a:graphic>
          <a:graphicData uri="http://schemas.openxmlformats.org/drawingml/2006/table">
            <a:tbl>
              <a:tblPr>
                <a:tableStyleId>{5C22544A-7EE6-4342-B048-85BDC9FD1C3A}</a:tableStyleId>
              </a:tblPr>
              <a:tblGrid>
                <a:gridCol w="527825">
                  <a:extLst>
                    <a:ext uri="{9D8B030D-6E8A-4147-A177-3AD203B41FA5}">
                      <a16:colId xmlns:a16="http://schemas.microsoft.com/office/drawing/2014/main" val="20000"/>
                    </a:ext>
                  </a:extLst>
                </a:gridCol>
                <a:gridCol w="527825">
                  <a:extLst>
                    <a:ext uri="{9D8B030D-6E8A-4147-A177-3AD203B41FA5}">
                      <a16:colId xmlns:a16="http://schemas.microsoft.com/office/drawing/2014/main" val="20001"/>
                    </a:ext>
                  </a:extLst>
                </a:gridCol>
                <a:gridCol w="520285">
                  <a:extLst>
                    <a:ext uri="{9D8B030D-6E8A-4147-A177-3AD203B41FA5}">
                      <a16:colId xmlns:a16="http://schemas.microsoft.com/office/drawing/2014/main" val="20002"/>
                    </a:ext>
                  </a:extLst>
                </a:gridCol>
                <a:gridCol w="520285">
                  <a:extLst>
                    <a:ext uri="{9D8B030D-6E8A-4147-A177-3AD203B41FA5}">
                      <a16:colId xmlns:a16="http://schemas.microsoft.com/office/drawing/2014/main" val="20003"/>
                    </a:ext>
                  </a:extLst>
                </a:gridCol>
              </a:tblGrid>
              <a:tr h="549628">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b"/>
                      <a:r>
                        <a:rPr lang="en-GB" sz="3300" b="1" u="none" strike="noStrike" dirty="0">
                          <a:solidFill>
                            <a:schemeClr val="bg1"/>
                          </a:solidFill>
                          <a:effectLst/>
                          <a:latin typeface="Arial" panose="020B0604020202020204" pitchFamily="34" charset="0"/>
                          <a:cs typeface="Arial" panose="020B0604020202020204" pitchFamily="34" charset="0"/>
                        </a:rPr>
                        <a:t>j</a:t>
                      </a:r>
                      <a:endParaRPr lang="en-GB" sz="3300" b="1" i="0" u="none" strike="noStrike" dirty="0">
                        <a:solidFill>
                          <a:schemeClr val="bg1"/>
                        </a:solidFill>
                        <a:effectLst/>
                        <a:latin typeface="Arial" panose="020B0604020202020204" pitchFamily="34" charset="0"/>
                        <a:cs typeface="Arial" panose="020B0604020202020204" pitchFamily="34" charset="0"/>
                      </a:endParaRPr>
                    </a:p>
                  </a:txBody>
                  <a:tcPr marL="11230" marR="11230" marT="11230" marB="0" anchor="b">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hMerge="1">
                  <a:txBody>
                    <a:bodyPr/>
                    <a:lstStyle/>
                    <a:p>
                      <a:endParaRPr lang="en-GB"/>
                    </a:p>
                  </a:txBody>
                  <a:tcPr/>
                </a:tc>
                <a:extLst>
                  <a:ext uri="{0D108BD9-81ED-4DB2-BD59-A6C34878D82A}">
                    <a16:rowId xmlns:a16="http://schemas.microsoft.com/office/drawing/2014/main" val="10000"/>
                  </a:ext>
                </a:extLst>
              </a:tr>
              <a:tr h="514323">
                <a:tc>
                  <a:txBody>
                    <a:bodyPr/>
                    <a:lstStyle/>
                    <a:p>
                      <a:pPr algn="l" fontAlgn="b"/>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 </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no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0</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1</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1"/>
                  </a:ext>
                </a:extLst>
              </a:tr>
              <a:tr h="514323">
                <a:tc rowSpan="2">
                  <a:txBody>
                    <a:bodyPr/>
                    <a:lstStyle/>
                    <a:p>
                      <a:pPr algn="ctr" fontAlgn="ctr"/>
                      <a:r>
                        <a:rPr lang="en-GB" sz="3300" b="1" u="none" strike="noStrike" dirty="0">
                          <a:solidFill>
                            <a:schemeClr val="bg1"/>
                          </a:solidFill>
                          <a:effectLst/>
                          <a:latin typeface="Arial" panose="020B0604020202020204" pitchFamily="34" charset="0"/>
                          <a:cs typeface="Arial" panose="020B0604020202020204" pitchFamily="34" charset="0"/>
                        </a:rPr>
                        <a:t>i</a:t>
                      </a:r>
                      <a:endParaRPr lang="en-GB" sz="3300" b="1" i="0" u="none" strike="noStrike" dirty="0">
                        <a:solidFill>
                          <a:schemeClr val="bg1"/>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3300" u="none" strike="noStrike" dirty="0">
                          <a:effectLst/>
                          <a:latin typeface="Arial" panose="020B0604020202020204" pitchFamily="34" charset="0"/>
                          <a:cs typeface="Arial" panose="020B0604020202020204" pitchFamily="34" charset="0"/>
                        </a:rPr>
                        <a:t>0</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x</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y</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2"/>
                  </a:ext>
                </a:extLst>
              </a:tr>
              <a:tr h="514323">
                <a:tc vMerge="1">
                  <a:txBody>
                    <a:bodyPr/>
                    <a:lstStyle/>
                    <a:p>
                      <a:endParaRPr lang="en-GB"/>
                    </a:p>
                  </a:txBody>
                  <a:tcPr/>
                </a:tc>
                <a:tc>
                  <a:txBody>
                    <a:bodyPr/>
                    <a:lstStyle/>
                    <a:p>
                      <a:pPr algn="ctr" fontAlgn="ctr"/>
                      <a:r>
                        <a:rPr lang="en-GB" sz="3300" u="none" strike="noStrike" dirty="0">
                          <a:effectLst/>
                          <a:latin typeface="Arial" panose="020B0604020202020204" pitchFamily="34" charset="0"/>
                          <a:cs typeface="Arial" panose="020B0604020202020204" pitchFamily="34" charset="0"/>
                        </a:rPr>
                        <a:t>1</a:t>
                      </a:r>
                      <a:endParaRPr lang="en-GB" sz="3300" b="0" i="0" u="none" strike="noStrike" dirty="0">
                        <a:solidFill>
                          <a:srgbClr val="00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u="none" strike="noStrike" dirty="0">
                          <a:solidFill>
                            <a:srgbClr val="FF0000"/>
                          </a:solidFill>
                          <a:effectLst/>
                          <a:latin typeface="Arial" panose="020B0604020202020204" pitchFamily="34" charset="0"/>
                          <a:cs typeface="Arial" panose="020B0604020202020204" pitchFamily="34" charset="0"/>
                        </a:rPr>
                        <a:t>x</a:t>
                      </a:r>
                      <a:endParaRPr lang="en-GB" sz="3300" b="0" i="0" u="none" strike="noStrike" dirty="0">
                        <a:solidFill>
                          <a:srgbClr val="FF0000"/>
                        </a:solidFill>
                        <a:effectLst/>
                        <a:latin typeface="Arial" panose="020B0604020202020204" pitchFamily="34" charset="0"/>
                        <a:cs typeface="Arial" panose="020B0604020202020204" pitchFamily="34" charset="0"/>
                      </a:endParaRP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tc>
                  <a:txBody>
                    <a:bodyPr/>
                    <a:lstStyle/>
                    <a:p>
                      <a:pPr algn="ctr" fontAlgn="ctr"/>
                      <a:r>
                        <a:rPr lang="en-GB" sz="3300" b="0" i="0" u="none" strike="noStrike" dirty="0">
                          <a:solidFill>
                            <a:srgbClr val="FF0000"/>
                          </a:solidFill>
                          <a:effectLst/>
                          <a:latin typeface="Arial" panose="020B0604020202020204" pitchFamily="34" charset="0"/>
                          <a:cs typeface="Arial" panose="020B0604020202020204" pitchFamily="34" charset="0"/>
                        </a:rPr>
                        <a:t>x</a:t>
                      </a:r>
                    </a:p>
                  </a:txBody>
                  <a:tcPr marL="11230" marR="11230" marT="11230"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5055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 trace table</a:t>
            </a:r>
          </a:p>
        </p:txBody>
      </p:sp>
      <p:sp>
        <p:nvSpPr>
          <p:cNvPr id="3" name="Text Placeholder 2"/>
          <p:cNvSpPr>
            <a:spLocks noGrp="1"/>
          </p:cNvSpPr>
          <p:nvPr>
            <p:ph type="body" sz="quarter" idx="14"/>
          </p:nvPr>
        </p:nvSpPr>
        <p:spPr>
          <a:xfrm>
            <a:off x="724279" y="1704179"/>
            <a:ext cx="8006063" cy="1430907"/>
          </a:xfrm>
        </p:spPr>
        <p:txBody>
          <a:bodyPr/>
          <a:lstStyle/>
          <a:p>
            <a:pPr>
              <a:spcAft>
                <a:spcPts val="600"/>
              </a:spcAft>
            </a:pPr>
            <a:r>
              <a:rPr lang="en-GB" dirty="0"/>
              <a:t>Fill in the trace table if the user inputs</a:t>
            </a:r>
          </a:p>
          <a:p>
            <a:pPr marL="0" indent="0">
              <a:spcAft>
                <a:spcPts val="600"/>
              </a:spcAft>
              <a:buNone/>
            </a:pPr>
            <a:r>
              <a:rPr lang="en-GB" dirty="0">
                <a:solidFill>
                  <a:srgbClr val="246AB4"/>
                </a:solidFill>
              </a:rPr>
              <a:t>	a, b, c, x, y, z</a:t>
            </a:r>
          </a:p>
          <a:p>
            <a:r>
              <a:rPr lang="en-GB" dirty="0"/>
              <a:t>Don’t forget to fill in </a:t>
            </a:r>
            <a:r>
              <a:rPr lang="en-GB" dirty="0">
                <a:solidFill>
                  <a:srgbClr val="246AB4"/>
                </a:solidFill>
              </a:rPr>
              <a:t>i</a:t>
            </a:r>
            <a:r>
              <a:rPr lang="en-GB" dirty="0"/>
              <a:t> and</a:t>
            </a:r>
            <a:r>
              <a:rPr lang="en-GB" dirty="0">
                <a:solidFill>
                  <a:srgbClr val="246AB4"/>
                </a:solidFill>
              </a:rPr>
              <a:t> j </a:t>
            </a:r>
          </a:p>
        </p:txBody>
      </p:sp>
      <p:sp>
        <p:nvSpPr>
          <p:cNvPr id="6" name="TextBox 5"/>
          <p:cNvSpPr txBox="1"/>
          <p:nvPr/>
        </p:nvSpPr>
        <p:spPr>
          <a:xfrm>
            <a:off x="497542" y="4032734"/>
            <a:ext cx="377862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defTabSz="914400">
              <a:tabLst>
                <a:tab pos="263525" algn="l"/>
                <a:tab pos="538163" algn="l"/>
                <a:tab pos="901700" algn="l"/>
              </a:tabLst>
            </a:pPr>
            <a:r>
              <a:rPr lang="en-GB" dirty="0">
                <a:solidFill>
                  <a:srgbClr val="246AB4"/>
                </a:solidFill>
                <a:sym typeface="Wingdings" panose="05000000000000000000" pitchFamily="2" charset="2"/>
              </a:rPr>
              <a:t>FOR i = 0 to 1</a:t>
            </a:r>
          </a:p>
          <a:p>
            <a:pPr defTabSz="914400">
              <a:tabLst>
                <a:tab pos="263525" algn="l"/>
                <a:tab pos="538163" algn="l"/>
                <a:tab pos="901700" algn="l"/>
              </a:tabLst>
            </a:pPr>
            <a:r>
              <a:rPr lang="en-GB" dirty="0">
                <a:solidFill>
                  <a:srgbClr val="246AB4"/>
                </a:solidFill>
                <a:sym typeface="Wingdings" panose="05000000000000000000" pitchFamily="2" charset="2"/>
              </a:rPr>
              <a:t>	FOR j = 0 to 2</a:t>
            </a:r>
          </a:p>
          <a:p>
            <a:pPr defTabSz="914400">
              <a:tabLst>
                <a:tab pos="263525" algn="l"/>
                <a:tab pos="538163" algn="l"/>
                <a:tab pos="901700" algn="l"/>
              </a:tabLst>
            </a:pPr>
            <a:r>
              <a:rPr lang="en-GB" dirty="0">
                <a:solidFill>
                  <a:srgbClr val="246AB4"/>
                </a:solidFill>
                <a:sym typeface="Wingdings" panose="05000000000000000000" pitchFamily="2" charset="2"/>
              </a:rPr>
              <a:t>		letters[i][j]  INPUT</a:t>
            </a:r>
          </a:p>
          <a:p>
            <a:pPr defTabSz="914400">
              <a:tabLst>
                <a:tab pos="263525" algn="l"/>
                <a:tab pos="538163" algn="l"/>
                <a:tab pos="901700" algn="l"/>
              </a:tabLst>
            </a:pPr>
            <a:r>
              <a:rPr lang="en-GB" dirty="0">
                <a:solidFill>
                  <a:srgbClr val="246AB4"/>
                </a:solidFill>
                <a:sym typeface="Wingdings" panose="05000000000000000000" pitchFamily="2" charset="2"/>
              </a:rPr>
              <a:t>	ENDFOR</a:t>
            </a:r>
          </a:p>
          <a:p>
            <a:pPr defTabSz="914400">
              <a:tabLst>
                <a:tab pos="263525" algn="l"/>
                <a:tab pos="538163" algn="l"/>
                <a:tab pos="901700" algn="l"/>
              </a:tabLst>
            </a:pPr>
            <a:r>
              <a:rPr lang="en-GB" dirty="0">
                <a:solidFill>
                  <a:srgbClr val="246AB4"/>
                </a:solidFill>
                <a:sym typeface="Wingdings" panose="05000000000000000000" pitchFamily="2" charset="2"/>
              </a:rPr>
              <a:t>ENDFOR</a:t>
            </a:r>
            <a:endParaRPr lang="en-GB" dirty="0">
              <a:solidFill>
                <a:srgbClr val="246AB4"/>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19615542"/>
              </p:ext>
            </p:extLst>
          </p:nvPr>
        </p:nvGraphicFramePr>
        <p:xfrm>
          <a:off x="4403447" y="3155497"/>
          <a:ext cx="3960001" cy="2934800"/>
        </p:xfrm>
        <a:graphic>
          <a:graphicData uri="http://schemas.openxmlformats.org/drawingml/2006/table">
            <a:tbl>
              <a:tblPr>
                <a:tableStyleId>{2D5ABB26-0587-4C30-8999-92F81FD0307C}</a:tableStyleId>
              </a:tblPr>
              <a:tblGrid>
                <a:gridCol w="527163">
                  <a:extLst>
                    <a:ext uri="{9D8B030D-6E8A-4147-A177-3AD203B41FA5}">
                      <a16:colId xmlns:a16="http://schemas.microsoft.com/office/drawing/2014/main" val="20000"/>
                    </a:ext>
                  </a:extLst>
                </a:gridCol>
                <a:gridCol w="527163">
                  <a:extLst>
                    <a:ext uri="{9D8B030D-6E8A-4147-A177-3AD203B41FA5}">
                      <a16:colId xmlns:a16="http://schemas.microsoft.com/office/drawing/2014/main" val="20001"/>
                    </a:ext>
                  </a:extLst>
                </a:gridCol>
                <a:gridCol w="527163">
                  <a:extLst>
                    <a:ext uri="{9D8B030D-6E8A-4147-A177-3AD203B41FA5}">
                      <a16:colId xmlns:a16="http://schemas.microsoft.com/office/drawing/2014/main" val="20002"/>
                    </a:ext>
                  </a:extLst>
                </a:gridCol>
                <a:gridCol w="527163">
                  <a:extLst>
                    <a:ext uri="{9D8B030D-6E8A-4147-A177-3AD203B41FA5}">
                      <a16:colId xmlns:a16="http://schemas.microsoft.com/office/drawing/2014/main" val="20003"/>
                    </a:ext>
                  </a:extLst>
                </a:gridCol>
                <a:gridCol w="527163">
                  <a:extLst>
                    <a:ext uri="{9D8B030D-6E8A-4147-A177-3AD203B41FA5}">
                      <a16:colId xmlns:a16="http://schemas.microsoft.com/office/drawing/2014/main" val="20004"/>
                    </a:ext>
                  </a:extLst>
                </a:gridCol>
                <a:gridCol w="527163">
                  <a:extLst>
                    <a:ext uri="{9D8B030D-6E8A-4147-A177-3AD203B41FA5}">
                      <a16:colId xmlns:a16="http://schemas.microsoft.com/office/drawing/2014/main" val="20005"/>
                    </a:ext>
                  </a:extLst>
                </a:gridCol>
                <a:gridCol w="388549">
                  <a:extLst>
                    <a:ext uri="{9D8B030D-6E8A-4147-A177-3AD203B41FA5}">
                      <a16:colId xmlns:a16="http://schemas.microsoft.com/office/drawing/2014/main" val="20006"/>
                    </a:ext>
                  </a:extLst>
                </a:gridCol>
                <a:gridCol w="408474">
                  <a:extLst>
                    <a:ext uri="{9D8B030D-6E8A-4147-A177-3AD203B41FA5}">
                      <a16:colId xmlns:a16="http://schemas.microsoft.com/office/drawing/2014/main" val="20007"/>
                    </a:ext>
                  </a:extLst>
                </a:gridCol>
              </a:tblGrid>
              <a:tr h="302300">
                <a:tc gridSpan="6">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letters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extLst>
                  <a:ext uri="{0D108BD9-81ED-4DB2-BD59-A6C34878D82A}">
                    <a16:rowId xmlns:a16="http://schemas.microsoft.com/office/drawing/2014/main" val="10000"/>
                  </a:ext>
                </a:extLst>
              </a:tr>
              <a:tr h="292500">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i</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j</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2500">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31635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 trace table</a:t>
            </a:r>
          </a:p>
        </p:txBody>
      </p:sp>
      <p:sp>
        <p:nvSpPr>
          <p:cNvPr id="3" name="Text Placeholder 2"/>
          <p:cNvSpPr>
            <a:spLocks noGrp="1"/>
          </p:cNvSpPr>
          <p:nvPr>
            <p:ph type="body" sz="quarter" idx="14"/>
          </p:nvPr>
        </p:nvSpPr>
        <p:spPr>
          <a:xfrm>
            <a:off x="724279" y="1704179"/>
            <a:ext cx="8006063" cy="1430907"/>
          </a:xfrm>
        </p:spPr>
        <p:txBody>
          <a:bodyPr/>
          <a:lstStyle/>
          <a:p>
            <a:pPr>
              <a:spcAft>
                <a:spcPts val="600"/>
              </a:spcAft>
            </a:pPr>
            <a:r>
              <a:rPr lang="en-GB" dirty="0"/>
              <a:t>Fill in the trace table if the user inputs</a:t>
            </a:r>
          </a:p>
          <a:p>
            <a:pPr marL="0" indent="0">
              <a:spcAft>
                <a:spcPts val="600"/>
              </a:spcAft>
              <a:buNone/>
            </a:pPr>
            <a:r>
              <a:rPr lang="en-GB" dirty="0">
                <a:solidFill>
                  <a:srgbClr val="246AB4"/>
                </a:solidFill>
              </a:rPr>
              <a:t>	a, b, c, x, y, z</a:t>
            </a:r>
          </a:p>
          <a:p>
            <a:r>
              <a:rPr lang="en-GB" dirty="0"/>
              <a:t>Don’t forget to fill in </a:t>
            </a:r>
            <a:r>
              <a:rPr lang="en-GB" dirty="0">
                <a:solidFill>
                  <a:srgbClr val="246AB4"/>
                </a:solidFill>
              </a:rPr>
              <a:t>i</a:t>
            </a:r>
            <a:r>
              <a:rPr lang="en-GB" dirty="0"/>
              <a:t> and</a:t>
            </a:r>
            <a:r>
              <a:rPr lang="en-GB" dirty="0">
                <a:solidFill>
                  <a:srgbClr val="246AB4"/>
                </a:solidFill>
              </a:rPr>
              <a:t> j </a:t>
            </a:r>
          </a:p>
        </p:txBody>
      </p:sp>
      <p:sp>
        <p:nvSpPr>
          <p:cNvPr id="6" name="TextBox 5"/>
          <p:cNvSpPr txBox="1"/>
          <p:nvPr/>
        </p:nvSpPr>
        <p:spPr>
          <a:xfrm>
            <a:off x="497542" y="4032734"/>
            <a:ext cx="377862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defTabSz="914400">
              <a:tabLst>
                <a:tab pos="263525" algn="l"/>
                <a:tab pos="538163" algn="l"/>
                <a:tab pos="901700" algn="l"/>
              </a:tabLst>
            </a:pPr>
            <a:r>
              <a:rPr lang="en-GB" dirty="0">
                <a:solidFill>
                  <a:srgbClr val="246AB4"/>
                </a:solidFill>
                <a:sym typeface="Wingdings" panose="05000000000000000000" pitchFamily="2" charset="2"/>
              </a:rPr>
              <a:t>FOR i = 0 to 1</a:t>
            </a:r>
          </a:p>
          <a:p>
            <a:pPr defTabSz="914400">
              <a:tabLst>
                <a:tab pos="263525" algn="l"/>
                <a:tab pos="538163" algn="l"/>
                <a:tab pos="901700" algn="l"/>
              </a:tabLst>
            </a:pPr>
            <a:r>
              <a:rPr lang="en-GB" dirty="0">
                <a:solidFill>
                  <a:srgbClr val="246AB4"/>
                </a:solidFill>
                <a:sym typeface="Wingdings" panose="05000000000000000000" pitchFamily="2" charset="2"/>
              </a:rPr>
              <a:t>	FOR j = 0 to 2</a:t>
            </a:r>
          </a:p>
          <a:p>
            <a:pPr defTabSz="914400">
              <a:tabLst>
                <a:tab pos="263525" algn="l"/>
                <a:tab pos="538163" algn="l"/>
                <a:tab pos="901700" algn="l"/>
              </a:tabLst>
            </a:pPr>
            <a:r>
              <a:rPr lang="en-GB" dirty="0">
                <a:solidFill>
                  <a:srgbClr val="246AB4"/>
                </a:solidFill>
                <a:sym typeface="Wingdings" panose="05000000000000000000" pitchFamily="2" charset="2"/>
              </a:rPr>
              <a:t>		letters[i][j]  INPUT</a:t>
            </a:r>
          </a:p>
          <a:p>
            <a:pPr defTabSz="914400">
              <a:tabLst>
                <a:tab pos="263525" algn="l"/>
                <a:tab pos="538163" algn="l"/>
                <a:tab pos="901700" algn="l"/>
              </a:tabLst>
            </a:pPr>
            <a:r>
              <a:rPr lang="en-GB" dirty="0">
                <a:solidFill>
                  <a:srgbClr val="246AB4"/>
                </a:solidFill>
                <a:sym typeface="Wingdings" panose="05000000000000000000" pitchFamily="2" charset="2"/>
              </a:rPr>
              <a:t>	ENDFOR</a:t>
            </a:r>
          </a:p>
          <a:p>
            <a:pPr defTabSz="914400">
              <a:tabLst>
                <a:tab pos="263525" algn="l"/>
                <a:tab pos="538163" algn="l"/>
                <a:tab pos="901700" algn="l"/>
              </a:tabLst>
            </a:pPr>
            <a:r>
              <a:rPr lang="en-GB" dirty="0">
                <a:solidFill>
                  <a:srgbClr val="246AB4"/>
                </a:solidFill>
                <a:sym typeface="Wingdings" panose="05000000000000000000" pitchFamily="2" charset="2"/>
              </a:rPr>
              <a:t>ENDFOR</a:t>
            </a:r>
            <a:endParaRPr lang="en-GB" dirty="0">
              <a:solidFill>
                <a:srgbClr val="246AB4"/>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669390754"/>
              </p:ext>
            </p:extLst>
          </p:nvPr>
        </p:nvGraphicFramePr>
        <p:xfrm>
          <a:off x="4403447" y="3155497"/>
          <a:ext cx="3960001" cy="2934800"/>
        </p:xfrm>
        <a:graphic>
          <a:graphicData uri="http://schemas.openxmlformats.org/drawingml/2006/table">
            <a:tbl>
              <a:tblPr>
                <a:tableStyleId>{2D5ABB26-0587-4C30-8999-92F81FD0307C}</a:tableStyleId>
              </a:tblPr>
              <a:tblGrid>
                <a:gridCol w="527163">
                  <a:extLst>
                    <a:ext uri="{9D8B030D-6E8A-4147-A177-3AD203B41FA5}">
                      <a16:colId xmlns:a16="http://schemas.microsoft.com/office/drawing/2014/main" val="20000"/>
                    </a:ext>
                  </a:extLst>
                </a:gridCol>
                <a:gridCol w="527163">
                  <a:extLst>
                    <a:ext uri="{9D8B030D-6E8A-4147-A177-3AD203B41FA5}">
                      <a16:colId xmlns:a16="http://schemas.microsoft.com/office/drawing/2014/main" val="20001"/>
                    </a:ext>
                  </a:extLst>
                </a:gridCol>
                <a:gridCol w="527163">
                  <a:extLst>
                    <a:ext uri="{9D8B030D-6E8A-4147-A177-3AD203B41FA5}">
                      <a16:colId xmlns:a16="http://schemas.microsoft.com/office/drawing/2014/main" val="20002"/>
                    </a:ext>
                  </a:extLst>
                </a:gridCol>
                <a:gridCol w="527163">
                  <a:extLst>
                    <a:ext uri="{9D8B030D-6E8A-4147-A177-3AD203B41FA5}">
                      <a16:colId xmlns:a16="http://schemas.microsoft.com/office/drawing/2014/main" val="20003"/>
                    </a:ext>
                  </a:extLst>
                </a:gridCol>
                <a:gridCol w="527163">
                  <a:extLst>
                    <a:ext uri="{9D8B030D-6E8A-4147-A177-3AD203B41FA5}">
                      <a16:colId xmlns:a16="http://schemas.microsoft.com/office/drawing/2014/main" val="20004"/>
                    </a:ext>
                  </a:extLst>
                </a:gridCol>
                <a:gridCol w="527163">
                  <a:extLst>
                    <a:ext uri="{9D8B030D-6E8A-4147-A177-3AD203B41FA5}">
                      <a16:colId xmlns:a16="http://schemas.microsoft.com/office/drawing/2014/main" val="20005"/>
                    </a:ext>
                  </a:extLst>
                </a:gridCol>
                <a:gridCol w="388549">
                  <a:extLst>
                    <a:ext uri="{9D8B030D-6E8A-4147-A177-3AD203B41FA5}">
                      <a16:colId xmlns:a16="http://schemas.microsoft.com/office/drawing/2014/main" val="20006"/>
                    </a:ext>
                  </a:extLst>
                </a:gridCol>
                <a:gridCol w="408474">
                  <a:extLst>
                    <a:ext uri="{9D8B030D-6E8A-4147-A177-3AD203B41FA5}">
                      <a16:colId xmlns:a16="http://schemas.microsoft.com/office/drawing/2014/main" val="20007"/>
                    </a:ext>
                  </a:extLst>
                </a:gridCol>
              </a:tblGrid>
              <a:tr h="302300">
                <a:tc gridSpan="6">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letters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extLst>
                  <a:ext uri="{0D108BD9-81ED-4DB2-BD59-A6C34878D82A}">
                    <a16:rowId xmlns:a16="http://schemas.microsoft.com/office/drawing/2014/main" val="10000"/>
                  </a:ext>
                </a:extLst>
              </a:tr>
              <a:tr h="292500">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i</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j</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500">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a</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2500">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5463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 trace table</a:t>
            </a:r>
          </a:p>
        </p:txBody>
      </p:sp>
      <p:sp>
        <p:nvSpPr>
          <p:cNvPr id="3" name="Text Placeholder 2"/>
          <p:cNvSpPr>
            <a:spLocks noGrp="1"/>
          </p:cNvSpPr>
          <p:nvPr>
            <p:ph type="body" sz="quarter" idx="14"/>
          </p:nvPr>
        </p:nvSpPr>
        <p:spPr>
          <a:xfrm>
            <a:off x="724279" y="1704179"/>
            <a:ext cx="8006063" cy="1430907"/>
          </a:xfrm>
        </p:spPr>
        <p:txBody>
          <a:bodyPr/>
          <a:lstStyle/>
          <a:p>
            <a:pPr>
              <a:spcAft>
                <a:spcPts val="600"/>
              </a:spcAft>
            </a:pPr>
            <a:r>
              <a:rPr lang="en-GB" dirty="0"/>
              <a:t>Fill in the trace table if the user inputs</a:t>
            </a:r>
          </a:p>
          <a:p>
            <a:pPr marL="0" indent="0">
              <a:spcAft>
                <a:spcPts val="600"/>
              </a:spcAft>
              <a:buNone/>
            </a:pPr>
            <a:r>
              <a:rPr lang="en-GB" dirty="0">
                <a:solidFill>
                  <a:srgbClr val="246AB4"/>
                </a:solidFill>
              </a:rPr>
              <a:t>	a, b, c, x, y, z</a:t>
            </a:r>
          </a:p>
          <a:p>
            <a:r>
              <a:rPr lang="en-GB" dirty="0"/>
              <a:t>Don’t forget to fill in </a:t>
            </a:r>
            <a:r>
              <a:rPr lang="en-GB" dirty="0">
                <a:solidFill>
                  <a:srgbClr val="246AB4"/>
                </a:solidFill>
              </a:rPr>
              <a:t>i</a:t>
            </a:r>
            <a:r>
              <a:rPr lang="en-GB" dirty="0"/>
              <a:t> and</a:t>
            </a:r>
            <a:r>
              <a:rPr lang="en-GB" dirty="0">
                <a:solidFill>
                  <a:srgbClr val="246AB4"/>
                </a:solidFill>
              </a:rPr>
              <a:t> j </a:t>
            </a:r>
          </a:p>
        </p:txBody>
      </p:sp>
      <p:sp>
        <p:nvSpPr>
          <p:cNvPr id="6" name="TextBox 5"/>
          <p:cNvSpPr txBox="1"/>
          <p:nvPr/>
        </p:nvSpPr>
        <p:spPr>
          <a:xfrm>
            <a:off x="497542" y="4032734"/>
            <a:ext cx="377862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defTabSz="914400">
              <a:tabLst>
                <a:tab pos="263525" algn="l"/>
                <a:tab pos="538163" algn="l"/>
                <a:tab pos="901700" algn="l"/>
              </a:tabLst>
            </a:pPr>
            <a:r>
              <a:rPr lang="en-GB" dirty="0">
                <a:solidFill>
                  <a:srgbClr val="246AB4"/>
                </a:solidFill>
                <a:sym typeface="Wingdings" panose="05000000000000000000" pitchFamily="2" charset="2"/>
              </a:rPr>
              <a:t>FOR i = 0 to 1</a:t>
            </a:r>
          </a:p>
          <a:p>
            <a:pPr defTabSz="914400">
              <a:tabLst>
                <a:tab pos="263525" algn="l"/>
                <a:tab pos="538163" algn="l"/>
                <a:tab pos="901700" algn="l"/>
              </a:tabLst>
            </a:pPr>
            <a:r>
              <a:rPr lang="en-GB" dirty="0">
                <a:solidFill>
                  <a:srgbClr val="246AB4"/>
                </a:solidFill>
                <a:sym typeface="Wingdings" panose="05000000000000000000" pitchFamily="2" charset="2"/>
              </a:rPr>
              <a:t>	FOR j = 0 to 2</a:t>
            </a:r>
          </a:p>
          <a:p>
            <a:pPr defTabSz="914400">
              <a:tabLst>
                <a:tab pos="263525" algn="l"/>
                <a:tab pos="538163" algn="l"/>
                <a:tab pos="901700" algn="l"/>
              </a:tabLst>
            </a:pPr>
            <a:r>
              <a:rPr lang="en-GB" dirty="0">
                <a:solidFill>
                  <a:srgbClr val="246AB4"/>
                </a:solidFill>
                <a:sym typeface="Wingdings" panose="05000000000000000000" pitchFamily="2" charset="2"/>
              </a:rPr>
              <a:t>		letters[i][j]  INPUT</a:t>
            </a:r>
          </a:p>
          <a:p>
            <a:pPr defTabSz="914400">
              <a:tabLst>
                <a:tab pos="263525" algn="l"/>
                <a:tab pos="538163" algn="l"/>
                <a:tab pos="901700" algn="l"/>
              </a:tabLst>
            </a:pPr>
            <a:r>
              <a:rPr lang="en-GB" dirty="0">
                <a:solidFill>
                  <a:srgbClr val="246AB4"/>
                </a:solidFill>
                <a:sym typeface="Wingdings" panose="05000000000000000000" pitchFamily="2" charset="2"/>
              </a:rPr>
              <a:t>	ENDFOR</a:t>
            </a:r>
          </a:p>
          <a:p>
            <a:pPr defTabSz="914400">
              <a:tabLst>
                <a:tab pos="263525" algn="l"/>
                <a:tab pos="538163" algn="l"/>
                <a:tab pos="901700" algn="l"/>
              </a:tabLst>
            </a:pPr>
            <a:r>
              <a:rPr lang="en-GB" dirty="0">
                <a:solidFill>
                  <a:srgbClr val="246AB4"/>
                </a:solidFill>
                <a:sym typeface="Wingdings" panose="05000000000000000000" pitchFamily="2" charset="2"/>
              </a:rPr>
              <a:t>ENDFOR</a:t>
            </a:r>
            <a:endParaRPr lang="en-GB" dirty="0">
              <a:solidFill>
                <a:srgbClr val="246AB4"/>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1309992458"/>
              </p:ext>
            </p:extLst>
          </p:nvPr>
        </p:nvGraphicFramePr>
        <p:xfrm>
          <a:off x="4403447" y="3155497"/>
          <a:ext cx="3960001" cy="2934800"/>
        </p:xfrm>
        <a:graphic>
          <a:graphicData uri="http://schemas.openxmlformats.org/drawingml/2006/table">
            <a:tbl>
              <a:tblPr>
                <a:tableStyleId>{2D5ABB26-0587-4C30-8999-92F81FD0307C}</a:tableStyleId>
              </a:tblPr>
              <a:tblGrid>
                <a:gridCol w="527163">
                  <a:extLst>
                    <a:ext uri="{9D8B030D-6E8A-4147-A177-3AD203B41FA5}">
                      <a16:colId xmlns:a16="http://schemas.microsoft.com/office/drawing/2014/main" val="20000"/>
                    </a:ext>
                  </a:extLst>
                </a:gridCol>
                <a:gridCol w="527163">
                  <a:extLst>
                    <a:ext uri="{9D8B030D-6E8A-4147-A177-3AD203B41FA5}">
                      <a16:colId xmlns:a16="http://schemas.microsoft.com/office/drawing/2014/main" val="20001"/>
                    </a:ext>
                  </a:extLst>
                </a:gridCol>
                <a:gridCol w="527163">
                  <a:extLst>
                    <a:ext uri="{9D8B030D-6E8A-4147-A177-3AD203B41FA5}">
                      <a16:colId xmlns:a16="http://schemas.microsoft.com/office/drawing/2014/main" val="20002"/>
                    </a:ext>
                  </a:extLst>
                </a:gridCol>
                <a:gridCol w="527163">
                  <a:extLst>
                    <a:ext uri="{9D8B030D-6E8A-4147-A177-3AD203B41FA5}">
                      <a16:colId xmlns:a16="http://schemas.microsoft.com/office/drawing/2014/main" val="20003"/>
                    </a:ext>
                  </a:extLst>
                </a:gridCol>
                <a:gridCol w="527163">
                  <a:extLst>
                    <a:ext uri="{9D8B030D-6E8A-4147-A177-3AD203B41FA5}">
                      <a16:colId xmlns:a16="http://schemas.microsoft.com/office/drawing/2014/main" val="20004"/>
                    </a:ext>
                  </a:extLst>
                </a:gridCol>
                <a:gridCol w="527163">
                  <a:extLst>
                    <a:ext uri="{9D8B030D-6E8A-4147-A177-3AD203B41FA5}">
                      <a16:colId xmlns:a16="http://schemas.microsoft.com/office/drawing/2014/main" val="20005"/>
                    </a:ext>
                  </a:extLst>
                </a:gridCol>
                <a:gridCol w="388549">
                  <a:extLst>
                    <a:ext uri="{9D8B030D-6E8A-4147-A177-3AD203B41FA5}">
                      <a16:colId xmlns:a16="http://schemas.microsoft.com/office/drawing/2014/main" val="20006"/>
                    </a:ext>
                  </a:extLst>
                </a:gridCol>
                <a:gridCol w="408474">
                  <a:extLst>
                    <a:ext uri="{9D8B030D-6E8A-4147-A177-3AD203B41FA5}">
                      <a16:colId xmlns:a16="http://schemas.microsoft.com/office/drawing/2014/main" val="20007"/>
                    </a:ext>
                  </a:extLst>
                </a:gridCol>
              </a:tblGrid>
              <a:tr h="302300">
                <a:tc gridSpan="6">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letters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extLst>
                  <a:ext uri="{0D108BD9-81ED-4DB2-BD59-A6C34878D82A}">
                    <a16:rowId xmlns:a16="http://schemas.microsoft.com/office/drawing/2014/main" val="10000"/>
                  </a:ext>
                </a:extLst>
              </a:tr>
              <a:tr h="292500">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i</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j</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500">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a</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b</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2500">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c</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86415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 trace table</a:t>
            </a:r>
          </a:p>
        </p:txBody>
      </p:sp>
      <p:sp>
        <p:nvSpPr>
          <p:cNvPr id="3" name="Text Placeholder 2"/>
          <p:cNvSpPr>
            <a:spLocks noGrp="1"/>
          </p:cNvSpPr>
          <p:nvPr>
            <p:ph type="body" sz="quarter" idx="14"/>
          </p:nvPr>
        </p:nvSpPr>
        <p:spPr>
          <a:xfrm>
            <a:off x="724279" y="1704179"/>
            <a:ext cx="8006063" cy="1430907"/>
          </a:xfrm>
        </p:spPr>
        <p:txBody>
          <a:bodyPr/>
          <a:lstStyle/>
          <a:p>
            <a:pPr>
              <a:spcAft>
                <a:spcPts val="600"/>
              </a:spcAft>
            </a:pPr>
            <a:r>
              <a:rPr lang="en-GB" dirty="0"/>
              <a:t>Fill in the trace table if the user inputs</a:t>
            </a:r>
          </a:p>
          <a:p>
            <a:pPr marL="0" indent="0">
              <a:spcAft>
                <a:spcPts val="600"/>
              </a:spcAft>
              <a:buNone/>
            </a:pPr>
            <a:r>
              <a:rPr lang="en-GB" dirty="0">
                <a:solidFill>
                  <a:srgbClr val="246AB4"/>
                </a:solidFill>
              </a:rPr>
              <a:t>	a, b, c, x, y, z</a:t>
            </a:r>
          </a:p>
          <a:p>
            <a:r>
              <a:rPr lang="en-GB" dirty="0"/>
              <a:t>Don’t forget to fill in </a:t>
            </a:r>
            <a:r>
              <a:rPr lang="en-GB" dirty="0">
                <a:solidFill>
                  <a:srgbClr val="246AB4"/>
                </a:solidFill>
              </a:rPr>
              <a:t>i</a:t>
            </a:r>
            <a:r>
              <a:rPr lang="en-GB" dirty="0"/>
              <a:t> and</a:t>
            </a:r>
            <a:r>
              <a:rPr lang="en-GB" dirty="0">
                <a:solidFill>
                  <a:srgbClr val="246AB4"/>
                </a:solidFill>
              </a:rPr>
              <a:t> j </a:t>
            </a:r>
          </a:p>
        </p:txBody>
      </p:sp>
      <p:sp>
        <p:nvSpPr>
          <p:cNvPr id="6" name="TextBox 5"/>
          <p:cNvSpPr txBox="1"/>
          <p:nvPr/>
        </p:nvSpPr>
        <p:spPr>
          <a:xfrm>
            <a:off x="497542" y="4032734"/>
            <a:ext cx="377862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defTabSz="914400">
              <a:tabLst>
                <a:tab pos="263525" algn="l"/>
                <a:tab pos="538163" algn="l"/>
                <a:tab pos="901700" algn="l"/>
              </a:tabLst>
            </a:pPr>
            <a:r>
              <a:rPr lang="en-GB" dirty="0">
                <a:solidFill>
                  <a:srgbClr val="246AB4"/>
                </a:solidFill>
                <a:sym typeface="Wingdings" panose="05000000000000000000" pitchFamily="2" charset="2"/>
              </a:rPr>
              <a:t>FOR i = 0 to 1</a:t>
            </a:r>
          </a:p>
          <a:p>
            <a:pPr defTabSz="914400">
              <a:tabLst>
                <a:tab pos="263525" algn="l"/>
                <a:tab pos="538163" algn="l"/>
                <a:tab pos="901700" algn="l"/>
              </a:tabLst>
            </a:pPr>
            <a:r>
              <a:rPr lang="en-GB" dirty="0">
                <a:solidFill>
                  <a:srgbClr val="246AB4"/>
                </a:solidFill>
                <a:sym typeface="Wingdings" panose="05000000000000000000" pitchFamily="2" charset="2"/>
              </a:rPr>
              <a:t>	FOR j = 0 to 2</a:t>
            </a:r>
          </a:p>
          <a:p>
            <a:pPr defTabSz="914400">
              <a:tabLst>
                <a:tab pos="263525" algn="l"/>
                <a:tab pos="538163" algn="l"/>
                <a:tab pos="901700" algn="l"/>
              </a:tabLst>
            </a:pPr>
            <a:r>
              <a:rPr lang="en-GB" dirty="0">
                <a:solidFill>
                  <a:srgbClr val="246AB4"/>
                </a:solidFill>
                <a:sym typeface="Wingdings" panose="05000000000000000000" pitchFamily="2" charset="2"/>
              </a:rPr>
              <a:t>		letters[i][j]  INPUT</a:t>
            </a:r>
          </a:p>
          <a:p>
            <a:pPr defTabSz="914400">
              <a:tabLst>
                <a:tab pos="263525" algn="l"/>
                <a:tab pos="538163" algn="l"/>
                <a:tab pos="901700" algn="l"/>
              </a:tabLst>
            </a:pPr>
            <a:r>
              <a:rPr lang="en-GB" dirty="0">
                <a:solidFill>
                  <a:srgbClr val="246AB4"/>
                </a:solidFill>
                <a:sym typeface="Wingdings" panose="05000000000000000000" pitchFamily="2" charset="2"/>
              </a:rPr>
              <a:t>	ENDFOR</a:t>
            </a:r>
          </a:p>
          <a:p>
            <a:pPr defTabSz="914400">
              <a:tabLst>
                <a:tab pos="263525" algn="l"/>
                <a:tab pos="538163" algn="l"/>
                <a:tab pos="901700" algn="l"/>
              </a:tabLst>
            </a:pPr>
            <a:r>
              <a:rPr lang="en-GB" dirty="0">
                <a:solidFill>
                  <a:srgbClr val="246AB4"/>
                </a:solidFill>
                <a:sym typeface="Wingdings" panose="05000000000000000000" pitchFamily="2" charset="2"/>
              </a:rPr>
              <a:t>ENDFOR</a:t>
            </a:r>
            <a:endParaRPr lang="en-GB" dirty="0">
              <a:solidFill>
                <a:srgbClr val="246AB4"/>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375730110"/>
              </p:ext>
            </p:extLst>
          </p:nvPr>
        </p:nvGraphicFramePr>
        <p:xfrm>
          <a:off x="4403447" y="3155497"/>
          <a:ext cx="3960001" cy="2934800"/>
        </p:xfrm>
        <a:graphic>
          <a:graphicData uri="http://schemas.openxmlformats.org/drawingml/2006/table">
            <a:tbl>
              <a:tblPr>
                <a:tableStyleId>{2D5ABB26-0587-4C30-8999-92F81FD0307C}</a:tableStyleId>
              </a:tblPr>
              <a:tblGrid>
                <a:gridCol w="527163">
                  <a:extLst>
                    <a:ext uri="{9D8B030D-6E8A-4147-A177-3AD203B41FA5}">
                      <a16:colId xmlns:a16="http://schemas.microsoft.com/office/drawing/2014/main" val="20000"/>
                    </a:ext>
                  </a:extLst>
                </a:gridCol>
                <a:gridCol w="527163">
                  <a:extLst>
                    <a:ext uri="{9D8B030D-6E8A-4147-A177-3AD203B41FA5}">
                      <a16:colId xmlns:a16="http://schemas.microsoft.com/office/drawing/2014/main" val="20001"/>
                    </a:ext>
                  </a:extLst>
                </a:gridCol>
                <a:gridCol w="527163">
                  <a:extLst>
                    <a:ext uri="{9D8B030D-6E8A-4147-A177-3AD203B41FA5}">
                      <a16:colId xmlns:a16="http://schemas.microsoft.com/office/drawing/2014/main" val="20002"/>
                    </a:ext>
                  </a:extLst>
                </a:gridCol>
                <a:gridCol w="527163">
                  <a:extLst>
                    <a:ext uri="{9D8B030D-6E8A-4147-A177-3AD203B41FA5}">
                      <a16:colId xmlns:a16="http://schemas.microsoft.com/office/drawing/2014/main" val="20003"/>
                    </a:ext>
                  </a:extLst>
                </a:gridCol>
                <a:gridCol w="527163">
                  <a:extLst>
                    <a:ext uri="{9D8B030D-6E8A-4147-A177-3AD203B41FA5}">
                      <a16:colId xmlns:a16="http://schemas.microsoft.com/office/drawing/2014/main" val="20004"/>
                    </a:ext>
                  </a:extLst>
                </a:gridCol>
                <a:gridCol w="527163">
                  <a:extLst>
                    <a:ext uri="{9D8B030D-6E8A-4147-A177-3AD203B41FA5}">
                      <a16:colId xmlns:a16="http://schemas.microsoft.com/office/drawing/2014/main" val="20005"/>
                    </a:ext>
                  </a:extLst>
                </a:gridCol>
                <a:gridCol w="388549">
                  <a:extLst>
                    <a:ext uri="{9D8B030D-6E8A-4147-A177-3AD203B41FA5}">
                      <a16:colId xmlns:a16="http://schemas.microsoft.com/office/drawing/2014/main" val="20006"/>
                    </a:ext>
                  </a:extLst>
                </a:gridCol>
                <a:gridCol w="408474">
                  <a:extLst>
                    <a:ext uri="{9D8B030D-6E8A-4147-A177-3AD203B41FA5}">
                      <a16:colId xmlns:a16="http://schemas.microsoft.com/office/drawing/2014/main" val="20007"/>
                    </a:ext>
                  </a:extLst>
                </a:gridCol>
              </a:tblGrid>
              <a:tr h="302300">
                <a:tc gridSpan="6">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letters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extLst>
                  <a:ext uri="{0D108BD9-81ED-4DB2-BD59-A6C34878D82A}">
                    <a16:rowId xmlns:a16="http://schemas.microsoft.com/office/drawing/2014/main" val="10000"/>
                  </a:ext>
                </a:extLst>
              </a:tr>
              <a:tr h="292500">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i</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j</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500">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a</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b</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2500">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c</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x</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8751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2D array trace table</a:t>
            </a:r>
          </a:p>
        </p:txBody>
      </p:sp>
      <p:sp>
        <p:nvSpPr>
          <p:cNvPr id="3" name="Text Placeholder 2"/>
          <p:cNvSpPr>
            <a:spLocks noGrp="1"/>
          </p:cNvSpPr>
          <p:nvPr>
            <p:ph type="body" sz="quarter" idx="14"/>
          </p:nvPr>
        </p:nvSpPr>
        <p:spPr>
          <a:xfrm>
            <a:off x="724279" y="1704179"/>
            <a:ext cx="8006063" cy="1430907"/>
          </a:xfrm>
        </p:spPr>
        <p:txBody>
          <a:bodyPr/>
          <a:lstStyle/>
          <a:p>
            <a:pPr>
              <a:spcAft>
                <a:spcPts val="600"/>
              </a:spcAft>
            </a:pPr>
            <a:r>
              <a:rPr lang="en-GB" dirty="0"/>
              <a:t>Fill in the trace table if the user inputs</a:t>
            </a:r>
          </a:p>
          <a:p>
            <a:pPr marL="0" indent="0">
              <a:spcAft>
                <a:spcPts val="600"/>
              </a:spcAft>
              <a:buNone/>
            </a:pPr>
            <a:r>
              <a:rPr lang="en-GB" dirty="0">
                <a:solidFill>
                  <a:srgbClr val="246AB4"/>
                </a:solidFill>
              </a:rPr>
              <a:t>	a, b, c, x, y, z</a:t>
            </a:r>
          </a:p>
          <a:p>
            <a:r>
              <a:rPr lang="en-GB" dirty="0"/>
              <a:t>Don’t forget to fill in </a:t>
            </a:r>
            <a:r>
              <a:rPr lang="en-GB" dirty="0">
                <a:solidFill>
                  <a:srgbClr val="246AB4"/>
                </a:solidFill>
              </a:rPr>
              <a:t>i</a:t>
            </a:r>
            <a:r>
              <a:rPr lang="en-GB" dirty="0"/>
              <a:t> and</a:t>
            </a:r>
            <a:r>
              <a:rPr lang="en-GB" dirty="0">
                <a:solidFill>
                  <a:srgbClr val="246AB4"/>
                </a:solidFill>
              </a:rPr>
              <a:t> j </a:t>
            </a:r>
          </a:p>
        </p:txBody>
      </p:sp>
      <p:sp>
        <p:nvSpPr>
          <p:cNvPr id="6" name="TextBox 5"/>
          <p:cNvSpPr txBox="1"/>
          <p:nvPr/>
        </p:nvSpPr>
        <p:spPr>
          <a:xfrm>
            <a:off x="497542" y="4032734"/>
            <a:ext cx="3778623" cy="1631216"/>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pPr defTabSz="914400">
              <a:tabLst>
                <a:tab pos="263525" algn="l"/>
                <a:tab pos="538163" algn="l"/>
                <a:tab pos="901700" algn="l"/>
              </a:tabLst>
            </a:pPr>
            <a:r>
              <a:rPr lang="en-GB" dirty="0">
                <a:solidFill>
                  <a:srgbClr val="246AB4"/>
                </a:solidFill>
                <a:sym typeface="Wingdings" panose="05000000000000000000" pitchFamily="2" charset="2"/>
              </a:rPr>
              <a:t>FOR i = 0 to 1</a:t>
            </a:r>
          </a:p>
          <a:p>
            <a:pPr defTabSz="914400">
              <a:tabLst>
                <a:tab pos="263525" algn="l"/>
                <a:tab pos="538163" algn="l"/>
                <a:tab pos="901700" algn="l"/>
              </a:tabLst>
            </a:pPr>
            <a:r>
              <a:rPr lang="en-GB" dirty="0">
                <a:solidFill>
                  <a:srgbClr val="246AB4"/>
                </a:solidFill>
                <a:sym typeface="Wingdings" panose="05000000000000000000" pitchFamily="2" charset="2"/>
              </a:rPr>
              <a:t>	FOR j = 0 to 2</a:t>
            </a:r>
          </a:p>
          <a:p>
            <a:pPr defTabSz="914400">
              <a:tabLst>
                <a:tab pos="263525" algn="l"/>
                <a:tab pos="538163" algn="l"/>
                <a:tab pos="901700" algn="l"/>
              </a:tabLst>
            </a:pPr>
            <a:r>
              <a:rPr lang="en-GB" dirty="0">
                <a:solidFill>
                  <a:srgbClr val="246AB4"/>
                </a:solidFill>
                <a:sym typeface="Wingdings" panose="05000000000000000000" pitchFamily="2" charset="2"/>
              </a:rPr>
              <a:t>		letters[i][j]  INPUT</a:t>
            </a:r>
          </a:p>
          <a:p>
            <a:pPr defTabSz="914400">
              <a:tabLst>
                <a:tab pos="263525" algn="l"/>
                <a:tab pos="538163" algn="l"/>
                <a:tab pos="901700" algn="l"/>
              </a:tabLst>
            </a:pPr>
            <a:r>
              <a:rPr lang="en-GB" dirty="0">
                <a:solidFill>
                  <a:srgbClr val="246AB4"/>
                </a:solidFill>
                <a:sym typeface="Wingdings" panose="05000000000000000000" pitchFamily="2" charset="2"/>
              </a:rPr>
              <a:t>	ENDFOR</a:t>
            </a:r>
          </a:p>
          <a:p>
            <a:pPr defTabSz="914400">
              <a:tabLst>
                <a:tab pos="263525" algn="l"/>
                <a:tab pos="538163" algn="l"/>
                <a:tab pos="901700" algn="l"/>
              </a:tabLst>
            </a:pPr>
            <a:r>
              <a:rPr lang="en-GB" dirty="0">
                <a:solidFill>
                  <a:srgbClr val="246AB4"/>
                </a:solidFill>
                <a:sym typeface="Wingdings" panose="05000000000000000000" pitchFamily="2" charset="2"/>
              </a:rPr>
              <a:t>ENDFOR</a:t>
            </a:r>
            <a:endParaRPr lang="en-GB" dirty="0">
              <a:solidFill>
                <a:srgbClr val="246AB4"/>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946229685"/>
              </p:ext>
            </p:extLst>
          </p:nvPr>
        </p:nvGraphicFramePr>
        <p:xfrm>
          <a:off x="4403447" y="3155497"/>
          <a:ext cx="3960001" cy="2934800"/>
        </p:xfrm>
        <a:graphic>
          <a:graphicData uri="http://schemas.openxmlformats.org/drawingml/2006/table">
            <a:tbl>
              <a:tblPr>
                <a:tableStyleId>{2D5ABB26-0587-4C30-8999-92F81FD0307C}</a:tableStyleId>
              </a:tblPr>
              <a:tblGrid>
                <a:gridCol w="527163">
                  <a:extLst>
                    <a:ext uri="{9D8B030D-6E8A-4147-A177-3AD203B41FA5}">
                      <a16:colId xmlns:a16="http://schemas.microsoft.com/office/drawing/2014/main" val="20000"/>
                    </a:ext>
                  </a:extLst>
                </a:gridCol>
                <a:gridCol w="527163">
                  <a:extLst>
                    <a:ext uri="{9D8B030D-6E8A-4147-A177-3AD203B41FA5}">
                      <a16:colId xmlns:a16="http://schemas.microsoft.com/office/drawing/2014/main" val="20001"/>
                    </a:ext>
                  </a:extLst>
                </a:gridCol>
                <a:gridCol w="527163">
                  <a:extLst>
                    <a:ext uri="{9D8B030D-6E8A-4147-A177-3AD203B41FA5}">
                      <a16:colId xmlns:a16="http://schemas.microsoft.com/office/drawing/2014/main" val="20002"/>
                    </a:ext>
                  </a:extLst>
                </a:gridCol>
                <a:gridCol w="527163">
                  <a:extLst>
                    <a:ext uri="{9D8B030D-6E8A-4147-A177-3AD203B41FA5}">
                      <a16:colId xmlns:a16="http://schemas.microsoft.com/office/drawing/2014/main" val="20003"/>
                    </a:ext>
                  </a:extLst>
                </a:gridCol>
                <a:gridCol w="527163">
                  <a:extLst>
                    <a:ext uri="{9D8B030D-6E8A-4147-A177-3AD203B41FA5}">
                      <a16:colId xmlns:a16="http://schemas.microsoft.com/office/drawing/2014/main" val="20004"/>
                    </a:ext>
                  </a:extLst>
                </a:gridCol>
                <a:gridCol w="527163">
                  <a:extLst>
                    <a:ext uri="{9D8B030D-6E8A-4147-A177-3AD203B41FA5}">
                      <a16:colId xmlns:a16="http://schemas.microsoft.com/office/drawing/2014/main" val="20005"/>
                    </a:ext>
                  </a:extLst>
                </a:gridCol>
                <a:gridCol w="388549">
                  <a:extLst>
                    <a:ext uri="{9D8B030D-6E8A-4147-A177-3AD203B41FA5}">
                      <a16:colId xmlns:a16="http://schemas.microsoft.com/office/drawing/2014/main" val="20006"/>
                    </a:ext>
                  </a:extLst>
                </a:gridCol>
                <a:gridCol w="408474">
                  <a:extLst>
                    <a:ext uri="{9D8B030D-6E8A-4147-A177-3AD203B41FA5}">
                      <a16:colId xmlns:a16="http://schemas.microsoft.com/office/drawing/2014/main" val="20007"/>
                    </a:ext>
                  </a:extLst>
                </a:gridCol>
              </a:tblGrid>
              <a:tr h="302300">
                <a:tc gridSpan="6">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letters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tc>
                  <a:txBody>
                    <a:bodyPr/>
                    <a:lstStyle/>
                    <a:p>
                      <a:pPr algn="l"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b">
                    <a:lnL w="12700" cap="flat" cmpd="sng" algn="ctr">
                      <a:solidFill>
                        <a:srgbClr val="246AB4"/>
                      </a:solidFill>
                      <a:prstDash val="solid"/>
                      <a:round/>
                      <a:headEnd type="none" w="med" len="med"/>
                      <a:tailEnd type="none" w="med" len="med"/>
                    </a:lnL>
                    <a:lnR w="12700" cap="flat" cmpd="sng" algn="ctr">
                      <a:solidFill>
                        <a:srgbClr val="246AB4"/>
                      </a:solidFill>
                      <a:prstDash val="solid"/>
                      <a:round/>
                      <a:headEnd type="none" w="med" len="med"/>
                      <a:tailEnd type="none" w="med" len="med"/>
                    </a:lnR>
                    <a:lnT w="12700" cap="flat" cmpd="sng" algn="ctr">
                      <a:solidFill>
                        <a:srgbClr val="246AB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246AB4"/>
                    </a:solidFill>
                  </a:tcPr>
                </a:tc>
                <a:extLst>
                  <a:ext uri="{0D108BD9-81ED-4DB2-BD59-A6C34878D82A}">
                    <a16:rowId xmlns:a16="http://schemas.microsoft.com/office/drawing/2014/main" val="10000"/>
                  </a:ext>
                </a:extLst>
              </a:tr>
              <a:tr h="292500">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[0,2]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i="0" u="none" strike="noStrike" dirty="0">
                          <a:solidFill>
                            <a:schemeClr val="bg1"/>
                          </a:solidFill>
                          <a:effectLst/>
                          <a:latin typeface="Arial" panose="020B0604020202020204" pitchFamily="34" charset="0"/>
                          <a:cs typeface="Arial" panose="020B0604020202020204" pitchFamily="34" charset="0"/>
                        </a:rPr>
                        <a:t>[1,2]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i</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400" b="1" u="none" strike="noStrike" dirty="0">
                          <a:solidFill>
                            <a:schemeClr val="bg1"/>
                          </a:solidFill>
                          <a:effectLst/>
                          <a:latin typeface="Arial" panose="020B0604020202020204" pitchFamily="34" charset="0"/>
                          <a:cs typeface="Arial" panose="020B0604020202020204" pitchFamily="34" charset="0"/>
                        </a:rPr>
                        <a:t>j</a:t>
                      </a:r>
                      <a:endParaRPr lang="en-GB" sz="14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2500">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a</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b</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2500">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c</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x</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y</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292500">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z</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endParaRPr lang="en-GB" sz="1800" b="0" i="0" u="none" strike="noStrike" dirty="0">
                        <a:solidFill>
                          <a:srgbClr val="FF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tc>
                  <a:txBody>
                    <a:bodyPr/>
                    <a:lstStyle/>
                    <a:p>
                      <a:pPr algn="ctr" fontAlgn="b"/>
                      <a:r>
                        <a:rPr lang="en-GB" sz="1800" b="0" i="0" u="none" strike="noStrike" dirty="0">
                          <a:solidFill>
                            <a:srgbClr val="FF0000"/>
                          </a:solidFill>
                          <a:effectLst/>
                          <a:latin typeface="Arial" panose="020B0604020202020204" pitchFamily="34" charset="0"/>
                          <a:cs typeface="Arial" panose="020B0604020202020204" pitchFamily="34" charset="0"/>
                        </a:rPr>
                        <a:t>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914254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660421"/>
            <a:ext cx="9144004" cy="6214842"/>
          </a:xfrm>
          <a:prstGeom prst="rect">
            <a:avLst/>
          </a:prstGeom>
        </p:spPr>
      </p:pic>
      <p:sp>
        <p:nvSpPr>
          <p:cNvPr id="6" name="Text Placeholder 5"/>
          <p:cNvSpPr>
            <a:spLocks noGrp="1"/>
          </p:cNvSpPr>
          <p:nvPr>
            <p:ph type="body" sz="quarter" idx="13"/>
          </p:nvPr>
        </p:nvSpPr>
        <p:spPr/>
        <p:txBody>
          <a:bodyPr/>
          <a:lstStyle/>
          <a:p>
            <a:r>
              <a:rPr lang="en-GB" dirty="0"/>
              <a:t>Worksheet 4</a:t>
            </a:r>
          </a:p>
        </p:txBody>
      </p:sp>
      <p:sp>
        <p:nvSpPr>
          <p:cNvPr id="7" name="Text Placeholder 6"/>
          <p:cNvSpPr>
            <a:spLocks noGrp="1"/>
          </p:cNvSpPr>
          <p:nvPr>
            <p:ph type="body" sz="quarter" idx="14"/>
          </p:nvPr>
        </p:nvSpPr>
        <p:spPr/>
        <p:txBody>
          <a:bodyPr/>
          <a:lstStyle/>
          <a:p>
            <a:r>
              <a:rPr lang="en-GB" dirty="0"/>
              <a:t>Complete </a:t>
            </a:r>
            <a:r>
              <a:rPr lang="en-GB" b="1" dirty="0"/>
              <a:t>Task 2</a:t>
            </a:r>
          </a:p>
        </p:txBody>
      </p:sp>
    </p:spTree>
    <p:extLst>
      <p:ext uri="{BB962C8B-B14F-4D97-AF65-F5344CB8AC3E}">
        <p14:creationId xmlns:p14="http://schemas.microsoft.com/office/powerpoint/2010/main" val="225888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Multi-dimensional arrays</a:t>
            </a:r>
          </a:p>
        </p:txBody>
      </p:sp>
      <p:sp>
        <p:nvSpPr>
          <p:cNvPr id="3" name="Text Placeholder 2"/>
          <p:cNvSpPr>
            <a:spLocks noGrp="1"/>
          </p:cNvSpPr>
          <p:nvPr>
            <p:ph type="body" sz="quarter" idx="14"/>
          </p:nvPr>
        </p:nvSpPr>
        <p:spPr>
          <a:xfrm>
            <a:off x="724280" y="1704179"/>
            <a:ext cx="7797230" cy="4259299"/>
          </a:xfrm>
        </p:spPr>
        <p:txBody>
          <a:bodyPr/>
          <a:lstStyle/>
          <a:p>
            <a:r>
              <a:rPr lang="en-GB" dirty="0"/>
              <a:t>It is possible to define arrays with any number of dimensions</a:t>
            </a:r>
          </a:p>
          <a:p>
            <a:r>
              <a:rPr lang="en-GB" dirty="0"/>
              <a:t>The array is a set of elements with the same data type </a:t>
            </a:r>
          </a:p>
          <a:p>
            <a:pPr lvl="1"/>
            <a:r>
              <a:rPr lang="en-GB" dirty="0"/>
              <a:t>For example, you could have a 3-dimensional array which would hold x, y and z coordinates in 3-D space</a:t>
            </a:r>
          </a:p>
          <a:p>
            <a:pPr lvl="1"/>
            <a:r>
              <a:rPr lang="en-GB" dirty="0"/>
              <a:t>You could use a 4-dimensional array to hold sales for branches of a supermarket, by country, store, department, and year</a:t>
            </a:r>
          </a:p>
        </p:txBody>
      </p:sp>
    </p:spTree>
    <p:extLst>
      <p:ext uri="{BB962C8B-B14F-4D97-AF65-F5344CB8AC3E}">
        <p14:creationId xmlns:p14="http://schemas.microsoft.com/office/powerpoint/2010/main" val="56655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Plenary</a:t>
            </a:r>
          </a:p>
        </p:txBody>
      </p:sp>
      <p:sp>
        <p:nvSpPr>
          <p:cNvPr id="3" name="Text Placeholder 2"/>
          <p:cNvSpPr>
            <a:spLocks noGrp="1"/>
          </p:cNvSpPr>
          <p:nvPr>
            <p:ph type="body" sz="quarter" idx="14"/>
          </p:nvPr>
        </p:nvSpPr>
        <p:spPr>
          <a:xfrm>
            <a:off x="724280" y="1704179"/>
            <a:ext cx="7797230" cy="3883821"/>
          </a:xfrm>
        </p:spPr>
        <p:txBody>
          <a:bodyPr/>
          <a:lstStyle/>
          <a:p>
            <a:r>
              <a:rPr lang="en-GB" dirty="0"/>
              <a:t>An </a:t>
            </a:r>
            <a:r>
              <a:rPr lang="en-GB" dirty="0">
                <a:solidFill>
                  <a:srgbClr val="246AB4"/>
                </a:solidFill>
              </a:rPr>
              <a:t>array</a:t>
            </a:r>
            <a:r>
              <a:rPr lang="en-GB" dirty="0"/>
              <a:t> is a data structure containing multiple elements all of the same data type, e.g. string, integer, real, etc.</a:t>
            </a:r>
          </a:p>
          <a:p>
            <a:r>
              <a:rPr lang="en-GB" dirty="0"/>
              <a:t>Elements of the array are accessed using an </a:t>
            </a:r>
            <a:r>
              <a:rPr lang="en-GB" dirty="0">
                <a:solidFill>
                  <a:srgbClr val="246AB4"/>
                </a:solidFill>
              </a:rPr>
              <a:t>index</a:t>
            </a:r>
            <a:r>
              <a:rPr lang="en-GB" dirty="0"/>
              <a:t>, which typically starts at 0</a:t>
            </a:r>
          </a:p>
          <a:p>
            <a:r>
              <a:rPr lang="en-GB" dirty="0"/>
              <a:t>An array can have several dimensions</a:t>
            </a:r>
          </a:p>
          <a:p>
            <a:r>
              <a:rPr lang="en-GB" dirty="0"/>
              <a:t>A 2-dimensional array can be used to represent a grid of rows and columns</a:t>
            </a:r>
          </a:p>
          <a:p>
            <a:endParaRPr lang="en-GB" dirty="0"/>
          </a:p>
        </p:txBody>
      </p:sp>
    </p:spTree>
    <p:extLst>
      <p:ext uri="{BB962C8B-B14F-4D97-AF65-F5344CB8AC3E}">
        <p14:creationId xmlns:p14="http://schemas.microsoft.com/office/powerpoint/2010/main" val="3735416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a:solidFill>
                  <a:schemeClr val="bg1"/>
                </a:solidFill>
              </a:rPr>
              <a:t>Be familiar with the concept of a data structure </a:t>
            </a:r>
          </a:p>
          <a:p>
            <a:r>
              <a:rPr lang="en-GB" dirty="0">
                <a:solidFill>
                  <a:schemeClr val="bg1"/>
                </a:solidFill>
              </a:rPr>
              <a:t>Use 1- and 2-dimensional arrays in the design of solutions to simple problems</a:t>
            </a:r>
          </a:p>
        </p:txBody>
      </p:sp>
    </p:spTree>
    <p:extLst>
      <p:ext uri="{BB962C8B-B14F-4D97-AF65-F5344CB8AC3E}">
        <p14:creationId xmlns:p14="http://schemas.microsoft.com/office/powerpoint/2010/main" val="207461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4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Data structures</a:t>
            </a:r>
          </a:p>
        </p:txBody>
      </p:sp>
      <p:sp>
        <p:nvSpPr>
          <p:cNvPr id="3" name="Text Placeholder 2"/>
          <p:cNvSpPr>
            <a:spLocks noGrp="1"/>
          </p:cNvSpPr>
          <p:nvPr>
            <p:ph type="body" sz="quarter" idx="14"/>
          </p:nvPr>
        </p:nvSpPr>
        <p:spPr/>
        <p:txBody>
          <a:bodyPr/>
          <a:lstStyle/>
          <a:p>
            <a:r>
              <a:rPr lang="en-GB" dirty="0"/>
              <a:t>In programming languages there are elementary data types such as </a:t>
            </a:r>
            <a:r>
              <a:rPr lang="en-GB" dirty="0">
                <a:solidFill>
                  <a:srgbClr val="0070C0"/>
                </a:solidFill>
              </a:rPr>
              <a:t>integer</a:t>
            </a:r>
            <a:r>
              <a:rPr lang="en-GB" dirty="0"/>
              <a:t>, </a:t>
            </a:r>
            <a:r>
              <a:rPr lang="en-GB" dirty="0">
                <a:solidFill>
                  <a:srgbClr val="0070C0"/>
                </a:solidFill>
              </a:rPr>
              <a:t>real</a:t>
            </a:r>
            <a:r>
              <a:rPr lang="en-GB" dirty="0"/>
              <a:t>, </a:t>
            </a:r>
            <a:r>
              <a:rPr lang="en-GB" dirty="0">
                <a:solidFill>
                  <a:srgbClr val="0070C0"/>
                </a:solidFill>
              </a:rPr>
              <a:t>char</a:t>
            </a:r>
            <a:r>
              <a:rPr lang="en-GB" dirty="0"/>
              <a:t>, </a:t>
            </a:r>
            <a:r>
              <a:rPr lang="en-GB" dirty="0">
                <a:solidFill>
                  <a:srgbClr val="0070C0"/>
                </a:solidFill>
              </a:rPr>
              <a:t>string</a:t>
            </a:r>
            <a:r>
              <a:rPr lang="en-GB" dirty="0"/>
              <a:t> and </a:t>
            </a:r>
            <a:r>
              <a:rPr lang="en-GB" dirty="0">
                <a:solidFill>
                  <a:srgbClr val="0070C0"/>
                </a:solidFill>
              </a:rPr>
              <a:t>Boolean</a:t>
            </a:r>
          </a:p>
          <a:p>
            <a:r>
              <a:rPr lang="en-GB" dirty="0"/>
              <a:t>There are also built-in structured data types such as arrays and records</a:t>
            </a:r>
          </a:p>
        </p:txBody>
      </p:sp>
    </p:spTree>
    <p:extLst>
      <p:ext uri="{BB962C8B-B14F-4D97-AF65-F5344CB8AC3E}">
        <p14:creationId xmlns:p14="http://schemas.microsoft.com/office/powerpoint/2010/main" val="19397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An array of names</a:t>
            </a:r>
          </a:p>
        </p:txBody>
      </p:sp>
      <p:sp>
        <p:nvSpPr>
          <p:cNvPr id="3" name="Text Placeholder 2"/>
          <p:cNvSpPr>
            <a:spLocks noGrp="1"/>
          </p:cNvSpPr>
          <p:nvPr>
            <p:ph type="body" sz="quarter" idx="14"/>
          </p:nvPr>
        </p:nvSpPr>
        <p:spPr/>
        <p:txBody>
          <a:bodyPr/>
          <a:lstStyle/>
          <a:p>
            <a:r>
              <a:rPr lang="en-GB" dirty="0"/>
              <a:t>If you need to sort, for example, 100 names of towns into alphabetical order, it is inconvenient to have different names </a:t>
            </a:r>
            <a:r>
              <a:rPr lang="en-GB" dirty="0">
                <a:solidFill>
                  <a:srgbClr val="0070C0"/>
                </a:solidFill>
              </a:rPr>
              <a:t>town1</a:t>
            </a:r>
            <a:r>
              <a:rPr lang="en-GB" dirty="0"/>
              <a:t>, </a:t>
            </a:r>
            <a:r>
              <a:rPr lang="en-GB" dirty="0">
                <a:solidFill>
                  <a:srgbClr val="0070C0"/>
                </a:solidFill>
              </a:rPr>
              <a:t>town2</a:t>
            </a:r>
            <a:r>
              <a:rPr lang="en-GB" dirty="0"/>
              <a:t>, </a:t>
            </a:r>
            <a:r>
              <a:rPr lang="en-GB" dirty="0">
                <a:solidFill>
                  <a:srgbClr val="0070C0"/>
                </a:solidFill>
              </a:rPr>
              <a:t>town3</a:t>
            </a:r>
            <a:r>
              <a:rPr lang="en-GB" dirty="0"/>
              <a:t> to hold them</a:t>
            </a:r>
          </a:p>
          <a:p>
            <a:r>
              <a:rPr lang="en-GB" dirty="0"/>
              <a:t>Instead, they are all given one name, and referred to by an </a:t>
            </a:r>
            <a:r>
              <a:rPr lang="en-GB" dirty="0">
                <a:solidFill>
                  <a:srgbClr val="246AB4"/>
                </a:solidFill>
              </a:rPr>
              <a:t>index</a:t>
            </a:r>
            <a:r>
              <a:rPr lang="en-GB" dirty="0"/>
              <a:t> as, for example, </a:t>
            </a:r>
            <a:r>
              <a:rPr lang="en-GB" dirty="0">
                <a:solidFill>
                  <a:srgbClr val="246AB4"/>
                </a:solidFill>
              </a:rPr>
              <a:t>town[0],</a:t>
            </a:r>
            <a:r>
              <a:rPr lang="en-GB" dirty="0"/>
              <a:t> </a:t>
            </a:r>
            <a:r>
              <a:rPr lang="en-GB" dirty="0">
                <a:solidFill>
                  <a:srgbClr val="246AB4"/>
                </a:solidFill>
              </a:rPr>
              <a:t>town[1] …town[n]</a:t>
            </a:r>
          </a:p>
          <a:p>
            <a:r>
              <a:rPr lang="en-GB" dirty="0"/>
              <a:t>Note that in languages such as Python, the first element of the array is referred to as </a:t>
            </a:r>
            <a:r>
              <a:rPr lang="en-GB" dirty="0">
                <a:solidFill>
                  <a:srgbClr val="246AB4"/>
                </a:solidFill>
              </a:rPr>
              <a:t>town[0]</a:t>
            </a:r>
            <a:r>
              <a:rPr lang="en-GB" dirty="0"/>
              <a:t>, and square brackets are used</a:t>
            </a:r>
          </a:p>
        </p:txBody>
      </p:sp>
    </p:spTree>
    <p:extLst>
      <p:ext uri="{BB962C8B-B14F-4D97-AF65-F5344CB8AC3E}">
        <p14:creationId xmlns:p14="http://schemas.microsoft.com/office/powerpoint/2010/main" val="133119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Referencing array elements</a:t>
            </a:r>
          </a:p>
        </p:txBody>
      </p:sp>
      <p:sp>
        <p:nvSpPr>
          <p:cNvPr id="3" name="Text Placeholder 2"/>
          <p:cNvSpPr>
            <a:spLocks noGrp="1"/>
          </p:cNvSpPr>
          <p:nvPr>
            <p:ph type="body" sz="quarter" idx="14"/>
          </p:nvPr>
        </p:nvSpPr>
        <p:spPr>
          <a:xfrm>
            <a:off x="724280" y="1687296"/>
            <a:ext cx="7708520" cy="698094"/>
          </a:xfrm>
        </p:spPr>
        <p:txBody>
          <a:bodyPr/>
          <a:lstStyle/>
          <a:p>
            <a:pPr marL="0" indent="0">
              <a:buNone/>
            </a:pPr>
            <a:r>
              <a:rPr lang="en-GB" dirty="0"/>
              <a:t>Follow the pseudocode and complete the trace table</a:t>
            </a:r>
          </a:p>
        </p:txBody>
      </p:sp>
      <p:sp>
        <p:nvSpPr>
          <p:cNvPr id="7" name="TextBox 6"/>
          <p:cNvSpPr txBox="1"/>
          <p:nvPr/>
        </p:nvSpPr>
        <p:spPr>
          <a:xfrm>
            <a:off x="376518" y="2527205"/>
            <a:ext cx="2878417" cy="31700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Consolas" panose="020B0609020204030204" pitchFamily="49" charset="0"/>
                <a:cs typeface="Consolas" panose="020B0609020204030204" pitchFamily="49" charset="0"/>
              </a:defRPr>
            </a:lvl1pPr>
          </a:lstStyle>
          <a:p>
            <a:r>
              <a:rPr lang="en-GB" dirty="0">
                <a:solidFill>
                  <a:srgbClr val="0070C0"/>
                </a:solidFill>
              </a:rPr>
              <a:t>name1 </a:t>
            </a:r>
            <a:r>
              <a:rPr lang="en-GB" dirty="0">
                <a:solidFill>
                  <a:srgbClr val="0070C0"/>
                </a:solidFill>
                <a:sym typeface="Wingdings" panose="05000000000000000000" pitchFamily="2" charset="2"/>
              </a:rPr>
              <a:t> Joe</a:t>
            </a:r>
          </a:p>
          <a:p>
            <a:r>
              <a:rPr lang="en-GB" dirty="0">
                <a:solidFill>
                  <a:srgbClr val="0070C0"/>
                </a:solidFill>
                <a:sym typeface="Wingdings" panose="05000000000000000000" pitchFamily="2" charset="2"/>
              </a:rPr>
              <a:t>name2  Jim</a:t>
            </a:r>
          </a:p>
          <a:p>
            <a:r>
              <a:rPr lang="en-GB" dirty="0">
                <a:solidFill>
                  <a:srgbClr val="0070C0"/>
                </a:solidFill>
                <a:sym typeface="Wingdings" panose="05000000000000000000" pitchFamily="2" charset="2"/>
              </a:rPr>
              <a:t>names[0]  Moe</a:t>
            </a:r>
          </a:p>
          <a:p>
            <a:r>
              <a:rPr lang="en-GB" dirty="0">
                <a:solidFill>
                  <a:srgbClr val="0070C0"/>
                </a:solidFill>
                <a:sym typeface="Wingdings" panose="05000000000000000000" pitchFamily="2" charset="2"/>
              </a:rPr>
              <a:t>names[1]  Mae</a:t>
            </a:r>
          </a:p>
          <a:p>
            <a:r>
              <a:rPr lang="en-GB" dirty="0">
                <a:solidFill>
                  <a:srgbClr val="0070C0"/>
                </a:solidFill>
                <a:sym typeface="Wingdings" panose="05000000000000000000" pitchFamily="2" charset="2"/>
              </a:rPr>
              <a:t>names[2] Mic</a:t>
            </a:r>
          </a:p>
          <a:p>
            <a:r>
              <a:rPr lang="en-GB" dirty="0">
                <a:solidFill>
                  <a:srgbClr val="0070C0"/>
                </a:solidFill>
                <a:sym typeface="Wingdings" panose="05000000000000000000" pitchFamily="2" charset="2"/>
              </a:rPr>
              <a:t>FOR i  0 to 2</a:t>
            </a:r>
          </a:p>
          <a:p>
            <a:r>
              <a:rPr lang="en-GB" dirty="0">
                <a:solidFill>
                  <a:srgbClr val="0070C0"/>
                </a:solidFill>
                <a:sym typeface="Wingdings" panose="05000000000000000000" pitchFamily="2" charset="2"/>
              </a:rPr>
              <a:t>	OUTPUT names[i]</a:t>
            </a:r>
          </a:p>
          <a:p>
            <a:r>
              <a:rPr lang="en-GB" dirty="0">
                <a:solidFill>
                  <a:srgbClr val="0070C0"/>
                </a:solidFill>
                <a:sym typeface="Wingdings" panose="05000000000000000000" pitchFamily="2" charset="2"/>
              </a:rPr>
              <a:t>ENDFOR</a:t>
            </a:r>
          </a:p>
          <a:p>
            <a:r>
              <a:rPr lang="en-GB" dirty="0">
                <a:solidFill>
                  <a:srgbClr val="0070C0"/>
                </a:solidFill>
                <a:sym typeface="Wingdings" panose="05000000000000000000" pitchFamily="2" charset="2"/>
              </a:rPr>
              <a:t>OUTPUT name1</a:t>
            </a:r>
          </a:p>
          <a:p>
            <a:r>
              <a:rPr lang="en-GB" dirty="0">
                <a:solidFill>
                  <a:srgbClr val="0070C0"/>
                </a:solidFill>
                <a:sym typeface="Wingdings" panose="05000000000000000000" pitchFamily="2" charset="2"/>
              </a:rPr>
              <a:t>OUTPUT name2</a:t>
            </a:r>
            <a:endParaRPr lang="en-GB"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75267860"/>
              </p:ext>
            </p:extLst>
          </p:nvPr>
        </p:nvGraphicFramePr>
        <p:xfrm>
          <a:off x="3079409" y="2562132"/>
          <a:ext cx="5213175" cy="3405516"/>
        </p:xfrm>
        <a:graphic>
          <a:graphicData uri="http://schemas.openxmlformats.org/drawingml/2006/table">
            <a:tbl>
              <a:tblPr>
                <a:tableStyleId>{2D5ABB26-0587-4C30-8999-92F81FD0307C}</a:tableStyleId>
              </a:tblPr>
              <a:tblGrid>
                <a:gridCol w="774116">
                  <a:extLst>
                    <a:ext uri="{9D8B030D-6E8A-4147-A177-3AD203B41FA5}">
                      <a16:colId xmlns:a16="http://schemas.microsoft.com/office/drawing/2014/main" val="20000"/>
                    </a:ext>
                  </a:extLst>
                </a:gridCol>
                <a:gridCol w="760317">
                  <a:extLst>
                    <a:ext uri="{9D8B030D-6E8A-4147-A177-3AD203B41FA5}">
                      <a16:colId xmlns:a16="http://schemas.microsoft.com/office/drawing/2014/main" val="20001"/>
                    </a:ext>
                  </a:extLst>
                </a:gridCol>
                <a:gridCol w="731865">
                  <a:extLst>
                    <a:ext uri="{9D8B030D-6E8A-4147-A177-3AD203B41FA5}">
                      <a16:colId xmlns:a16="http://schemas.microsoft.com/office/drawing/2014/main" val="20002"/>
                    </a:ext>
                  </a:extLst>
                </a:gridCol>
                <a:gridCol w="755374">
                  <a:extLst>
                    <a:ext uri="{9D8B030D-6E8A-4147-A177-3AD203B41FA5}">
                      <a16:colId xmlns:a16="http://schemas.microsoft.com/office/drawing/2014/main" val="20003"/>
                    </a:ext>
                  </a:extLst>
                </a:gridCol>
                <a:gridCol w="731831">
                  <a:extLst>
                    <a:ext uri="{9D8B030D-6E8A-4147-A177-3AD203B41FA5}">
                      <a16:colId xmlns:a16="http://schemas.microsoft.com/office/drawing/2014/main" val="20004"/>
                    </a:ext>
                  </a:extLst>
                </a:gridCol>
                <a:gridCol w="437322">
                  <a:extLst>
                    <a:ext uri="{9D8B030D-6E8A-4147-A177-3AD203B41FA5}">
                      <a16:colId xmlns:a16="http://schemas.microsoft.com/office/drawing/2014/main" val="20005"/>
                    </a:ext>
                  </a:extLst>
                </a:gridCol>
                <a:gridCol w="1022350">
                  <a:extLst>
                    <a:ext uri="{9D8B030D-6E8A-4147-A177-3AD203B41FA5}">
                      <a16:colId xmlns:a16="http://schemas.microsoft.com/office/drawing/2014/main" val="20006"/>
                    </a:ext>
                  </a:extLst>
                </a:gridCol>
              </a:tblGrid>
              <a:tr h="344868">
                <a:tc gridSpan="2">
                  <a:txBody>
                    <a:bodyPr/>
                    <a:lstStyle/>
                    <a:p>
                      <a:pPr algn="ctr"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246AB4"/>
                    </a:solidFill>
                  </a:tcPr>
                </a:tc>
                <a:tc hMerge="1">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gridSpan="3">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800" b="1" u="none" strike="noStrike" dirty="0">
                          <a:solidFill>
                            <a:schemeClr val="bg1"/>
                          </a:solidFill>
                          <a:effectLst/>
                          <a:latin typeface="Arial" panose="020B0604020202020204" pitchFamily="34" charset="0"/>
                          <a:cs typeface="Arial" panose="020B0604020202020204" pitchFamily="34" charset="0"/>
                        </a:rPr>
                        <a:t>names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46AB4"/>
                    </a:solidFill>
                  </a:tcPr>
                </a:tc>
                <a:tc hMerge="1">
                  <a:txBody>
                    <a:bodyPr/>
                    <a:lstStyle/>
                    <a:p>
                      <a:endParaRPr lang="en-GB"/>
                    </a:p>
                  </a:txBody>
                  <a:tcPr/>
                </a:tc>
                <a:tc hMerge="1">
                  <a:txBody>
                    <a:bodyPr/>
                    <a:lstStyle/>
                    <a:p>
                      <a:endParaRPr lang="en-GB"/>
                    </a:p>
                  </a:txBody>
                  <a:tcPr/>
                </a:tc>
                <a:tc gridSpan="2">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rgbClr val="246AB4"/>
                    </a:solidFill>
                  </a:tcPr>
                </a:tc>
                <a:tc hMerge="1">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0"/>
                  </a:ext>
                </a:extLst>
              </a:tr>
              <a:tr h="468648">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name1</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name2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0</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1</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ctr"/>
                      <a:r>
                        <a:rPr lang="en-GB" sz="1800" b="1" u="none" strike="noStrike" dirty="0">
                          <a:solidFill>
                            <a:schemeClr val="bg1"/>
                          </a:solidFill>
                          <a:effectLst/>
                          <a:latin typeface="Arial" panose="020B0604020202020204" pitchFamily="34" charset="0"/>
                          <a:cs typeface="Arial" panose="020B0604020202020204" pitchFamily="34" charset="0"/>
                        </a:rPr>
                        <a:t>i</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rgbClr val="36A7D4"/>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OUTPUT</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rgbClr val="36A7D4"/>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432000">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fontAlgn="b"/>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355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Referencing array elements</a:t>
            </a:r>
          </a:p>
        </p:txBody>
      </p:sp>
      <p:sp>
        <p:nvSpPr>
          <p:cNvPr id="3" name="Text Placeholder 2"/>
          <p:cNvSpPr>
            <a:spLocks noGrp="1"/>
          </p:cNvSpPr>
          <p:nvPr>
            <p:ph type="body" sz="quarter" idx="14"/>
          </p:nvPr>
        </p:nvSpPr>
        <p:spPr>
          <a:xfrm>
            <a:off x="724280" y="1687296"/>
            <a:ext cx="7708520" cy="698094"/>
          </a:xfrm>
        </p:spPr>
        <p:txBody>
          <a:bodyPr/>
          <a:lstStyle/>
          <a:p>
            <a:pPr marL="0" indent="0">
              <a:buNone/>
            </a:pPr>
            <a:r>
              <a:rPr lang="en-GB" dirty="0"/>
              <a:t>Follow the pseudocode and complete the trace table</a:t>
            </a:r>
          </a:p>
        </p:txBody>
      </p:sp>
      <p:sp>
        <p:nvSpPr>
          <p:cNvPr id="7" name="TextBox 6"/>
          <p:cNvSpPr txBox="1"/>
          <p:nvPr/>
        </p:nvSpPr>
        <p:spPr>
          <a:xfrm>
            <a:off x="376518" y="2527205"/>
            <a:ext cx="2878417" cy="31700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latin typeface="Consolas" panose="020B0609020204030204" pitchFamily="49" charset="0"/>
                <a:cs typeface="Consolas" panose="020B0609020204030204" pitchFamily="49" charset="0"/>
              </a:defRPr>
            </a:lvl1pPr>
          </a:lstStyle>
          <a:p>
            <a:r>
              <a:rPr lang="en-GB" dirty="0">
                <a:solidFill>
                  <a:srgbClr val="0070C0"/>
                </a:solidFill>
              </a:rPr>
              <a:t>name1 </a:t>
            </a:r>
            <a:r>
              <a:rPr lang="en-GB" dirty="0">
                <a:solidFill>
                  <a:srgbClr val="0070C0"/>
                </a:solidFill>
                <a:sym typeface="Wingdings" panose="05000000000000000000" pitchFamily="2" charset="2"/>
              </a:rPr>
              <a:t> Joe</a:t>
            </a:r>
          </a:p>
          <a:p>
            <a:r>
              <a:rPr lang="en-GB" dirty="0">
                <a:solidFill>
                  <a:srgbClr val="0070C0"/>
                </a:solidFill>
                <a:sym typeface="Wingdings" panose="05000000000000000000" pitchFamily="2" charset="2"/>
              </a:rPr>
              <a:t>name2  Jim</a:t>
            </a:r>
          </a:p>
          <a:p>
            <a:r>
              <a:rPr lang="en-GB" dirty="0">
                <a:solidFill>
                  <a:srgbClr val="0070C0"/>
                </a:solidFill>
                <a:sym typeface="Wingdings" panose="05000000000000000000" pitchFamily="2" charset="2"/>
              </a:rPr>
              <a:t>names[0]  Moe</a:t>
            </a:r>
          </a:p>
          <a:p>
            <a:r>
              <a:rPr lang="en-GB" dirty="0">
                <a:solidFill>
                  <a:srgbClr val="0070C0"/>
                </a:solidFill>
                <a:sym typeface="Wingdings" panose="05000000000000000000" pitchFamily="2" charset="2"/>
              </a:rPr>
              <a:t>names[1]  Mae</a:t>
            </a:r>
          </a:p>
          <a:p>
            <a:r>
              <a:rPr lang="en-GB" dirty="0">
                <a:solidFill>
                  <a:srgbClr val="0070C0"/>
                </a:solidFill>
                <a:sym typeface="Wingdings" panose="05000000000000000000" pitchFamily="2" charset="2"/>
              </a:rPr>
              <a:t>names[2] Mic</a:t>
            </a:r>
          </a:p>
          <a:p>
            <a:r>
              <a:rPr lang="en-GB" dirty="0">
                <a:solidFill>
                  <a:srgbClr val="0070C0"/>
                </a:solidFill>
                <a:sym typeface="Wingdings" panose="05000000000000000000" pitchFamily="2" charset="2"/>
              </a:rPr>
              <a:t>FOR i  0 to 2</a:t>
            </a:r>
          </a:p>
          <a:p>
            <a:r>
              <a:rPr lang="en-GB" dirty="0">
                <a:solidFill>
                  <a:srgbClr val="0070C0"/>
                </a:solidFill>
                <a:sym typeface="Wingdings" panose="05000000000000000000" pitchFamily="2" charset="2"/>
              </a:rPr>
              <a:t>	OUTPUT names[i]</a:t>
            </a:r>
          </a:p>
          <a:p>
            <a:r>
              <a:rPr lang="en-GB" dirty="0">
                <a:solidFill>
                  <a:srgbClr val="0070C0"/>
                </a:solidFill>
                <a:sym typeface="Wingdings" panose="05000000000000000000" pitchFamily="2" charset="2"/>
              </a:rPr>
              <a:t>ENDFOR</a:t>
            </a:r>
          </a:p>
          <a:p>
            <a:r>
              <a:rPr lang="en-GB" dirty="0">
                <a:solidFill>
                  <a:srgbClr val="0070C0"/>
                </a:solidFill>
                <a:sym typeface="Wingdings" panose="05000000000000000000" pitchFamily="2" charset="2"/>
              </a:rPr>
              <a:t>OUTPUT name1</a:t>
            </a:r>
          </a:p>
          <a:p>
            <a:r>
              <a:rPr lang="en-GB" dirty="0">
                <a:solidFill>
                  <a:srgbClr val="0070C0"/>
                </a:solidFill>
                <a:sym typeface="Wingdings" panose="05000000000000000000" pitchFamily="2" charset="2"/>
              </a:rPr>
              <a:t>OUTPUT name2</a:t>
            </a:r>
            <a:endParaRPr lang="en-GB"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4216563128"/>
              </p:ext>
            </p:extLst>
          </p:nvPr>
        </p:nvGraphicFramePr>
        <p:xfrm>
          <a:off x="3079409" y="2562132"/>
          <a:ext cx="5213175" cy="3405516"/>
        </p:xfrm>
        <a:graphic>
          <a:graphicData uri="http://schemas.openxmlformats.org/drawingml/2006/table">
            <a:tbl>
              <a:tblPr>
                <a:tableStyleId>{2D5ABB26-0587-4C30-8999-92F81FD0307C}</a:tableStyleId>
              </a:tblPr>
              <a:tblGrid>
                <a:gridCol w="774116">
                  <a:extLst>
                    <a:ext uri="{9D8B030D-6E8A-4147-A177-3AD203B41FA5}">
                      <a16:colId xmlns:a16="http://schemas.microsoft.com/office/drawing/2014/main" val="20000"/>
                    </a:ext>
                  </a:extLst>
                </a:gridCol>
                <a:gridCol w="760317">
                  <a:extLst>
                    <a:ext uri="{9D8B030D-6E8A-4147-A177-3AD203B41FA5}">
                      <a16:colId xmlns:a16="http://schemas.microsoft.com/office/drawing/2014/main" val="20001"/>
                    </a:ext>
                  </a:extLst>
                </a:gridCol>
                <a:gridCol w="731865">
                  <a:extLst>
                    <a:ext uri="{9D8B030D-6E8A-4147-A177-3AD203B41FA5}">
                      <a16:colId xmlns:a16="http://schemas.microsoft.com/office/drawing/2014/main" val="20002"/>
                    </a:ext>
                  </a:extLst>
                </a:gridCol>
                <a:gridCol w="755374">
                  <a:extLst>
                    <a:ext uri="{9D8B030D-6E8A-4147-A177-3AD203B41FA5}">
                      <a16:colId xmlns:a16="http://schemas.microsoft.com/office/drawing/2014/main" val="20003"/>
                    </a:ext>
                  </a:extLst>
                </a:gridCol>
                <a:gridCol w="731831">
                  <a:extLst>
                    <a:ext uri="{9D8B030D-6E8A-4147-A177-3AD203B41FA5}">
                      <a16:colId xmlns:a16="http://schemas.microsoft.com/office/drawing/2014/main" val="20004"/>
                    </a:ext>
                  </a:extLst>
                </a:gridCol>
                <a:gridCol w="437322">
                  <a:extLst>
                    <a:ext uri="{9D8B030D-6E8A-4147-A177-3AD203B41FA5}">
                      <a16:colId xmlns:a16="http://schemas.microsoft.com/office/drawing/2014/main" val="20005"/>
                    </a:ext>
                  </a:extLst>
                </a:gridCol>
                <a:gridCol w="1022350">
                  <a:extLst>
                    <a:ext uri="{9D8B030D-6E8A-4147-A177-3AD203B41FA5}">
                      <a16:colId xmlns:a16="http://schemas.microsoft.com/office/drawing/2014/main" val="20006"/>
                    </a:ext>
                  </a:extLst>
                </a:gridCol>
              </a:tblGrid>
              <a:tr h="344868">
                <a:tc gridSpan="2">
                  <a:txBody>
                    <a:bodyPr/>
                    <a:lstStyle/>
                    <a:p>
                      <a:pPr algn="ctr" fontAlgn="b"/>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solidFill>
                      <a:srgbClr val="246AB4"/>
                    </a:solidFill>
                  </a:tcPr>
                </a:tc>
                <a:tc hMerge="1">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gridSpan="3">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800" b="1" u="none" strike="noStrike" dirty="0">
                          <a:solidFill>
                            <a:schemeClr val="bg1"/>
                          </a:solidFill>
                          <a:effectLst/>
                          <a:latin typeface="Arial" panose="020B0604020202020204" pitchFamily="34" charset="0"/>
                          <a:cs typeface="Arial" panose="020B0604020202020204" pitchFamily="34" charset="0"/>
                        </a:rPr>
                        <a:t>names</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246AB4"/>
                    </a:solidFill>
                  </a:tcPr>
                </a:tc>
                <a:tc hMerge="1">
                  <a:txBody>
                    <a:bodyPr/>
                    <a:lstStyle/>
                    <a:p>
                      <a:endParaRPr lang="en-GB"/>
                    </a:p>
                  </a:txBody>
                  <a:tcPr/>
                </a:tc>
                <a:tc hMerge="1">
                  <a:txBody>
                    <a:bodyPr/>
                    <a:lstStyle/>
                    <a:p>
                      <a:endParaRPr lang="en-GB"/>
                    </a:p>
                  </a:txBody>
                  <a:tcPr/>
                </a:tc>
                <a:tc gridSpan="2">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rgbClr val="246AB4"/>
                    </a:solidFill>
                  </a:tcPr>
                </a:tc>
                <a:tc hMerge="1">
                  <a:txBody>
                    <a:bodyPr/>
                    <a:lstStyle/>
                    <a:p>
                      <a:pPr algn="l"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000"/>
                  </a:ext>
                </a:extLst>
              </a:tr>
              <a:tr h="468648">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name1</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name2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0</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1</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2</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ctr"/>
                      <a:r>
                        <a:rPr lang="en-GB" sz="1800" b="1" u="none" strike="noStrike" dirty="0">
                          <a:solidFill>
                            <a:schemeClr val="bg1"/>
                          </a:solidFill>
                          <a:effectLst/>
                          <a:latin typeface="Arial" panose="020B0604020202020204" pitchFamily="34" charset="0"/>
                          <a:cs typeface="Arial" panose="020B0604020202020204" pitchFamily="34" charset="0"/>
                        </a:rPr>
                        <a:t>i</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36A7D4"/>
                    </a:solidFill>
                  </a:tcPr>
                </a:tc>
                <a:tc>
                  <a:txBody>
                    <a:bodyPr/>
                    <a:lstStyle/>
                    <a:p>
                      <a:pPr algn="ctr" fontAlgn="b"/>
                      <a:r>
                        <a:rPr lang="en-GB" sz="1800" b="1" u="none" strike="noStrike" dirty="0">
                          <a:solidFill>
                            <a:schemeClr val="bg1"/>
                          </a:solidFill>
                          <a:effectLst/>
                          <a:latin typeface="Arial" panose="020B0604020202020204" pitchFamily="34" charset="0"/>
                          <a:cs typeface="Arial" panose="020B0604020202020204" pitchFamily="34" charset="0"/>
                        </a:rPr>
                        <a:t>OUTPUT</a:t>
                      </a:r>
                      <a:endParaRPr lang="en-GB" sz="18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36A7D4"/>
                    </a:solidFill>
                  </a:tcPr>
                </a:tc>
                <a:extLst>
                  <a:ext uri="{0D108BD9-81ED-4DB2-BD59-A6C34878D82A}">
                    <a16:rowId xmlns:a16="http://schemas.microsoft.com/office/drawing/2014/main" val="10001"/>
                  </a:ext>
                </a:extLst>
              </a:tr>
              <a:tr h="432000">
                <a:tc>
                  <a:txBody>
                    <a:bodyPr/>
                    <a:lstStyle/>
                    <a:p>
                      <a:pPr algn="ctr" fontAlgn="b"/>
                      <a:r>
                        <a:rPr lang="en-GB" sz="1800" u="none" strike="noStrike" dirty="0">
                          <a:effectLst/>
                          <a:latin typeface="Arial" panose="020B0604020202020204" pitchFamily="34" charset="0"/>
                          <a:cs typeface="Arial" panose="020B0604020202020204" pitchFamily="34" charset="0"/>
                        </a:rPr>
                        <a:t>Joe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Jim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Moe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Mae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Mic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dirty="0">
                          <a:effectLst/>
                          <a:latin typeface="Arial" panose="020B0604020202020204" pitchFamily="34" charset="0"/>
                          <a:cs typeface="Arial" panose="020B0604020202020204" pitchFamily="34" charset="0"/>
                        </a:rPr>
                        <a:t>0 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Moe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Mae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fontAlgn="b"/>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a:effectLst/>
                          <a:latin typeface="Arial" panose="020B0604020202020204" pitchFamily="34" charset="0"/>
                          <a:cs typeface="Arial" panose="020B0604020202020204" pitchFamily="34" charset="0"/>
                        </a:rPr>
                        <a:t> </a:t>
                      </a:r>
                      <a:endParaRPr lang="en-GB" sz="18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Mic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r>
                        <a:rPr lang="en-GB" sz="1800" u="none" strike="noStrike" dirty="0">
                          <a:effectLst/>
                          <a:latin typeface="Arial" panose="020B0604020202020204" pitchFamily="34" charset="0"/>
                          <a:cs typeface="Arial" panose="020B0604020202020204" pitchFamily="34" charset="0"/>
                        </a:rPr>
                        <a:t>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u="none" strike="noStrike" dirty="0">
                          <a:effectLst/>
                          <a:latin typeface="Arial" panose="020B0604020202020204" pitchFamily="34" charset="0"/>
                          <a:cs typeface="Arial" panose="020B0604020202020204" pitchFamily="34" charset="0"/>
                        </a:rPr>
                        <a:t>Joe </a:t>
                      </a: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r>
                        <a:rPr lang="en-GB" sz="1800" b="0" i="0" u="none" strike="noStrike" dirty="0">
                          <a:solidFill>
                            <a:srgbClr val="000000"/>
                          </a:solidFill>
                          <a:effectLst/>
                          <a:latin typeface="Arial" panose="020B0604020202020204" pitchFamily="34" charset="0"/>
                          <a:cs typeface="Arial" panose="020B0604020202020204" pitchFamily="34" charset="0"/>
                        </a:rPr>
                        <a:t>Jim</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ctr"/>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tc>
                  <a:txBody>
                    <a:bodyPr/>
                    <a:lstStyle/>
                    <a:p>
                      <a:pPr algn="ctr" fontAlgn="b"/>
                      <a:endParaRPr lang="en-GB"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4824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Arrays of numbers</a:t>
            </a:r>
          </a:p>
        </p:txBody>
      </p:sp>
      <p:sp>
        <p:nvSpPr>
          <p:cNvPr id="3" name="Text Placeholder 2"/>
          <p:cNvSpPr>
            <a:spLocks noGrp="1"/>
          </p:cNvSpPr>
          <p:nvPr>
            <p:ph type="body" sz="quarter" idx="14"/>
          </p:nvPr>
        </p:nvSpPr>
        <p:spPr>
          <a:xfrm>
            <a:off x="724280" y="1704179"/>
            <a:ext cx="7774741" cy="3643428"/>
          </a:xfrm>
        </p:spPr>
        <p:txBody>
          <a:bodyPr/>
          <a:lstStyle/>
          <a:p>
            <a:r>
              <a:rPr lang="en-GB" dirty="0"/>
              <a:t>Arrays can also hold numbers</a:t>
            </a:r>
          </a:p>
          <a:p>
            <a:r>
              <a:rPr lang="en-GB" dirty="0"/>
              <a:t>What does this algorithm do?</a:t>
            </a:r>
          </a:p>
          <a:p>
            <a:r>
              <a:rPr lang="en-GB" dirty="0"/>
              <a:t>Assume the user enters 6, 8, 4 </a:t>
            </a:r>
          </a:p>
        </p:txBody>
      </p:sp>
      <p:sp>
        <p:nvSpPr>
          <p:cNvPr id="7" name="TextBox 6"/>
          <p:cNvSpPr txBox="1"/>
          <p:nvPr/>
        </p:nvSpPr>
        <p:spPr>
          <a:xfrm>
            <a:off x="763930" y="3317153"/>
            <a:ext cx="3847720" cy="224676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olidFill>
                  <a:srgbClr val="0070C0"/>
                </a:solidFill>
                <a:sym typeface="Wingdings" panose="05000000000000000000" pitchFamily="2" charset="2"/>
              </a:rPr>
              <a:t>FOR i  0 to 2</a:t>
            </a:r>
          </a:p>
          <a:p>
            <a:pPr>
              <a:tabLst>
                <a:tab pos="268288" algn="l"/>
              </a:tabLst>
            </a:pPr>
            <a:r>
              <a:rPr lang="en-GB" dirty="0">
                <a:solidFill>
                  <a:srgbClr val="0070C0"/>
                </a:solidFill>
                <a:sym typeface="Wingdings" panose="05000000000000000000" pitchFamily="2" charset="2"/>
              </a:rPr>
              <a:t>	mark[i]  USERINPUT</a:t>
            </a:r>
          </a:p>
          <a:p>
            <a:pPr>
              <a:tabLst>
                <a:tab pos="268288" algn="l"/>
              </a:tabLst>
            </a:pPr>
            <a:r>
              <a:rPr lang="en-GB" dirty="0">
                <a:solidFill>
                  <a:srgbClr val="0070C0"/>
                </a:solidFill>
                <a:sym typeface="Wingdings" panose="05000000000000000000" pitchFamily="2" charset="2"/>
              </a:rPr>
              <a:t>	total  total + mark[i]</a:t>
            </a:r>
          </a:p>
          <a:p>
            <a:r>
              <a:rPr lang="en-GB" dirty="0">
                <a:solidFill>
                  <a:srgbClr val="0070C0"/>
                </a:solidFill>
                <a:sym typeface="Wingdings" panose="05000000000000000000" pitchFamily="2" charset="2"/>
              </a:rPr>
              <a:t>ENDFOR</a:t>
            </a:r>
          </a:p>
          <a:p>
            <a:r>
              <a:rPr lang="en-GB" dirty="0" err="1">
                <a:solidFill>
                  <a:srgbClr val="0070C0"/>
                </a:solidFill>
                <a:sym typeface="Wingdings" panose="05000000000000000000" pitchFamily="2" charset="2"/>
              </a:rPr>
              <a:t>avg</a:t>
            </a:r>
            <a:r>
              <a:rPr lang="en-GB" dirty="0">
                <a:solidFill>
                  <a:srgbClr val="0070C0"/>
                </a:solidFill>
                <a:sym typeface="Wingdings" panose="05000000000000000000" pitchFamily="2" charset="2"/>
              </a:rPr>
              <a:t> total / 3</a:t>
            </a:r>
          </a:p>
          <a:p>
            <a:r>
              <a:rPr lang="en-GB" dirty="0">
                <a:solidFill>
                  <a:srgbClr val="0070C0"/>
                </a:solidFill>
                <a:sym typeface="Wingdings" panose="05000000000000000000" pitchFamily="2" charset="2"/>
              </a:rPr>
              <a:t>OUTPUT </a:t>
            </a:r>
            <a:r>
              <a:rPr lang="en-GB" dirty="0" err="1">
                <a:solidFill>
                  <a:srgbClr val="0070C0"/>
                </a:solidFill>
                <a:sym typeface="Wingdings" panose="05000000000000000000" pitchFamily="2" charset="2"/>
              </a:rPr>
              <a:t>avg</a:t>
            </a:r>
            <a:endParaRPr lang="en-GB" dirty="0">
              <a:solidFill>
                <a:srgbClr val="0070C0"/>
              </a:solidFill>
              <a:sym typeface="Wingdings" panose="05000000000000000000" pitchFamily="2" charset="2"/>
            </a:endParaRPr>
          </a:p>
          <a:p>
            <a:r>
              <a:rPr lang="en-GB" dirty="0">
                <a:solidFill>
                  <a:srgbClr val="0070C0"/>
                </a:solidFill>
                <a:sym typeface="Wingdings" panose="05000000000000000000" pitchFamily="2" charset="2"/>
              </a:rPr>
              <a:t>OUTPUT “3rd mark”, mark[2]</a:t>
            </a:r>
            <a:endParaRPr lang="en-GB"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266608208"/>
              </p:ext>
            </p:extLst>
          </p:nvPr>
        </p:nvGraphicFramePr>
        <p:xfrm>
          <a:off x="4673499" y="3336326"/>
          <a:ext cx="3857337" cy="2231999"/>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82019">
                  <a:extLst>
                    <a:ext uri="{9D8B030D-6E8A-4147-A177-3AD203B41FA5}">
                      <a16:colId xmlns:a16="http://schemas.microsoft.com/office/drawing/2014/main" val="20002"/>
                    </a:ext>
                  </a:extLst>
                </a:gridCol>
                <a:gridCol w="453981">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1049337">
                  <a:extLst>
                    <a:ext uri="{9D8B030D-6E8A-4147-A177-3AD203B41FA5}">
                      <a16:colId xmlns:a16="http://schemas.microsoft.com/office/drawing/2014/main" val="20006"/>
                    </a:ext>
                  </a:extLst>
                </a:gridCol>
              </a:tblGrid>
              <a:tr h="318857">
                <a:tc gridSpan="3">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mark</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hMerge="1">
                  <a:txBody>
                    <a:bodyPr/>
                    <a:lstStyle/>
                    <a:p>
                      <a:endParaRPr lang="en-GB"/>
                    </a:p>
                  </a:txBody>
                  <a:tcPr/>
                </a:tc>
                <a:tc hMerge="1">
                  <a:txBody>
                    <a:bodyPr/>
                    <a:lstStyle/>
                    <a:p>
                      <a:endParaRPr lang="en-GB"/>
                    </a:p>
                  </a:txBody>
                  <a:tcPr/>
                </a:tc>
                <a:tc>
                  <a:txBody>
                    <a:bodyPr/>
                    <a:lstStyle/>
                    <a:p>
                      <a:pPr algn="ctr" fontAlgn="b"/>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 </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 </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extLst>
                  <a:ext uri="{0D108BD9-81ED-4DB2-BD59-A6C34878D82A}">
                    <a16:rowId xmlns:a16="http://schemas.microsoft.com/office/drawing/2014/main" val="10000"/>
                  </a:ext>
                </a:extLst>
              </a:tr>
              <a:tr h="318857">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0</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1</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2</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1600" b="1" i="0" u="none" strike="noStrike" dirty="0">
                          <a:solidFill>
                            <a:schemeClr val="bg1"/>
                          </a:solidFill>
                          <a:effectLst/>
                          <a:latin typeface="Arial" panose="020B0604020202020204" pitchFamily="34" charset="0"/>
                          <a:cs typeface="Arial" panose="020B0604020202020204" pitchFamily="34" charset="0"/>
                        </a:rPr>
                        <a:t>i</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1600" b="1" u="none" strike="noStrike" dirty="0">
                          <a:solidFill>
                            <a:schemeClr val="bg1"/>
                          </a:solidFill>
                          <a:effectLst/>
                          <a:latin typeface="Arial" panose="020B0604020202020204" pitchFamily="34" charset="0"/>
                          <a:cs typeface="Arial" panose="020B0604020202020204" pitchFamily="34" charset="0"/>
                        </a:rPr>
                        <a:t>total</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i="0" u="none" strike="noStrike" dirty="0" err="1">
                          <a:solidFill>
                            <a:schemeClr val="bg1"/>
                          </a:solidFill>
                          <a:effectLst/>
                          <a:latin typeface="Arial" panose="020B0604020202020204" pitchFamily="34" charset="0"/>
                          <a:cs typeface="Arial" panose="020B0604020202020204" pitchFamily="34" charset="0"/>
                        </a:rPr>
                        <a:t>avg</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600" b="1" u="none" strike="noStrike" dirty="0">
                          <a:solidFill>
                            <a:schemeClr val="bg1"/>
                          </a:solidFill>
                          <a:effectLst/>
                          <a:latin typeface="Arial" panose="020B0604020202020204" pitchFamily="34" charset="0"/>
                          <a:cs typeface="Arial" panose="020B0604020202020204" pitchFamily="34" charset="0"/>
                        </a:rPr>
                        <a:t>OUTPUT</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extLst>
                  <a:ext uri="{0D108BD9-81ED-4DB2-BD59-A6C34878D82A}">
                    <a16:rowId xmlns:a16="http://schemas.microsoft.com/office/drawing/2014/main" val="10001"/>
                  </a:ext>
                </a:extLst>
              </a:tr>
              <a:tr h="318857">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857">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8857">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8857">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8857">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2217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Arrays of numbers</a:t>
            </a:r>
          </a:p>
        </p:txBody>
      </p:sp>
      <p:sp>
        <p:nvSpPr>
          <p:cNvPr id="3" name="Text Placeholder 2"/>
          <p:cNvSpPr>
            <a:spLocks noGrp="1"/>
          </p:cNvSpPr>
          <p:nvPr>
            <p:ph type="body" sz="quarter" idx="14"/>
          </p:nvPr>
        </p:nvSpPr>
        <p:spPr>
          <a:xfrm>
            <a:off x="724280" y="1704179"/>
            <a:ext cx="7774741" cy="3643428"/>
          </a:xfrm>
        </p:spPr>
        <p:txBody>
          <a:bodyPr/>
          <a:lstStyle/>
          <a:p>
            <a:r>
              <a:rPr lang="en-GB" dirty="0"/>
              <a:t>Arrays can also hold numbers</a:t>
            </a:r>
          </a:p>
          <a:p>
            <a:r>
              <a:rPr lang="en-GB" dirty="0"/>
              <a:t>What does this algorithm do?</a:t>
            </a:r>
          </a:p>
          <a:p>
            <a:r>
              <a:rPr lang="en-GB" dirty="0"/>
              <a:t>Assume the user enters 6, 8, 4 </a:t>
            </a:r>
          </a:p>
        </p:txBody>
      </p:sp>
      <p:sp>
        <p:nvSpPr>
          <p:cNvPr id="7" name="TextBox 6"/>
          <p:cNvSpPr txBox="1"/>
          <p:nvPr/>
        </p:nvSpPr>
        <p:spPr>
          <a:xfrm>
            <a:off x="763930" y="3317153"/>
            <a:ext cx="3847720" cy="224676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solidFill>
                  <a:srgbClr val="0070C0"/>
                </a:solidFill>
                <a:sym typeface="Wingdings" panose="05000000000000000000" pitchFamily="2" charset="2"/>
              </a:rPr>
              <a:t>FOR i  0 to 2</a:t>
            </a:r>
          </a:p>
          <a:p>
            <a:pPr>
              <a:tabLst>
                <a:tab pos="268288" algn="l"/>
              </a:tabLst>
            </a:pPr>
            <a:r>
              <a:rPr lang="en-GB" dirty="0">
                <a:solidFill>
                  <a:srgbClr val="0070C0"/>
                </a:solidFill>
                <a:sym typeface="Wingdings" panose="05000000000000000000" pitchFamily="2" charset="2"/>
              </a:rPr>
              <a:t>	mark[i]  USERINPUT</a:t>
            </a:r>
          </a:p>
          <a:p>
            <a:pPr>
              <a:tabLst>
                <a:tab pos="268288" algn="l"/>
              </a:tabLst>
            </a:pPr>
            <a:r>
              <a:rPr lang="en-GB" dirty="0">
                <a:solidFill>
                  <a:srgbClr val="0070C0"/>
                </a:solidFill>
                <a:sym typeface="Wingdings" panose="05000000000000000000" pitchFamily="2" charset="2"/>
              </a:rPr>
              <a:t>	total  total + mark[i]</a:t>
            </a:r>
          </a:p>
          <a:p>
            <a:r>
              <a:rPr lang="en-GB" dirty="0">
                <a:solidFill>
                  <a:srgbClr val="0070C0"/>
                </a:solidFill>
                <a:sym typeface="Wingdings" panose="05000000000000000000" pitchFamily="2" charset="2"/>
              </a:rPr>
              <a:t>ENDFOR</a:t>
            </a:r>
          </a:p>
          <a:p>
            <a:r>
              <a:rPr lang="en-GB" dirty="0" err="1">
                <a:solidFill>
                  <a:srgbClr val="0070C0"/>
                </a:solidFill>
                <a:sym typeface="Wingdings" panose="05000000000000000000" pitchFamily="2" charset="2"/>
              </a:rPr>
              <a:t>avg</a:t>
            </a:r>
            <a:r>
              <a:rPr lang="en-GB" dirty="0">
                <a:solidFill>
                  <a:srgbClr val="0070C0"/>
                </a:solidFill>
                <a:sym typeface="Wingdings" panose="05000000000000000000" pitchFamily="2" charset="2"/>
              </a:rPr>
              <a:t>  total / 3</a:t>
            </a:r>
          </a:p>
          <a:p>
            <a:r>
              <a:rPr lang="en-GB" dirty="0">
                <a:solidFill>
                  <a:srgbClr val="0070C0"/>
                </a:solidFill>
                <a:sym typeface="Wingdings" panose="05000000000000000000" pitchFamily="2" charset="2"/>
              </a:rPr>
              <a:t>OUTPUT </a:t>
            </a:r>
            <a:r>
              <a:rPr lang="en-GB" dirty="0" err="1">
                <a:solidFill>
                  <a:srgbClr val="0070C0"/>
                </a:solidFill>
                <a:sym typeface="Wingdings" panose="05000000000000000000" pitchFamily="2" charset="2"/>
              </a:rPr>
              <a:t>avg</a:t>
            </a:r>
            <a:endParaRPr lang="en-GB" dirty="0">
              <a:solidFill>
                <a:srgbClr val="0070C0"/>
              </a:solidFill>
              <a:sym typeface="Wingdings" panose="05000000000000000000" pitchFamily="2" charset="2"/>
            </a:endParaRPr>
          </a:p>
          <a:p>
            <a:r>
              <a:rPr lang="en-GB" dirty="0">
                <a:solidFill>
                  <a:srgbClr val="0070C0"/>
                </a:solidFill>
                <a:sym typeface="Wingdings" panose="05000000000000000000" pitchFamily="2" charset="2"/>
              </a:rPr>
              <a:t>OUTPUT “3rd mark”, mark[2]</a:t>
            </a:r>
            <a:endParaRPr lang="en-GB" dirty="0">
              <a:solidFill>
                <a:srgbClr val="0070C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16872604"/>
              </p:ext>
            </p:extLst>
          </p:nvPr>
        </p:nvGraphicFramePr>
        <p:xfrm>
          <a:off x="4673499" y="3336326"/>
          <a:ext cx="3857337" cy="2231999"/>
        </p:xfrm>
        <a:graphic>
          <a:graphicData uri="http://schemas.openxmlformats.org/drawingml/2006/table">
            <a:tbl>
              <a:tblPr>
                <a:tableStyleId>{5C22544A-7EE6-4342-B048-85BDC9FD1C3A}</a:tableStyleId>
              </a:tblPr>
              <a:tblGrid>
                <a:gridCol w="468000">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82019">
                  <a:extLst>
                    <a:ext uri="{9D8B030D-6E8A-4147-A177-3AD203B41FA5}">
                      <a16:colId xmlns:a16="http://schemas.microsoft.com/office/drawing/2014/main" val="20002"/>
                    </a:ext>
                  </a:extLst>
                </a:gridCol>
                <a:gridCol w="453981">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1049337">
                  <a:extLst>
                    <a:ext uri="{9D8B030D-6E8A-4147-A177-3AD203B41FA5}">
                      <a16:colId xmlns:a16="http://schemas.microsoft.com/office/drawing/2014/main" val="20006"/>
                    </a:ext>
                  </a:extLst>
                </a:gridCol>
              </a:tblGrid>
              <a:tr h="318857">
                <a:tc gridSpan="3">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mark</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hMerge="1">
                  <a:txBody>
                    <a:bodyPr/>
                    <a:lstStyle/>
                    <a:p>
                      <a:endParaRPr lang="en-GB"/>
                    </a:p>
                  </a:txBody>
                  <a:tcPr/>
                </a:tc>
                <a:tc hMerge="1">
                  <a:txBody>
                    <a:bodyPr/>
                    <a:lstStyle/>
                    <a:p>
                      <a:endParaRPr lang="en-GB"/>
                    </a:p>
                  </a:txBody>
                  <a:tcPr/>
                </a:tc>
                <a:tc>
                  <a:txBody>
                    <a:bodyPr/>
                    <a:lstStyle/>
                    <a:p>
                      <a:pPr algn="ctr" fontAlgn="b"/>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 </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 </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tc>
                  <a:txBody>
                    <a:bodyPr/>
                    <a:lstStyle/>
                    <a:p>
                      <a:pPr algn="ctr" fontAlgn="b"/>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6AB4"/>
                    </a:solidFill>
                  </a:tcPr>
                </a:tc>
                <a:extLst>
                  <a:ext uri="{0D108BD9-81ED-4DB2-BD59-A6C34878D82A}">
                    <a16:rowId xmlns:a16="http://schemas.microsoft.com/office/drawing/2014/main" val="10000"/>
                  </a:ext>
                </a:extLst>
              </a:tr>
              <a:tr h="318857">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0</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1</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u="none" strike="noStrike" dirty="0">
                          <a:solidFill>
                            <a:schemeClr val="bg1"/>
                          </a:solidFill>
                          <a:effectLst/>
                          <a:latin typeface="Arial" panose="020B0604020202020204" pitchFamily="34" charset="0"/>
                          <a:cs typeface="Arial" panose="020B0604020202020204" pitchFamily="34" charset="0"/>
                        </a:rPr>
                        <a:t>2</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1600" b="1" i="0" u="none" strike="noStrike" dirty="0">
                          <a:solidFill>
                            <a:schemeClr val="bg1"/>
                          </a:solidFill>
                          <a:effectLst/>
                          <a:latin typeface="Arial" panose="020B0604020202020204" pitchFamily="34" charset="0"/>
                          <a:cs typeface="Arial" panose="020B0604020202020204" pitchFamily="34" charset="0"/>
                        </a:rPr>
                        <a:t>i</a:t>
                      </a:r>
                    </a:p>
                  </a:txBody>
                  <a:tcPr marL="9525" marR="9525" marT="9525"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ctr"/>
                      <a:r>
                        <a:rPr lang="en-GB" sz="1600" b="1" u="none" strike="noStrike" dirty="0">
                          <a:solidFill>
                            <a:schemeClr val="bg1"/>
                          </a:solidFill>
                          <a:effectLst/>
                          <a:latin typeface="Arial" panose="020B0604020202020204" pitchFamily="34" charset="0"/>
                          <a:cs typeface="Arial" panose="020B0604020202020204" pitchFamily="34" charset="0"/>
                        </a:rPr>
                        <a:t>total</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1600" b="1" i="0" u="none" strike="noStrike" dirty="0" err="1">
                          <a:solidFill>
                            <a:schemeClr val="bg1"/>
                          </a:solidFill>
                          <a:effectLst/>
                          <a:latin typeface="Arial" panose="020B0604020202020204" pitchFamily="34" charset="0"/>
                          <a:cs typeface="Arial" panose="020B0604020202020204" pitchFamily="34" charset="0"/>
                        </a:rPr>
                        <a:t>avg</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marL="0" marR="0" indent="0" algn="ctr" defTabSz="457200" rtl="0" eaLnBrk="1" fontAlgn="b" latinLnBrk="0" hangingPunct="1">
                        <a:lnSpc>
                          <a:spcPct val="100000"/>
                        </a:lnSpc>
                        <a:spcBef>
                          <a:spcPts val="0"/>
                        </a:spcBef>
                        <a:spcAft>
                          <a:spcPts val="0"/>
                        </a:spcAft>
                        <a:buClrTx/>
                        <a:buSzTx/>
                        <a:buFontTx/>
                        <a:buNone/>
                        <a:tabLst/>
                        <a:defRPr/>
                      </a:pPr>
                      <a:r>
                        <a:rPr lang="en-GB" sz="1600" b="1" u="none" strike="noStrike" dirty="0">
                          <a:solidFill>
                            <a:schemeClr val="bg1"/>
                          </a:solidFill>
                          <a:effectLst/>
                          <a:latin typeface="Arial" panose="020B0604020202020204" pitchFamily="34" charset="0"/>
                          <a:cs typeface="Arial" panose="020B0604020202020204" pitchFamily="34" charset="0"/>
                        </a:rPr>
                        <a:t>OUTPUT</a:t>
                      </a:r>
                      <a:endParaRPr lang="en-GB" sz="16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solidFill>
                      <a:srgbClr val="36A7D4"/>
                    </a:solidFill>
                  </a:tcPr>
                </a:tc>
                <a:extLst>
                  <a:ext uri="{0D108BD9-81ED-4DB2-BD59-A6C34878D82A}">
                    <a16:rowId xmlns:a16="http://schemas.microsoft.com/office/drawing/2014/main" val="10001"/>
                  </a:ext>
                </a:extLst>
              </a:tr>
              <a:tr h="318857">
                <a:tc>
                  <a:txBody>
                    <a:bodyPr/>
                    <a:lstStyle/>
                    <a:p>
                      <a:pPr algn="ctr" fontAlgn="b"/>
                      <a:r>
                        <a:rPr lang="en-GB" sz="1600" u="none" strike="noStrike" dirty="0">
                          <a:effectLst/>
                          <a:latin typeface="Arial" panose="020B0604020202020204" pitchFamily="34" charset="0"/>
                          <a:cs typeface="Arial" panose="020B0604020202020204" pitchFamily="34" charset="0"/>
                        </a:rPr>
                        <a:t>6 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b="0" i="0" u="none" strike="noStrike" dirty="0">
                          <a:solidFill>
                            <a:srgbClr val="000000"/>
                          </a:solidFill>
                          <a:effectLst/>
                          <a:latin typeface="Arial" panose="020B0604020202020204" pitchFamily="34" charset="0"/>
                          <a:cs typeface="Arial" panose="020B0604020202020204" pitchFamily="34" charset="0"/>
                        </a:rPr>
                        <a:t>0</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6 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18857">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8 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b="0" i="0" u="none" strike="noStrike" dirty="0">
                          <a:solidFill>
                            <a:srgbClr val="000000"/>
                          </a:solidFill>
                          <a:effectLst/>
                          <a:latin typeface="Arial" panose="020B0604020202020204" pitchFamily="34" charset="0"/>
                          <a:cs typeface="Arial" panose="020B0604020202020204" pitchFamily="34" charset="0"/>
                        </a:rPr>
                        <a:t>1</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14 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18857">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4 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b="0" i="0" u="none" strike="noStrike" dirty="0">
                          <a:solidFill>
                            <a:srgbClr val="000000"/>
                          </a:solidFill>
                          <a:effectLst/>
                          <a:latin typeface="Arial" panose="020B0604020202020204" pitchFamily="34" charset="0"/>
                          <a:cs typeface="Arial" panose="020B0604020202020204" pitchFamily="34" charset="0"/>
                        </a:rPr>
                        <a:t>2</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18 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8857">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a:effectLst/>
                          <a:latin typeface="Arial" panose="020B0604020202020204" pitchFamily="34" charset="0"/>
                          <a:cs typeface="Arial" panose="020B0604020202020204" pitchFamily="34" charset="0"/>
                        </a:rPr>
                        <a:t> </a:t>
                      </a:r>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600" u="none" strike="noStrike" dirty="0">
                          <a:effectLst/>
                          <a:latin typeface="Arial" panose="020B0604020202020204" pitchFamily="34" charset="0"/>
                          <a:cs typeface="Arial" panose="020B0604020202020204" pitchFamily="34" charset="0"/>
                        </a:rPr>
                        <a:t> </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u="none" strike="noStrike" dirty="0">
                          <a:effectLst/>
                          <a:latin typeface="Arial" panose="020B0604020202020204" pitchFamily="34" charset="0"/>
                          <a:cs typeface="Arial" panose="020B0604020202020204" pitchFamily="34" charset="0"/>
                        </a:rPr>
                        <a:t>6</a:t>
                      </a: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6</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18857">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GB"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600" b="0" i="0" u="none" strike="noStrike" dirty="0">
                          <a:solidFill>
                            <a:srgbClr val="000000"/>
                          </a:solidFill>
                          <a:effectLst/>
                          <a:latin typeface="Arial" panose="020B0604020202020204" pitchFamily="34" charset="0"/>
                          <a:cs typeface="Arial" panose="020B0604020202020204" pitchFamily="34" charset="0"/>
                        </a:rPr>
                        <a:t>3rd mark 4</a:t>
                      </a:r>
                    </a:p>
                  </a:txBody>
                  <a:tcPr marL="9525" marR="9525" marT="9525" marB="0" anchor="ctr">
                    <a:lnL w="12700" cap="flat" cmpd="sng" algn="ctr">
                      <a:solidFill>
                        <a:srgbClr val="36A7D4"/>
                      </a:solidFill>
                      <a:prstDash val="solid"/>
                      <a:round/>
                      <a:headEnd type="none" w="med" len="med"/>
                      <a:tailEnd type="none" w="med" len="med"/>
                    </a:lnL>
                    <a:lnR w="12700" cap="flat" cmpd="sng" algn="ctr">
                      <a:solidFill>
                        <a:srgbClr val="36A7D4"/>
                      </a:solid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1204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Worksheet 4</a:t>
            </a:r>
          </a:p>
        </p:txBody>
      </p:sp>
      <p:sp>
        <p:nvSpPr>
          <p:cNvPr id="7" name="Text Placeholder 6"/>
          <p:cNvSpPr>
            <a:spLocks noGrp="1"/>
          </p:cNvSpPr>
          <p:nvPr>
            <p:ph type="body" sz="quarter" idx="14"/>
          </p:nvPr>
        </p:nvSpPr>
        <p:spPr/>
        <p:txBody>
          <a:bodyPr/>
          <a:lstStyle/>
          <a:p>
            <a:r>
              <a:rPr lang="en-GB" sz="2800" dirty="0"/>
              <a:t>Complete the questions in </a:t>
            </a:r>
            <a:r>
              <a:rPr lang="en-GB" sz="2800" b="1" dirty="0"/>
              <a:t>Task 1</a:t>
            </a:r>
          </a:p>
        </p:txBody>
      </p:sp>
    </p:spTree>
    <p:extLst>
      <p:ext uri="{BB962C8B-B14F-4D97-AF65-F5344CB8AC3E}">
        <p14:creationId xmlns:p14="http://schemas.microsoft.com/office/powerpoint/2010/main" val="650932297"/>
      </p:ext>
    </p:extLst>
  </p:cSld>
  <p:clrMapOvr>
    <a:masterClrMapping/>
  </p:clrMapOvr>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0A4F63-E589-4560-B09D-CF22A51802FE}"/>
</file>

<file path=customXml/itemProps2.xml><?xml version="1.0" encoding="utf-8"?>
<ds:datastoreItem xmlns:ds="http://schemas.openxmlformats.org/officeDocument/2006/customXml" ds:itemID="{DBFDE84F-DF7C-4415-AD6C-352A95EA52BD}"/>
</file>

<file path=customXml/itemProps3.xml><?xml version="1.0" encoding="utf-8"?>
<ds:datastoreItem xmlns:ds="http://schemas.openxmlformats.org/officeDocument/2006/customXml" ds:itemID="{8CA7E2A9-68A2-4E0D-B22A-C5CC9291DD57}"/>
</file>

<file path=docProps/app.xml><?xml version="1.0" encoding="utf-8"?>
<Properties xmlns="http://schemas.openxmlformats.org/officeDocument/2006/extended-properties" xmlns:vt="http://schemas.openxmlformats.org/officeDocument/2006/docPropsVTypes">
  <Template>Unit 1</Template>
  <TotalTime>2157</TotalTime>
  <Words>797</Words>
  <Application>Microsoft Office PowerPoint</Application>
  <PresentationFormat>On-screen Show (4:3)</PresentationFormat>
  <Paragraphs>370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Wingdings</vt:lpstr>
      <vt:lpstr>Calibri</vt:lpstr>
      <vt:lpstr>Consolas</vt:lpstr>
      <vt:lpstr>Museo 900</vt:lpstr>
      <vt:lpstr>Museo 500</vt:lpstr>
      <vt:lpstr>Museo 100</vt:lpstr>
      <vt:lpstr>Arial</vt:lpstr>
      <vt:lpstr>Museo900-Regular</vt:lpstr>
      <vt:lpstr>Museo 700</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Robert Heathcote</cp:lastModifiedBy>
  <cp:revision>33</cp:revision>
  <dcterms:created xsi:type="dcterms:W3CDTF">2015-05-23T17:09:49Z</dcterms:created>
  <dcterms:modified xsi:type="dcterms:W3CDTF">2016-11-11T17:07:30Z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