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15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736DB-F9E5-9B3B-B31A-5FEB3F84D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7117A3-5DAB-ABCF-8710-021FCD65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4B9DD-D9E2-BAD5-9F4A-8BA3A1426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5FF99D-D9C1-8CCF-4673-65BB8F54B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08384-2122-7321-12DE-01C4FD46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43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398DA-9C25-2CC5-4EF1-6B517A308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03F881-9B1B-64BA-5A53-A6DCCB311E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F81F0-42C7-D9F6-1CCC-05B0568B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BB2D6-E81D-A6C5-109B-6EDDCD2C6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5D37-58FA-BCBE-396F-82050C4ED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047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08F38C7-0426-082D-006B-7AE2532427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76645E-D8B8-DF5B-5522-36D5B633A2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9E2AA3-4B28-DB7C-5DA3-8F0094FF7C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F2AB7-D360-15AA-9F8D-46DC70096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0F7697-06D6-4CF1-B6DA-F6FD5A99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315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C561EB-9EC3-821C-8435-8270AE9B2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6A7C5-439B-C429-9C1A-DE87E1EFE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FC9683-2F40-24B0-DEF1-4D7CC225A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2C370A-B577-7E78-2840-5453C2DC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96DEE-97C0-29E7-C1C8-393A154B4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23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6184C-33BD-5E00-0690-E34E033EE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8E095-133F-B84F-0BFC-FAA47AB9AC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1BE02F-F357-A8AD-2E9E-2A844AAC8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6C908-634C-1CCD-CBA0-05313CC821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DDD5EC-0915-C1E5-EF18-E586FB8C6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536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4F2D5-3172-01B0-F4A9-6A00AE065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63077C-B70D-3DBD-323A-075F489EE4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2A983C-B799-ACFE-BCCD-27ABA9961D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43E7BF-3621-C53F-A209-A1EAC6D71F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7CEE75-F0B4-D72E-CE7B-6F0B1ACF2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6B86-157F-0F35-F4F3-6F557FDD9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88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E6C22-E26E-160E-DA86-DAB8FBE79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0686CD-99AD-989E-A58F-F3E02BF064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7ECDE67-16C1-B545-07E1-1A65AFC27D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E6F0DB-E102-80A2-45C7-C61C298A37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F8AE-F88A-EF63-C883-6EC862953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575B15-407B-B278-6E07-2FB9FFA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6BFB6C-67DB-DDA5-E922-6D22AE952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C0EB5E-E59B-7011-8F67-F437A5E39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029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AEAB0-13D8-7C84-7E2F-C1EF85367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3831C5-FA26-32B3-4DC1-8C1F86F8B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AF7A8-2494-3125-363E-1937BEBC5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AA9C94-A5DA-719B-1AEA-743E19C24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6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9030F-C1AF-0A11-15AB-805ED3245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D9FC8-B4E9-8B84-DA2A-A6396353D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56637B-D588-CB31-2C2A-993F1670D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413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5DD35-B306-42BA-5D1C-D07207F5D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D914A-78D0-F797-5926-7A9224E9C1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E87691-8A4B-D06E-A8AA-4DA8519C6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639745-BC85-1739-0318-885273EBE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FF2366-1D37-229E-1EE9-58C12D4BA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37E022-16DB-8F2F-9447-2072B91C4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687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B9A58-A68E-C28C-F3E2-72C85F2E2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11DFB1-2DA9-C364-00D5-EFE792427C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B1C6C8-3825-41FC-8184-D2C2429D0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8D127B-6CED-32B0-48C1-E2131F250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D396E0-A76F-843D-EF6E-78673E9FD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0BECE9-3310-6EB9-AF9B-3187BD40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652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8AD8B-2D91-1BA5-DE27-8584A8432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864954-2F22-1F83-0D5F-F747ADD7F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F76E-CDA0-B5E9-15B0-46972750A5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839DA4-D7D4-456D-A4F2-AF4CF75E9982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8F6C7-DB1D-FB55-75C7-846793CBFC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5FD33-F4B2-0824-A337-83B570A3D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38A55-87D3-4A79-8774-856550C0A7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239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2D0ADE-547C-B373-7AC7-A0AF9ABDBF95}"/>
              </a:ext>
            </a:extLst>
          </p:cNvPr>
          <p:cNvSpPr txBox="1"/>
          <p:nvPr/>
        </p:nvSpPr>
        <p:spPr>
          <a:xfrm>
            <a:off x="228600" y="220436"/>
            <a:ext cx="6033407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The 5GNR waveform used in this test is a 10MHz UL, 30kHz SCS, 24QAM, 24RB, 0rbo configuration.</a:t>
            </a:r>
          </a:p>
          <a:p>
            <a:r>
              <a:rPr lang="en-US" sz="1200" b="1" dirty="0"/>
              <a:t>All of the follow is one test case at 2GHz and +5dBm target power</a:t>
            </a:r>
            <a:endParaRPr lang="en-US" sz="1200" dirty="0"/>
          </a:p>
          <a:p>
            <a:r>
              <a:rPr lang="en-US" sz="1200" b="1" dirty="0"/>
              <a:t>EVM measurement utilizes only the first slot of the 5G frame.</a:t>
            </a:r>
          </a:p>
          <a:p>
            <a:r>
              <a:rPr lang="en-US" sz="1200" b="1" dirty="0"/>
              <a:t>All other measurements, DPD and Power Servo use full 5G waveform</a:t>
            </a:r>
            <a:endParaRPr lang="en-US" sz="1200" dirty="0"/>
          </a:p>
          <a:p>
            <a:r>
              <a:rPr lang="en-US" sz="1200" b="1" dirty="0"/>
              <a:t>The power servo is done after each DPD type to ensure accurate output power.</a:t>
            </a:r>
            <a:endParaRPr lang="en-US" sz="1200" dirty="0"/>
          </a:p>
          <a:p>
            <a:r>
              <a:rPr lang="en-US" sz="1200" b="1" dirty="0"/>
              <a:t>The power servo uses the NRX and external sensor for power servo.</a:t>
            </a:r>
          </a:p>
          <a:p>
            <a:endParaRPr lang="en-US" sz="1200" dirty="0"/>
          </a:p>
          <a:p>
            <a:r>
              <a:rPr lang="en-US" b="1" dirty="0"/>
              <a:t> VSG &amp; VSG Setup – 14.8s</a:t>
            </a:r>
            <a:endParaRPr lang="en-US" sz="4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VSG setup time: 4.548s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the time to load the .</a:t>
            </a:r>
            <a:r>
              <a:rPr lang="en-US" sz="1200" dirty="0" err="1"/>
              <a:t>savrcltxt</a:t>
            </a:r>
            <a:r>
              <a:rPr lang="en-US" sz="1200" dirty="0"/>
              <a:t> file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Total VSA setup time: 10.203s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VSA reset load setup file, VSG connect and get/set rf and signal info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VSA K18 setup time: 4.538s </a:t>
            </a:r>
          </a:p>
          <a:p>
            <a:r>
              <a:rPr lang="en-US" b="1" dirty="0"/>
              <a:t>Initial Power Servo – 1.653s</a:t>
            </a:r>
          </a:p>
          <a:p>
            <a:r>
              <a:rPr lang="en-US" b="1" dirty="0"/>
              <a:t>Uncorrected RF Measurements - 0.261s</a:t>
            </a:r>
            <a:endParaRPr lang="en-US" sz="20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uncorrected EVM and VSA Power time: 0.049s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sweep, fetch EVM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uncorrected ACLR time: 0.212s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ACLR measurement, single sweep, fetch ACLR 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Baseline EVM measurement: Power=4.974737167, EVM=-51.32046127</a:t>
            </a:r>
          </a:p>
          <a:p>
            <a:pPr lvl="0"/>
            <a:r>
              <a:rPr lang="en-US" b="1" dirty="0"/>
              <a:t>Single Shot DPD and RF Measurements – 6.417s</a:t>
            </a:r>
            <a:endParaRPr lang="en-US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DPD setup time: 3.753s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single DPD config and update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DPD Servo loop time: 2.253s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nrx</a:t>
            </a:r>
            <a:r>
              <a:rPr lang="en-US" sz="1200" dirty="0"/>
              <a:t> {True} use K18 {False} servo iterations {2}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DPD EVM and VSA Power time: 0.056s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sweep, fetch EVM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DPD ACLR time: 0.196s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ACLR measurement, single sweep, fetch ACLR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DPD measurement: Power=4.972791672, EVM=-51.04501343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1F260-0B98-41C6-5DCC-F01C45143687}"/>
              </a:ext>
            </a:extLst>
          </p:cNvPr>
          <p:cNvSpPr txBox="1"/>
          <p:nvPr/>
        </p:nvSpPr>
        <p:spPr>
          <a:xfrm>
            <a:off x="6839712" y="473529"/>
            <a:ext cx="4925024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b="1" dirty="0"/>
              <a:t>Iterative DPD and RF Measurements – 10.684s</a:t>
            </a:r>
            <a:endParaRPr lang="en-US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Iterative DPD measurement time: 8.544s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DPD config and iterative DPD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DPD iterations: 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Iterative DPD Power Servo loop time: 1.653s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nrx</a:t>
            </a:r>
            <a:r>
              <a:rPr lang="en-US" sz="1200" dirty="0"/>
              <a:t> {True} use K18 {False} servo iterations {1}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Iterative DPD EVM and VSA Power time: 0.150s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sweep, fetch </a:t>
            </a:r>
            <a:r>
              <a:rPr lang="en-US" sz="1200" dirty="0" err="1"/>
              <a:t>evm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Iterative DPD ACLR time: 0.189s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</a:t>
            </a:r>
            <a:r>
              <a:rPr lang="en-US" sz="1200" dirty="0" err="1"/>
              <a:t>aclr</a:t>
            </a:r>
            <a:r>
              <a:rPr lang="en-US" sz="1200" dirty="0"/>
              <a:t> measurement, single sweep, fetch </a:t>
            </a:r>
            <a:r>
              <a:rPr lang="en-US" sz="1200" dirty="0" err="1"/>
              <a:t>aclr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Iterative DPD measurement: Power=4.972009659, EVM=-50.66212463</a:t>
            </a:r>
          </a:p>
          <a:p>
            <a:pPr lvl="0"/>
            <a:r>
              <a:rPr lang="en-US" b="1" dirty="0"/>
              <a:t>GMP DPD and RF Measurements – 20.418s</a:t>
            </a:r>
            <a:endParaRPr lang="en-US" sz="24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DPD setup time: 8.858s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DPD config and iterative DPD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DPD iterations: 5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Calc setup time: 9.489s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this includes GMP config, calc and sync to VSG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total setup time: 18.347s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DPD Servo loop time: 1.724s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use </a:t>
            </a:r>
            <a:r>
              <a:rPr lang="en-US" sz="1200" dirty="0" err="1"/>
              <a:t>nrx</a:t>
            </a:r>
            <a:r>
              <a:rPr lang="en-US" sz="1200" dirty="0"/>
              <a:t> {True} use K18 {False} servo iterations {1}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DPD EVM and VSA Power time: 0.148s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single sweep, fetch </a:t>
            </a:r>
            <a:r>
              <a:rPr lang="en-US" sz="1200" dirty="0" err="1"/>
              <a:t>evm</a:t>
            </a:r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DPD ACLR time: 0.199s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200" dirty="0"/>
              <a:t>select ACLR measurement, single sweep, fetch ACLR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GMP DPD measurement: Power=4.980428696, EVM=-51.46330261</a:t>
            </a:r>
          </a:p>
          <a:p>
            <a:pPr lvl="0"/>
            <a:endParaRPr lang="en-US" b="1" dirty="0"/>
          </a:p>
          <a:p>
            <a:pPr lvl="0"/>
            <a:r>
              <a:rPr lang="en-US" b="1" dirty="0"/>
              <a:t>Total measurement time at 2.0 GHz: 36.268s</a:t>
            </a:r>
            <a:endParaRPr lang="en-US" sz="2400" dirty="0"/>
          </a:p>
          <a:p>
            <a:endParaRPr lang="en-US" dirty="0"/>
          </a:p>
        </p:txBody>
      </p:sp>
      <p:sp>
        <p:nvSpPr>
          <p:cNvPr id="6" name="RS_Classification">
            <a:extLst>
              <a:ext uri="{FF2B5EF4-FFF2-40B4-BE49-F238E27FC236}">
                <a16:creationId xmlns:a16="http://schemas.microsoft.com/office/drawing/2014/main" id="{53B647CE-3E7D-516E-ED88-1569E7F9218D}"/>
              </a:ext>
            </a:extLst>
          </p:cNvPr>
          <p:cNvSpPr txBox="1"/>
          <p:nvPr/>
        </p:nvSpPr>
        <p:spPr>
          <a:xfrm>
            <a:off x="12001242" y="6289521"/>
            <a:ext cx="190758" cy="212879"/>
          </a:xfrm>
          <a:prstGeom prst="rect">
            <a:avLst/>
          </a:prstGeom>
          <a:solidFill>
            <a:srgbClr val="FFFFFF">
              <a:alpha val="0"/>
            </a:srgbClr>
          </a:solidFill>
        </p:spPr>
        <p:txBody>
          <a:bodyPr vert="horz" wrap="none" lIns="76200" tIns="36830" rIns="76200" bIns="36830" rtlCol="0" anchor="ctr">
            <a:spAutoFit/>
          </a:bodyPr>
          <a:lstStyle/>
          <a:p>
            <a:r>
              <a:rPr lang="en-US" sz="900" b="1" kern="900" spc="10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1413492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RS_CLASSIFICATION_RESETFORMATTING" val="Tru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478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Rohde &amp; Schwarz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Liner Jarrett (5US1ESE)</dc:creator>
  <cp:lastModifiedBy>Liner Jarrett (5US1ESE)</cp:lastModifiedBy>
  <cp:revision>3</cp:revision>
  <dcterms:created xsi:type="dcterms:W3CDTF">2025-09-15T19:08:04Z</dcterms:created>
  <dcterms:modified xsi:type="dcterms:W3CDTF">2025-09-17T12:49:12Z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764cdcd-3664-4d05-9615-7cbf65a4f0a8_Enabled">
    <vt:lpwstr>true</vt:lpwstr>
  </property>
  <property fmtid="{D5CDD505-2E9C-101B-9397-08002B2CF9AE}" pid="3" name="MSIP_Label_9764cdcd-3664-4d05-9615-7cbf65a4f0a8_SetDate">
    <vt:lpwstr>2025-09-16T11:22:06Z</vt:lpwstr>
  </property>
  <property fmtid="{D5CDD505-2E9C-101B-9397-08002B2CF9AE}" pid="4" name="MSIP_Label_9764cdcd-3664-4d05-9615-7cbf65a4f0a8_Method">
    <vt:lpwstr>Privileged</vt:lpwstr>
  </property>
  <property fmtid="{D5CDD505-2E9C-101B-9397-08002B2CF9AE}" pid="5" name="MSIP_Label_9764cdcd-3664-4d05-9615-7cbf65a4f0a8_Name">
    <vt:lpwstr>UNRESTRICTED</vt:lpwstr>
  </property>
  <property fmtid="{D5CDD505-2E9C-101B-9397-08002B2CF9AE}" pid="6" name="MSIP_Label_9764cdcd-3664-4d05-9615-7cbf65a4f0a8_SiteId">
    <vt:lpwstr>74bddbd9-705c-456e-aabd-99beb719a2b2</vt:lpwstr>
  </property>
  <property fmtid="{D5CDD505-2E9C-101B-9397-08002B2CF9AE}" pid="7" name="MSIP_Label_9764cdcd-3664-4d05-9615-7cbf65a4f0a8_ActionId">
    <vt:lpwstr>641ef405-73e1-4944-89a0-4d87ba6a5d57</vt:lpwstr>
  </property>
  <property fmtid="{D5CDD505-2E9C-101B-9397-08002B2CF9AE}" pid="8" name="MSIP_Label_9764cdcd-3664-4d05-9615-7cbf65a4f0a8_ContentBits">
    <vt:lpwstr>0</vt:lpwstr>
  </property>
  <property fmtid="{D5CDD505-2E9C-101B-9397-08002B2CF9AE}" pid="9" name="MSIP_Label_9764cdcd-3664-4d05-9615-7cbf65a4f0a8_Tag">
    <vt:lpwstr>10, 0, 1, 1</vt:lpwstr>
  </property>
</Properties>
</file>