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5" r:id="rId17"/>
    <p:sldId id="276" r:id="rId18"/>
    <p:sldId id="270" r:id="rId19"/>
    <p:sldId id="272" r:id="rId20"/>
    <p:sldId id="271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洁 邱" initials="宇洁" lastIdx="1" clrIdx="0">
    <p:extLst>
      <p:ext uri="{19B8F6BF-5375-455C-9EA6-DF929625EA0E}">
        <p15:presenceInfo xmlns:p15="http://schemas.microsoft.com/office/powerpoint/2012/main" userId="cb14d7b9ee5e2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24A6F1"/>
    <a:srgbClr val="18282E"/>
    <a:srgbClr val="325360"/>
    <a:srgbClr val="E2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46"/>
  </p:normalViewPr>
  <p:slideViewPr>
    <p:cSldViewPr snapToGrid="0" showGuides="1">
      <p:cViewPr varScale="1">
        <p:scale>
          <a:sx n="103" d="100"/>
          <a:sy n="103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17FB-8A08-49EA-AAB1-E559B965B27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65087" y="3063240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44365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65723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4365" y="5422392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0519" y="315785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79797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4711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79797" y="5537962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10019" y="3678739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车辆入库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89297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车辆销售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14211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9297" y="6023107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4253610" y="126618"/>
            <a:ext cx="3610229" cy="2726309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40912" y="773925"/>
            <a:ext cx="3622928" cy="2079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771387" y="2711196"/>
            <a:ext cx="561975" cy="57150"/>
            <a:chOff x="5683250" y="2708275"/>
            <a:chExt cx="561975" cy="57150"/>
          </a:xfrm>
        </p:grpSpPr>
        <p:sp>
          <p:nvSpPr>
            <p:cNvPr id="28" name="椭圆 27"/>
            <p:cNvSpPr/>
            <p:nvPr/>
          </p:nvSpPr>
          <p:spPr>
            <a:xfrm>
              <a:off x="5683250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5152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19800" y="2708275"/>
              <a:ext cx="57150" cy="57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8807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万达鑫名车</a:t>
            </a:r>
          </a:p>
        </p:txBody>
      </p:sp>
      <p:sp>
        <p:nvSpPr>
          <p:cNvPr id="41" name="矩形 40"/>
          <p:cNvSpPr/>
          <p:nvPr/>
        </p:nvSpPr>
        <p:spPr>
          <a:xfrm>
            <a:off x="1285152" y="30066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fa-bars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952221" y="214652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8" y="3247165"/>
            <a:ext cx="247650" cy="2476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40809" y="3063240"/>
            <a:ext cx="1517904" cy="969264"/>
            <a:chOff x="2365756" y="3063240"/>
            <a:chExt cx="1517904" cy="969264"/>
          </a:xfrm>
        </p:grpSpPr>
        <p:sp>
          <p:nvSpPr>
            <p:cNvPr id="10" name="圆角矩形 9"/>
            <p:cNvSpPr/>
            <p:nvPr/>
          </p:nvSpPr>
          <p:spPr>
            <a:xfrm>
              <a:off x="2365756" y="3063240"/>
              <a:ext cx="1517904" cy="969264"/>
            </a:xfrm>
            <a:prstGeom prst="roundRect">
              <a:avLst>
                <a:gd name="adj" fmla="val 1628"/>
              </a:avLst>
            </a:prstGeom>
            <a:solidFill>
              <a:srgbClr val="FEFEFE"/>
            </a:solidFill>
            <a:ln>
              <a:solidFill>
                <a:srgbClr val="FEFEFE"/>
              </a:solidFill>
            </a:ln>
            <a:effectLst>
              <a:outerShdw blurRad="63500" sx="103000" sy="103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04744" y="3157855"/>
              <a:ext cx="439928" cy="439928"/>
            </a:xfrm>
            <a:prstGeom prst="ellipse">
              <a:avLst/>
            </a:prstGeom>
            <a:solidFill>
              <a:srgbClr val="E2E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4244" y="3678739"/>
              <a:ext cx="820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828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车辆列表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04" y="3247165"/>
              <a:ext cx="267208" cy="26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6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9" y="352019"/>
            <a:ext cx="3529357" cy="61539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72784" y="1207008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272784" y="4533638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5080" y="513850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POST:</a:t>
            </a:r>
          </a:p>
          <a:p>
            <a:r>
              <a:rPr lang="en-US" altLang="zh-CN" dirty="0"/>
              <a:t>ok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9916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2775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64321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8704" y="448747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合伙人</a:t>
            </a:r>
          </a:p>
        </p:txBody>
      </p:sp>
    </p:spTree>
    <p:extLst>
      <p:ext uri="{BB962C8B-B14F-4D97-AF65-F5344CB8AC3E}">
        <p14:creationId xmlns:p14="http://schemas.microsoft.com/office/powerpoint/2010/main" val="12290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72237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</a:t>
            </a:r>
          </a:p>
        </p:txBody>
      </p:sp>
      <p:sp>
        <p:nvSpPr>
          <p:cNvPr id="5" name="矩形 4"/>
          <p:cNvSpPr/>
          <p:nvPr/>
        </p:nvSpPr>
        <p:spPr>
          <a:xfrm>
            <a:off x="880872" y="1374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9840" y="13749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47104" y="3886200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都是一个列表加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76872" y="599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GET POST PUT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59736" y="907042"/>
            <a:ext cx="3118104" cy="51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7" y="420652"/>
            <a:ext cx="3384391" cy="601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31" y="420652"/>
            <a:ext cx="3384391" cy="601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224" y="559356"/>
            <a:ext cx="147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8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" y="292100"/>
            <a:ext cx="3529012" cy="6273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564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endParaRPr lang="en-US" altLang="zh-CN" dirty="0"/>
          </a:p>
          <a:p>
            <a:r>
              <a:rPr lang="en-US" altLang="zh-CN" dirty="0"/>
              <a:t>vehicle Info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8438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r>
              <a:rPr lang="zh-CN" altLang="en-US" dirty="0"/>
              <a:t>销售信息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96401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endParaRPr lang="en-US" altLang="zh-CN" dirty="0"/>
          </a:p>
          <a:p>
            <a:r>
              <a:rPr lang="zh-CN" altLang="en-US" dirty="0"/>
              <a:t>修改销售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7273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9" y="292100"/>
            <a:ext cx="3529012" cy="627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9672" y="1261872"/>
            <a:ext cx="37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totalSales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totalProfit</a:t>
            </a:r>
            <a:r>
              <a:rPr lang="en-US" altLang="zh-CN" dirty="0"/>
              <a:t>: Integer</a:t>
            </a:r>
          </a:p>
          <a:p>
            <a:endParaRPr lang="en-US" altLang="zh-CN" dirty="0"/>
          </a:p>
          <a:p>
            <a:r>
              <a:rPr lang="en-US" altLang="zh-CN" dirty="0" err="1"/>
              <a:t>totalNotSold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totalSold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9672" y="3014395"/>
            <a:ext cx="4507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{"code":200,</a:t>
            </a:r>
          </a:p>
          <a:p>
            <a:r>
              <a:rPr lang="en-US" altLang="zh-CN" dirty="0"/>
              <a:t>"data":</a:t>
            </a:r>
          </a:p>
          <a:p>
            <a:r>
              <a:rPr lang="en-US" altLang="zh-CN" dirty="0"/>
              <a:t>{"totalSales":123,</a:t>
            </a:r>
          </a:p>
          <a:p>
            <a:r>
              <a:rPr lang="en-US" altLang="zh-CN" dirty="0"/>
              <a:t>"totalProfit":456,</a:t>
            </a:r>
          </a:p>
          <a:p>
            <a:r>
              <a:rPr lang="en-US" altLang="zh-CN" dirty="0"/>
              <a:t>"totalNotSold":89,</a:t>
            </a:r>
          </a:p>
          <a:p>
            <a:r>
              <a:rPr lang="en-US" altLang="zh-CN" dirty="0"/>
              <a:t>"totalSold":89}}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7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744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26</a:t>
            </a:r>
            <a:r>
              <a:rPr lang="zh-CN" altLang="en-US" dirty="0"/>
              <a:t>个英文字母</a:t>
            </a:r>
            <a:r>
              <a:rPr lang="en-US" altLang="zh-CN" dirty="0"/>
              <a:t>(</a:t>
            </a:r>
            <a:r>
              <a:rPr lang="zh-CN" altLang="en-US" dirty="0"/>
              <a:t>区分大小写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0-9</a:t>
            </a:r>
            <a:r>
              <a:rPr lang="zh-CN" altLang="en-US" dirty="0"/>
              <a:t>的自然数</a:t>
            </a:r>
            <a:r>
              <a:rPr lang="en-US" altLang="zh-CN" dirty="0"/>
              <a:t>(</a:t>
            </a:r>
            <a:r>
              <a:rPr lang="zh-CN" altLang="en-US" dirty="0"/>
              <a:t>经常不需要</a:t>
            </a:r>
            <a:r>
              <a:rPr lang="en-US" altLang="zh-CN" dirty="0"/>
              <a:t>)</a:t>
            </a:r>
            <a:r>
              <a:rPr lang="zh-CN" altLang="en-US" dirty="0"/>
              <a:t>加上下划线</a:t>
            </a:r>
            <a:r>
              <a:rPr lang="en-US" altLang="zh-CN" dirty="0"/>
              <a:t>'_'</a:t>
            </a:r>
            <a:r>
              <a:rPr lang="zh-CN" altLang="en-US" dirty="0"/>
              <a:t>组成，命名简洁明确，多个单词用下划线</a:t>
            </a:r>
            <a:r>
              <a:rPr lang="en-US" altLang="zh-CN" dirty="0"/>
              <a:t>'_'</a:t>
            </a:r>
            <a:r>
              <a:rPr lang="zh-CN" altLang="en-US" dirty="0"/>
              <a:t>分隔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）全部小写命名，禁止出现大写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）字段必须填写描述信息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）禁止使用数据库关键字，如：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time </a:t>
            </a:r>
            <a:r>
              <a:rPr lang="zh-CN" altLang="en-US" dirty="0"/>
              <a:t>，</a:t>
            </a:r>
            <a:r>
              <a:rPr lang="en-US" altLang="zh-CN" dirty="0" err="1"/>
              <a:t>datetime</a:t>
            </a:r>
            <a:r>
              <a:rPr lang="en-US" altLang="zh-CN" dirty="0"/>
              <a:t> password 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）字段名称一般采用名词或动宾短语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）采用字段的名称必须是易于理解，一般不超过三个英文单词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）在命名表的列时，不要重复表的名称</a:t>
            </a:r>
          </a:p>
          <a:p>
            <a:endParaRPr lang="zh-CN" altLang="en-US" dirty="0"/>
          </a:p>
          <a:p>
            <a:r>
              <a:rPr lang="zh-CN" altLang="en-US" dirty="0"/>
              <a:t>例如，在名</a:t>
            </a:r>
            <a:r>
              <a:rPr lang="en-US" altLang="zh-CN" dirty="0" err="1"/>
              <a:t>employe</a:t>
            </a:r>
            <a:r>
              <a:rPr lang="zh-CN" altLang="en-US" dirty="0"/>
              <a:t>的表中避免使用名为</a:t>
            </a:r>
            <a:r>
              <a:rPr lang="en-US" altLang="zh-CN" dirty="0" err="1"/>
              <a:t>employee_lastname</a:t>
            </a:r>
            <a:r>
              <a:rPr lang="zh-CN" altLang="en-US" dirty="0"/>
              <a:t>的字段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）不要在列的名称中包含数据类型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）字段命名使用完整名称，禁止缩写</a:t>
            </a:r>
          </a:p>
        </p:txBody>
      </p:sp>
    </p:spTree>
    <p:extLst>
      <p:ext uri="{BB962C8B-B14F-4D97-AF65-F5344CB8AC3E}">
        <p14:creationId xmlns:p14="http://schemas.microsoft.com/office/powerpoint/2010/main" val="85690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040" y="2670048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数据库方案设计</a:t>
            </a:r>
          </a:p>
        </p:txBody>
      </p:sp>
    </p:spTree>
    <p:extLst>
      <p:ext uri="{BB962C8B-B14F-4D97-AF65-F5344CB8AC3E}">
        <p14:creationId xmlns:p14="http://schemas.microsoft.com/office/powerpoint/2010/main" val="201307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78A-2EBA-1649-8522-1507BD46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F7C4-A2A7-8E49-A6C2-40ACBB0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4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479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数据库的设计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6106"/>
              </p:ext>
            </p:extLst>
          </p:nvPr>
        </p:nvGraphicFramePr>
        <p:xfrm>
          <a:off x="0" y="975698"/>
          <a:ext cx="1285646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19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92794208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80269483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59177059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53409928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714475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92828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licensePlate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registrationDate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preparedness_id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是否整备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是否销售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入库时间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7457" y="3529584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73836" y="31602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VN20200001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899666" y="2218022"/>
            <a:ext cx="0" cy="9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457" y="502920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vehicle_infomation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01184" y="4306824"/>
            <a:ext cx="308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vehicle_information</a:t>
            </a:r>
            <a:endParaRPr lang="en-US" altLang="zh-CN" dirty="0"/>
          </a:p>
          <a:p>
            <a:r>
              <a:rPr lang="en-US" altLang="zh-CN" dirty="0"/>
              <a:t>	partner</a:t>
            </a:r>
          </a:p>
          <a:p>
            <a:r>
              <a:rPr lang="en-US" altLang="zh-CN" dirty="0"/>
              <a:t>		partner1</a:t>
            </a:r>
          </a:p>
          <a:p>
            <a:r>
              <a:rPr lang="en-US" altLang="zh-CN" dirty="0"/>
              <a:t>		partner2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 preparedness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err="1"/>
              <a:t>sale_item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0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3759"/>
              </p:ext>
            </p:extLst>
          </p:nvPr>
        </p:nvGraphicFramePr>
        <p:xfrm>
          <a:off x="1602232" y="13140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0824" y="419531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7904" y="694944"/>
            <a:ext cx="120700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81962" y="1431077"/>
            <a:ext cx="77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5200"/>
              </p:ext>
            </p:extLst>
          </p:nvPr>
        </p:nvGraphicFramePr>
        <p:xfrm>
          <a:off x="1887728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5216" y="23114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48000" y="4483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矩形 6"/>
          <p:cNvSpPr/>
          <p:nvPr/>
        </p:nvSpPr>
        <p:spPr>
          <a:xfrm>
            <a:off x="1806173" y="10902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39112" y="722376"/>
            <a:ext cx="10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</a:t>
            </a:r>
          </a:p>
        </p:txBody>
      </p:sp>
    </p:spTree>
    <p:extLst>
      <p:ext uri="{BB962C8B-B14F-4D97-AF65-F5344CB8AC3E}">
        <p14:creationId xmlns:p14="http://schemas.microsoft.com/office/powerpoint/2010/main" val="369635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5013"/>
              </p:ext>
            </p:extLst>
          </p:nvPr>
        </p:nvGraphicFramePr>
        <p:xfrm>
          <a:off x="395949" y="1743794"/>
          <a:ext cx="114455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4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89583315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18892548"/>
                    </a:ext>
                  </a:extLst>
                </a:gridCol>
              </a:tblGrid>
              <a:tr h="4599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selfProfit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自家总利润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32" y="1005840"/>
            <a:ext cx="2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sale_item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6173F6-7427-6D41-B231-420485199FA0}"/>
              </a:ext>
            </a:extLst>
          </p:cNvPr>
          <p:cNvSpPr txBox="1"/>
          <p:nvPr/>
        </p:nvSpPr>
        <p:spPr>
          <a:xfrm>
            <a:off x="1099930" y="78187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需要新增公司信息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3C7AD-354A-5645-B833-803A944CB28B}"/>
              </a:ext>
            </a:extLst>
          </p:cNvPr>
          <p:cNvSpPr txBox="1"/>
          <p:nvPr/>
        </p:nvSpPr>
        <p:spPr>
          <a:xfrm>
            <a:off x="1099930" y="1337750"/>
            <a:ext cx="4806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id</a:t>
            </a:r>
            <a:r>
              <a:rPr kumimoji="1" lang="zh-CN" altLang="en-US" dirty="0"/>
              <a:t> 主键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、公司全称： 成都市万达鑫名车 。。。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、公司简称：万达鑫</a:t>
            </a:r>
            <a:r>
              <a:rPr kumimoji="1" lang="en-US" altLang="zh-CN" dirty="0"/>
              <a:t>(</a:t>
            </a:r>
            <a:r>
              <a:rPr kumimoji="1" lang="zh-CN" altLang="en-US" dirty="0"/>
              <a:t>限制到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位数）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、失效时间：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 默认为一个月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、有效账号：</a:t>
            </a:r>
            <a:r>
              <a:rPr kumimoji="1" lang="en-US" altLang="zh-CN" dirty="0"/>
              <a:t>5 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DAF5B-A468-FB4A-A4AC-940F4FCBC208}"/>
              </a:ext>
            </a:extLst>
          </p:cNvPr>
          <p:cNvSpPr txBox="1"/>
          <p:nvPr/>
        </p:nvSpPr>
        <p:spPr>
          <a:xfrm>
            <a:off x="1815548" y="3856383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1.id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2.company_name:</a:t>
            </a:r>
          </a:p>
          <a:p>
            <a:r>
              <a:rPr kumimoji="1" lang="en-US" altLang="zh-CN" dirty="0"/>
              <a:t>3.</a:t>
            </a:r>
            <a:r>
              <a:rPr lang="en" altLang="zh-CN" dirty="0"/>
              <a:t> abbreviation</a:t>
            </a:r>
          </a:p>
          <a:p>
            <a:r>
              <a:rPr lang="en-US" altLang="zh-CN" dirty="0"/>
              <a:t>4.</a:t>
            </a:r>
            <a:r>
              <a:rPr lang="en" altLang="zh-CN" dirty="0" err="1"/>
              <a:t>expiration_time</a:t>
            </a:r>
            <a:r>
              <a:rPr lang="en" altLang="zh-CN" dirty="0"/>
              <a:t>:</a:t>
            </a:r>
          </a:p>
          <a:p>
            <a:r>
              <a:rPr lang="en" altLang="zh-CN" dirty="0"/>
              <a:t>5.valid_account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79173-C11F-F94B-B54B-1303B32961B8}"/>
              </a:ext>
            </a:extLst>
          </p:cNvPr>
          <p:cNvSpPr/>
          <p:nvPr/>
        </p:nvSpPr>
        <p:spPr>
          <a:xfrm>
            <a:off x="3962399" y="2825017"/>
            <a:ext cx="8362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| id                | int  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                            </a:t>
            </a:r>
          </a:p>
          <a:p>
            <a:r>
              <a:rPr kumimoji="1" lang="en" altLang="zh-CN" dirty="0"/>
              <a:t>| </a:t>
            </a:r>
            <a:r>
              <a:rPr kumimoji="1" lang="en-US" altLang="zh-CN" dirty="0" err="1"/>
              <a:t>company_name</a:t>
            </a:r>
            <a:r>
              <a:rPr kumimoji="1" lang="en" altLang="zh-CN" dirty="0"/>
              <a:t> | varchar(</a:t>
            </a:r>
            <a:r>
              <a:rPr kumimoji="1" lang="en-US" altLang="zh-CN" dirty="0"/>
              <a:t>255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/>
              <a:t>abbreviation </a:t>
            </a:r>
            <a:r>
              <a:rPr kumimoji="1" lang="en" altLang="zh-CN" dirty="0"/>
              <a:t>| varchar(</a:t>
            </a:r>
            <a:r>
              <a:rPr kumimoji="1" lang="en-US" altLang="zh-CN" dirty="0"/>
              <a:t>10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valid_account</a:t>
            </a:r>
            <a:r>
              <a:rPr kumimoji="1" lang="en" altLang="zh-CN" dirty="0"/>
              <a:t> | </a:t>
            </a:r>
            <a:r>
              <a:rPr kumimoji="1" lang="en-US" altLang="zh-CN" dirty="0"/>
              <a:t>int</a:t>
            </a:r>
            <a:r>
              <a:rPr kumimoji="1" lang="en" altLang="zh-CN" dirty="0"/>
              <a:t>| NO  |     | 1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expiration_time</a:t>
            </a:r>
            <a:r>
              <a:rPr lang="en" altLang="zh-CN" dirty="0"/>
              <a:t> </a:t>
            </a:r>
            <a:r>
              <a:rPr kumimoji="1" lang="en" altLang="zh-CN" dirty="0"/>
              <a:t>| datetime | NO  |     | NULL    |       |</a:t>
            </a:r>
          </a:p>
          <a:p>
            <a:r>
              <a:rPr kumimoji="1" lang="en-US" altLang="zh-CN" dirty="0"/>
              <a:t>| </a:t>
            </a:r>
            <a:r>
              <a:rPr kumimoji="1" lang="en" altLang="zh-CN" dirty="0" err="1"/>
              <a:t>create_time</a:t>
            </a:r>
            <a:r>
              <a:rPr kumimoji="1" lang="en" altLang="zh-CN" dirty="0"/>
              <a:t>       | datetime     | NO   |     | CURRENT_TIMESTAMP | DEFAULT_GENERATED          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modify_time</a:t>
            </a:r>
            <a:r>
              <a:rPr kumimoji="1" lang="en" altLang="zh-CN" dirty="0"/>
              <a:t>       | datetime     | NO   |     | CURRENT_TIMESTAMP | DEFAULT_GENERATED on update CURRENT_TIMESTAMP 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277F28-49F6-4A44-BF36-A394075004A5}"/>
              </a:ext>
            </a:extLst>
          </p:cNvPr>
          <p:cNvSpPr txBox="1"/>
          <p:nvPr/>
        </p:nvSpPr>
        <p:spPr>
          <a:xfrm>
            <a:off x="1815548" y="6003235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 company (</a:t>
            </a:r>
            <a:r>
              <a:rPr kumimoji="1" lang="en-US" altLang="zh-CN" dirty="0" err="1"/>
              <a:t>company_name</a:t>
            </a:r>
            <a:r>
              <a:rPr kumimoji="1" lang="en-US" altLang="zh-CN" dirty="0"/>
              <a:t>, abbreviation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890F63-BEAA-C244-B4AD-FB8158D94D42}"/>
              </a:ext>
            </a:extLst>
          </p:cNvPr>
          <p:cNvSpPr txBox="1"/>
          <p:nvPr/>
        </p:nvSpPr>
        <p:spPr>
          <a:xfrm>
            <a:off x="877328" y="875959"/>
            <a:ext cx="1023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Field    | Type         | Null | Key | Default | Extra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id       | int          | NO   | PRI | NULL    |       |</a:t>
            </a:r>
          </a:p>
          <a:p>
            <a:r>
              <a:rPr kumimoji="1" lang="en" altLang="zh-CN" dirty="0"/>
              <a:t>| username | varchar(255) | YES  |     | NULL    |       |</a:t>
            </a:r>
          </a:p>
          <a:p>
            <a:r>
              <a:rPr kumimoji="1" lang="en" altLang="zh-CN" dirty="0"/>
              <a:t>| password | varchar(255) | YES  |     | NULL    |      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A92B9-0BD0-2D4E-8024-1FB3DDBACCA6}"/>
              </a:ext>
            </a:extLst>
          </p:cNvPr>
          <p:cNvSpPr txBox="1"/>
          <p:nvPr/>
        </p:nvSpPr>
        <p:spPr>
          <a:xfrm>
            <a:off x="877328" y="5066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 </a:t>
            </a:r>
            <a:r>
              <a:rPr kumimoji="1"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C9F70-9F65-014E-9B50-7DD88C0F39DF}"/>
              </a:ext>
            </a:extLst>
          </p:cNvPr>
          <p:cNvSpPr txBox="1"/>
          <p:nvPr/>
        </p:nvSpPr>
        <p:spPr>
          <a:xfrm>
            <a:off x="877328" y="3657600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表新增 类型：</a:t>
            </a:r>
            <a:r>
              <a:rPr kumimoji="1" lang="en-US" altLang="zh-CN" dirty="0"/>
              <a:t>admin/user type: varchar(20)  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、主键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，公司</a:t>
            </a:r>
            <a:r>
              <a:rPr kumimoji="1" lang="en-US" altLang="zh-CN" dirty="0"/>
              <a:t>id    </a:t>
            </a:r>
            <a:r>
              <a:rPr kumimoji="1" lang="en-US" altLang="zh-CN" dirty="0" err="1"/>
              <a:t>company_id</a:t>
            </a:r>
            <a:r>
              <a:rPr kumimoji="1" lang="en-US" altLang="zh-CN" dirty="0"/>
              <a:t>: 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F5428-B0AA-2D4E-83A5-D85156AD5831}"/>
              </a:ext>
            </a:extLst>
          </p:cNvPr>
          <p:cNvSpPr txBox="1"/>
          <p:nvPr/>
        </p:nvSpPr>
        <p:spPr>
          <a:xfrm>
            <a:off x="228601" y="1171575"/>
            <a:ext cx="14972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Field             | Type         | Null | Key | Default           | Extra                                        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id                | int          | NO   | PRI | NULL              | </a:t>
            </a:r>
            <a:r>
              <a:rPr kumimoji="1" lang="en" altLang="zh-CN" sz="1400" dirty="0" err="1"/>
              <a:t>auto_increment</a:t>
            </a:r>
            <a:r>
              <a:rPr kumimoji="1" lang="en" altLang="zh-CN" sz="1400" dirty="0"/>
              <a:t>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vehicle_plate</a:t>
            </a:r>
            <a:r>
              <a:rPr kumimoji="1" lang="en" altLang="zh-CN" sz="1400" dirty="0"/>
              <a:t>     | varchar(45)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vehicle_brand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registration_date</a:t>
            </a:r>
            <a:r>
              <a:rPr kumimoji="1" lang="en" altLang="zh-CN" sz="1400" dirty="0"/>
              <a:t>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vehicle_color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purchase_date</a:t>
            </a:r>
            <a:r>
              <a:rPr kumimoji="1" lang="en" altLang="zh-CN" sz="1400" dirty="0"/>
              <a:t>    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purchase_price</a:t>
            </a:r>
            <a:r>
              <a:rPr kumimoji="1" lang="en" altLang="zh-CN" sz="1400" dirty="0"/>
              <a:t>    | int        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vehicle_note</a:t>
            </a:r>
            <a:r>
              <a:rPr kumimoji="1" lang="en" altLang="zh-CN" sz="1400" dirty="0"/>
              <a:t>      | varchar(255)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saleitem_id</a:t>
            </a:r>
            <a:r>
              <a:rPr kumimoji="1" lang="en" altLang="zh-CN" sz="1400" dirty="0"/>
              <a:t>       | int     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create_time</a:t>
            </a:r>
            <a:r>
              <a:rPr kumimoji="1" lang="en" altLang="zh-CN" sz="1400" dirty="0"/>
              <a:t>       | datetime     | NO   |     | CURRENT_TIMESTAMP | DEFAULT_GENERATED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modify_time</a:t>
            </a:r>
            <a:r>
              <a:rPr kumimoji="1" lang="en" altLang="zh-CN" sz="1400" dirty="0"/>
              <a:t>       | datetime     | NO   |     | CURRENT_TIMESTAMP | DEFAULT_GENERATED on update CURRENT_TIMESTAMP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59AF2-4972-B44F-B7DE-C3A63F77C30D}"/>
              </a:ext>
            </a:extLst>
          </p:cNvPr>
          <p:cNvSpPr txBox="1"/>
          <p:nvPr/>
        </p:nvSpPr>
        <p:spPr>
          <a:xfrm>
            <a:off x="808383" y="7818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Vehicle Info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6C177-49B6-684B-ABCA-DD4BE5BFB0A1}"/>
              </a:ext>
            </a:extLst>
          </p:cNvPr>
          <p:cNvSpPr txBox="1"/>
          <p:nvPr/>
        </p:nvSpPr>
        <p:spPr>
          <a:xfrm>
            <a:off x="808383" y="5075583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5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3C1F4-BF2B-BD41-BFD2-8FBC671CD5EA}"/>
              </a:ext>
            </a:extLst>
          </p:cNvPr>
          <p:cNvSpPr txBox="1"/>
          <p:nvPr/>
        </p:nvSpPr>
        <p:spPr>
          <a:xfrm>
            <a:off x="940905" y="1789044"/>
            <a:ext cx="83022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Field      | Type        | Null | Key | Default | Extra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id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name       | varchar(45) | NO   |     | NULL    |                |</a:t>
            </a:r>
          </a:p>
          <a:p>
            <a:r>
              <a:rPr kumimoji="1" lang="en" altLang="zh-CN" dirty="0"/>
              <a:t>| price     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2A8A-2B75-5E4D-922C-063B9CE46934}"/>
              </a:ext>
            </a:extLst>
          </p:cNvPr>
          <p:cNvSpPr txBox="1"/>
          <p:nvPr/>
        </p:nvSpPr>
        <p:spPr>
          <a:xfrm>
            <a:off x="1126435" y="9541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1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57E51D-F437-6F49-8FD6-2E3AEE006B61}"/>
              </a:ext>
            </a:extLst>
          </p:cNvPr>
          <p:cNvSpPr txBox="1"/>
          <p:nvPr/>
        </p:nvSpPr>
        <p:spPr>
          <a:xfrm>
            <a:off x="1232452" y="1219200"/>
            <a:ext cx="10310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describe preparedness;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Field        | Type        | Null | Key | Default | Extra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id  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repair_item</a:t>
            </a:r>
            <a:r>
              <a:rPr kumimoji="1" lang="en" altLang="zh-CN" dirty="0"/>
              <a:t>  | varchar(45)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handler_name</a:t>
            </a:r>
            <a:r>
              <a:rPr kumimoji="1" lang="en" altLang="zh-CN" dirty="0"/>
              <a:t> | varchar(45)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handle_date</a:t>
            </a:r>
            <a:r>
              <a:rPr kumimoji="1" lang="en" altLang="zh-CN" dirty="0"/>
              <a:t>  | datetime   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| int         | NO   |     | NULL    |      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6038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D627E9-D2DF-F445-9495-05FB37C5B534}"/>
              </a:ext>
            </a:extLst>
          </p:cNvPr>
          <p:cNvSpPr txBox="1"/>
          <p:nvPr/>
        </p:nvSpPr>
        <p:spPr>
          <a:xfrm>
            <a:off x="667578" y="278296"/>
            <a:ext cx="10856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mysql</a:t>
            </a:r>
            <a:r>
              <a:rPr kumimoji="1" lang="en" altLang="zh-CN" dirty="0"/>
              <a:t>&gt; describe </a:t>
            </a:r>
            <a:r>
              <a:rPr kumimoji="1" lang="en" altLang="zh-CN" dirty="0" err="1"/>
              <a:t>sale_item</a:t>
            </a:r>
            <a:r>
              <a:rPr kumimoji="1" lang="en" altLang="zh-CN" dirty="0"/>
              <a:t>;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Field            | Type       | Null | Key | Default           | Extra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id               | int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sale_price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commission_rate</a:t>
            </a:r>
            <a:r>
              <a:rPr kumimoji="1" lang="en" altLang="zh-CN" dirty="0"/>
              <a:t>  | double     | YES  |     | 6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partner_price</a:t>
            </a:r>
            <a:r>
              <a:rPr kumimoji="1" lang="en" altLang="zh-CN" dirty="0"/>
              <a:t>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partner_profit</a:t>
            </a:r>
            <a:r>
              <a:rPr kumimoji="1" lang="en" altLang="zh-CN" dirty="0"/>
              <a:t>   | double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self_profit</a:t>
            </a:r>
            <a:r>
              <a:rPr kumimoji="1" lang="en" altLang="zh-CN" dirty="0"/>
              <a:t>      | double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sale_date</a:t>
            </a:r>
            <a:r>
              <a:rPr kumimoji="1" lang="en" altLang="zh-CN" dirty="0"/>
              <a:t>        | datetime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created_time</a:t>
            </a:r>
            <a:r>
              <a:rPr kumimoji="1" lang="en" altLang="zh-CN" dirty="0"/>
              <a:t>     | datetime   | YES  |     | CURRENT_TIMESTAMP | DEFAULT_GENERATED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clear_state</a:t>
            </a:r>
            <a:r>
              <a:rPr kumimoji="1" lang="en" altLang="zh-CN" dirty="0"/>
              <a:t>      | </a:t>
            </a:r>
            <a:r>
              <a:rPr kumimoji="1" lang="en" altLang="zh-CN" dirty="0" err="1"/>
              <a:t>tinyint</a:t>
            </a:r>
            <a:r>
              <a:rPr kumimoji="1" lang="en" altLang="zh-CN" dirty="0"/>
              <a:t>    | YES  |     | 0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mortgage_rebate</a:t>
            </a:r>
            <a:r>
              <a:rPr kumimoji="1" lang="en" altLang="zh-CN" dirty="0"/>
              <a:t>  | float(8,2)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insurance_refund</a:t>
            </a:r>
            <a:r>
              <a:rPr kumimoji="1" lang="en" altLang="zh-CN" dirty="0"/>
              <a:t> | float(8,2) | YES  |     | NULL              |      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B397D-4203-E945-87F4-089AC9D03DCD}"/>
              </a:ext>
            </a:extLst>
          </p:cNvPr>
          <p:cNvSpPr txBox="1"/>
          <p:nvPr/>
        </p:nvSpPr>
        <p:spPr>
          <a:xfrm>
            <a:off x="808383" y="563360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B60C51-D72F-E24C-BCB2-C18DFF1BF52F}"/>
              </a:ext>
            </a:extLst>
          </p:cNvPr>
          <p:cNvSpPr txBox="1"/>
          <p:nvPr/>
        </p:nvSpPr>
        <p:spPr>
          <a:xfrm>
            <a:off x="1075038" y="803189"/>
            <a:ext cx="7231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、新添加账号系统，新登录以后即记录上公司的</a:t>
            </a:r>
            <a:r>
              <a:rPr kumimoji="1" lang="en-US" altLang="zh-CN" dirty="0"/>
              <a:t>id (</a:t>
            </a:r>
            <a:r>
              <a:rPr kumimoji="1" lang="zh-CN" altLang="en-US" dirty="0"/>
              <a:t>完成）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、新添加主账号的管理系统，可以对副账号进行删除和添加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、添加账号的详情页面，可以看到账号的限制数量，失效时间；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、增加一个管理页面： 添加公司的页面，同时添加初始化账号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、修改的内容，修改再售车列表和已经出售的车辆列表。（未完成）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39273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车辆入库</a:t>
            </a:r>
          </a:p>
        </p:txBody>
      </p:sp>
      <p:sp>
        <p:nvSpPr>
          <p:cNvPr id="3" name="矩形 2"/>
          <p:cNvSpPr/>
          <p:nvPr/>
        </p:nvSpPr>
        <p:spPr>
          <a:xfrm>
            <a:off x="1099984" y="377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roxima-nova"/>
              </a:rPr>
              <a:t>fa-reply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2004593" y="193051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360" y="83312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入库登记好</a:t>
            </a:r>
            <a:endParaRPr lang="en-US" altLang="zh-CN" dirty="0"/>
          </a:p>
          <a:p>
            <a:r>
              <a:rPr lang="zh-CN" altLang="en-US" dirty="0"/>
              <a:t>待售车型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5360" y="1645920"/>
            <a:ext cx="2233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车牌号：</a:t>
            </a:r>
            <a:endParaRPr lang="en-US" altLang="zh-CN" dirty="0"/>
          </a:p>
          <a:p>
            <a:r>
              <a:rPr lang="zh-CN" altLang="en-US" dirty="0"/>
              <a:t>汽车品牌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zh-CN" altLang="en-US" dirty="0"/>
              <a:t>上户时间：</a:t>
            </a:r>
            <a:endParaRPr lang="en-US" altLang="zh-CN" dirty="0"/>
          </a:p>
          <a:p>
            <a:r>
              <a:rPr lang="zh-CN" altLang="en-US" dirty="0"/>
              <a:t>颜色配置：</a:t>
            </a:r>
            <a:endParaRPr lang="en-US" altLang="zh-CN" dirty="0"/>
          </a:p>
          <a:p>
            <a:r>
              <a:rPr lang="zh-CN" altLang="en-US" dirty="0"/>
              <a:t>购车时间：</a:t>
            </a:r>
            <a:endParaRPr lang="en-US" altLang="zh-CN" dirty="0"/>
          </a:p>
          <a:p>
            <a:r>
              <a:rPr lang="zh-CN" altLang="en-US" dirty="0"/>
              <a:t>购车价格：</a:t>
            </a:r>
            <a:endParaRPr lang="en-US" altLang="zh-CN" dirty="0"/>
          </a:p>
          <a:p>
            <a:r>
              <a:rPr lang="zh-CN" altLang="en-US" dirty="0"/>
              <a:t>万达鑫出资：</a:t>
            </a:r>
            <a:endParaRPr lang="en-US" altLang="zh-CN" dirty="0"/>
          </a:p>
          <a:p>
            <a:r>
              <a:rPr lang="zh-CN" altLang="en-US" dirty="0"/>
              <a:t>合作伙伴：</a:t>
            </a:r>
            <a:endParaRPr lang="en-US" altLang="zh-CN" dirty="0"/>
          </a:p>
          <a:p>
            <a:r>
              <a:rPr lang="zh-CN" altLang="en-US" dirty="0"/>
              <a:t>合作伙伴出资：</a:t>
            </a:r>
            <a:endParaRPr lang="en-US" altLang="zh-CN" dirty="0"/>
          </a:p>
          <a:p>
            <a:r>
              <a:rPr lang="zh-CN" altLang="en-US" dirty="0"/>
              <a:t>备注信息：</a:t>
            </a:r>
            <a:endParaRPr lang="en-US" altLang="zh-CN" dirty="0"/>
          </a:p>
          <a:p>
            <a:r>
              <a:rPr lang="zh-CN" altLang="en-US" dirty="0"/>
              <a:t>照片：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5360" y="495171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这里是一对多的关系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75360" y="552704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车辆整备按钮跳转整备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44365" y="924560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车辆编码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44365" y="1338143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车牌号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4365" y="1782206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汽车品牌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44365" y="275458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车身颜色：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44365" y="319045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购车时间：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44365" y="2268397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注册时间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444365" y="362632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购车价格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444365" y="406219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万达鑫出资：</a:t>
            </a:r>
          </a:p>
        </p:txBody>
      </p:sp>
    </p:spTree>
    <p:extLst>
      <p:ext uri="{BB962C8B-B14F-4D97-AF65-F5344CB8AC3E}">
        <p14:creationId xmlns:p14="http://schemas.microsoft.com/office/powerpoint/2010/main" val="33141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车辆整备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整备登记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选中某一个车辆后，对其添加整备信息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20828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7415" y="3789680"/>
            <a:ext cx="3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这是一个一对多的关系</a:t>
            </a:r>
          </a:p>
        </p:txBody>
      </p:sp>
    </p:spTree>
    <p:extLst>
      <p:ext uri="{BB962C8B-B14F-4D97-AF65-F5344CB8AC3E}">
        <p14:creationId xmlns:p14="http://schemas.microsoft.com/office/powerpoint/2010/main" val="3504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06117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销售车辆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42173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22080" y="479359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前端计算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537200" y="4128421"/>
            <a:ext cx="4023360" cy="941419"/>
          </a:xfrm>
          <a:custGeom>
            <a:avLst/>
            <a:gdLst>
              <a:gd name="connsiteX0" fmla="*/ 4023360 w 4023360"/>
              <a:gd name="connsiteY0" fmla="*/ 595979 h 941419"/>
              <a:gd name="connsiteX1" fmla="*/ 1595120 w 4023360"/>
              <a:gd name="connsiteY1" fmla="*/ 6699 h 941419"/>
              <a:gd name="connsiteX2" fmla="*/ 0 w 4023360"/>
              <a:gd name="connsiteY2" fmla="*/ 941419 h 9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941419">
                <a:moveTo>
                  <a:pt x="4023360" y="595979"/>
                </a:moveTo>
                <a:cubicBezTo>
                  <a:pt x="3144520" y="272552"/>
                  <a:pt x="2265680" y="-50874"/>
                  <a:pt x="1595120" y="6699"/>
                </a:cubicBezTo>
                <a:cubicBezTo>
                  <a:pt x="924560" y="64272"/>
                  <a:pt x="462280" y="502845"/>
                  <a:pt x="0" y="9414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79779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取消销售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29275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</p:spTree>
    <p:extLst>
      <p:ext uri="{BB962C8B-B14F-4D97-AF65-F5344CB8AC3E}">
        <p14:creationId xmlns:p14="http://schemas.microsoft.com/office/powerpoint/2010/main" val="30881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已售列表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90636" y="1431077"/>
            <a:ext cx="9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已结账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8518" y="10479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销售报表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44365" y="909067"/>
            <a:ext cx="17983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年度报表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2777" y="1884427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累计销售额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62818" y="1310641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123456.99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2777" y="2850746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累计利润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2818" y="2276960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123323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62689" y="3979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在售车辆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23308" y="397159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已售车辆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444365" y="1310641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4365" y="2358860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4365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3093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2504" y="2944368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网页原型设计</a:t>
            </a:r>
          </a:p>
        </p:txBody>
      </p:sp>
    </p:spTree>
    <p:extLst>
      <p:ext uri="{BB962C8B-B14F-4D97-AF65-F5344CB8AC3E}">
        <p14:creationId xmlns:p14="http://schemas.microsoft.com/office/powerpoint/2010/main" val="15501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1743</Words>
  <Application>Microsoft Macintosh PowerPoint</Application>
  <PresentationFormat>宽屏</PresentationFormat>
  <Paragraphs>385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黑体</vt:lpstr>
      <vt:lpstr>微软雅黑</vt:lpstr>
      <vt:lpstr>proxima-nova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宇洁 邱</cp:lastModifiedBy>
  <cp:revision>208</cp:revision>
  <dcterms:created xsi:type="dcterms:W3CDTF">2021-01-06T13:35:08Z</dcterms:created>
  <dcterms:modified xsi:type="dcterms:W3CDTF">2021-07-04T14:11:23Z</dcterms:modified>
</cp:coreProperties>
</file>