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4" r:id="rId16"/>
    <p:sldId id="275" r:id="rId17"/>
    <p:sldId id="276" r:id="rId18"/>
    <p:sldId id="270" r:id="rId19"/>
    <p:sldId id="272" r:id="rId20"/>
    <p:sldId id="271" r:id="rId21"/>
    <p:sldId id="273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宇洁 邱" initials="宇洁" lastIdx="1" clrIdx="0">
    <p:extLst>
      <p:ext uri="{19B8F6BF-5375-455C-9EA6-DF929625EA0E}">
        <p15:presenceInfo xmlns:p15="http://schemas.microsoft.com/office/powerpoint/2012/main" userId="cb14d7b9ee5e23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24A6F1"/>
    <a:srgbClr val="18282E"/>
    <a:srgbClr val="325360"/>
    <a:srgbClr val="E2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2"/>
    <p:restoredTop sz="94646"/>
  </p:normalViewPr>
  <p:slideViewPr>
    <p:cSldViewPr snapToGrid="0" showGuides="1">
      <p:cViewPr varScale="1">
        <p:scale>
          <a:sx n="103" d="100"/>
          <a:sy n="103" d="100"/>
        </p:scale>
        <p:origin x="4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9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0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4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5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9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3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2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5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17FB-8A08-49EA-AAB1-E559B965B27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7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165087" y="3063240"/>
            <a:ext cx="1517904" cy="969264"/>
          </a:xfrm>
          <a:prstGeom prst="roundRect">
            <a:avLst>
              <a:gd name="adj" fmla="val 1628"/>
            </a:avLst>
          </a:prstGeom>
          <a:solidFill>
            <a:srgbClr val="FEFEFE"/>
          </a:solidFill>
          <a:ln>
            <a:solidFill>
              <a:srgbClr val="FEFEFE"/>
            </a:solidFill>
          </a:ln>
          <a:effectLst>
            <a:outerShdw blurRad="63500" sx="103000" sy="103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444365" y="4242816"/>
            <a:ext cx="1517904" cy="969264"/>
          </a:xfrm>
          <a:prstGeom prst="roundRect">
            <a:avLst>
              <a:gd name="adj" fmla="val 1628"/>
            </a:avLst>
          </a:prstGeom>
          <a:solidFill>
            <a:srgbClr val="FEFEFE"/>
          </a:solidFill>
          <a:ln>
            <a:solidFill>
              <a:srgbClr val="FEFEFE"/>
            </a:solidFill>
          </a:ln>
          <a:effectLst>
            <a:outerShdw blurRad="63500" sx="103000" sy="103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165723" y="4242816"/>
            <a:ext cx="1517904" cy="969264"/>
          </a:xfrm>
          <a:prstGeom prst="roundRect">
            <a:avLst>
              <a:gd name="adj" fmla="val 1628"/>
            </a:avLst>
          </a:prstGeom>
          <a:solidFill>
            <a:srgbClr val="FEFEFE"/>
          </a:solidFill>
          <a:ln>
            <a:solidFill>
              <a:srgbClr val="FEFEFE"/>
            </a:solidFill>
          </a:ln>
          <a:effectLst>
            <a:outerShdw blurRad="63500" sx="103000" sy="103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444365" y="5422392"/>
            <a:ext cx="1517904" cy="969264"/>
          </a:xfrm>
          <a:prstGeom prst="roundRect">
            <a:avLst>
              <a:gd name="adj" fmla="val 1628"/>
            </a:avLst>
          </a:prstGeom>
          <a:solidFill>
            <a:srgbClr val="FEFEFE"/>
          </a:solidFill>
          <a:ln>
            <a:solidFill>
              <a:srgbClr val="FEFEFE"/>
            </a:solidFill>
          </a:ln>
          <a:effectLst>
            <a:outerShdw blurRad="63500" sx="103000" sy="103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00519" y="3157855"/>
            <a:ext cx="439928" cy="439928"/>
          </a:xfrm>
          <a:prstGeom prst="ellipse">
            <a:avLst/>
          </a:prstGeom>
          <a:solidFill>
            <a:srgbClr val="E2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79797" y="4346575"/>
            <a:ext cx="439928" cy="439928"/>
          </a:xfrm>
          <a:prstGeom prst="ellipse">
            <a:avLst/>
          </a:prstGeom>
          <a:solidFill>
            <a:srgbClr val="E2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704711" y="4346575"/>
            <a:ext cx="439928" cy="439928"/>
          </a:xfrm>
          <a:prstGeom prst="ellipse">
            <a:avLst/>
          </a:prstGeom>
          <a:solidFill>
            <a:srgbClr val="E2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979797" y="5537962"/>
            <a:ext cx="439928" cy="439928"/>
          </a:xfrm>
          <a:prstGeom prst="ellipse">
            <a:avLst/>
          </a:prstGeom>
          <a:solidFill>
            <a:srgbClr val="E2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510019" y="3678739"/>
            <a:ext cx="820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182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车辆入库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789297" y="4877821"/>
            <a:ext cx="820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182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车辆销售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14211" y="4877821"/>
            <a:ext cx="820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182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789297" y="6023107"/>
            <a:ext cx="820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182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版权信息</a:t>
            </a:r>
          </a:p>
        </p:txBody>
      </p:sp>
      <p:sp>
        <p:nvSpPr>
          <p:cNvPr id="26" name="矩形 25"/>
          <p:cNvSpPr/>
          <p:nvPr/>
        </p:nvSpPr>
        <p:spPr>
          <a:xfrm>
            <a:off x="4253610" y="126618"/>
            <a:ext cx="3610229" cy="2726309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240912" y="773925"/>
            <a:ext cx="3622928" cy="20790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771387" y="2711196"/>
            <a:ext cx="561975" cy="57150"/>
            <a:chOff x="5683250" y="2708275"/>
            <a:chExt cx="561975" cy="57150"/>
          </a:xfrm>
        </p:grpSpPr>
        <p:sp>
          <p:nvSpPr>
            <p:cNvPr id="28" name="椭圆 27"/>
            <p:cNvSpPr/>
            <p:nvPr/>
          </p:nvSpPr>
          <p:spPr>
            <a:xfrm>
              <a:off x="5683250" y="2708275"/>
              <a:ext cx="57150" cy="57150"/>
            </a:xfrm>
            <a:prstGeom prst="ellipse">
              <a:avLst/>
            </a:prstGeom>
            <a:noFill/>
            <a:ln w="6350">
              <a:solidFill>
                <a:srgbClr val="FEF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851525" y="2708275"/>
              <a:ext cx="57150" cy="57150"/>
            </a:xfrm>
            <a:prstGeom prst="ellipse">
              <a:avLst/>
            </a:prstGeom>
            <a:noFill/>
            <a:ln w="6350">
              <a:solidFill>
                <a:srgbClr val="FEF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019800" y="2708275"/>
              <a:ext cx="57150" cy="5715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EF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188075" y="2708275"/>
              <a:ext cx="57150" cy="57150"/>
            </a:xfrm>
            <a:prstGeom prst="ellipse">
              <a:avLst/>
            </a:prstGeom>
            <a:noFill/>
            <a:ln w="6350">
              <a:solidFill>
                <a:srgbClr val="FEF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万达鑫名车</a:t>
            </a:r>
          </a:p>
        </p:txBody>
      </p:sp>
      <p:sp>
        <p:nvSpPr>
          <p:cNvPr id="41" name="矩形 40"/>
          <p:cNvSpPr/>
          <p:nvPr/>
        </p:nvSpPr>
        <p:spPr>
          <a:xfrm>
            <a:off x="1285152" y="300663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fa-bars</a:t>
            </a:r>
            <a:endParaRPr lang="zh-CN" altLang="en-US" dirty="0"/>
          </a:p>
        </p:txBody>
      </p:sp>
      <p:sp>
        <p:nvSpPr>
          <p:cNvPr id="42" name="任意多边形 41"/>
          <p:cNvSpPr/>
          <p:nvPr/>
        </p:nvSpPr>
        <p:spPr>
          <a:xfrm>
            <a:off x="1952221" y="214652"/>
            <a:ext cx="2407920" cy="219665"/>
          </a:xfrm>
          <a:custGeom>
            <a:avLst/>
            <a:gdLst>
              <a:gd name="connsiteX0" fmla="*/ 2407920 w 2407920"/>
              <a:gd name="connsiteY0" fmla="*/ 219665 h 219665"/>
              <a:gd name="connsiteX1" fmla="*/ 1351280 w 2407920"/>
              <a:gd name="connsiteY1" fmla="*/ 6305 h 219665"/>
              <a:gd name="connsiteX2" fmla="*/ 0 w 2407920"/>
              <a:gd name="connsiteY2" fmla="*/ 77425 h 21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7920" h="219665">
                <a:moveTo>
                  <a:pt x="2407920" y="219665"/>
                </a:moveTo>
                <a:cubicBezTo>
                  <a:pt x="2080260" y="124838"/>
                  <a:pt x="1752600" y="30012"/>
                  <a:pt x="1351280" y="6305"/>
                </a:cubicBezTo>
                <a:cubicBezTo>
                  <a:pt x="949960" y="-17402"/>
                  <a:pt x="474980" y="30011"/>
                  <a:pt x="0" y="774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58" y="3247165"/>
            <a:ext cx="247650" cy="2476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440809" y="3063240"/>
            <a:ext cx="1517904" cy="969264"/>
            <a:chOff x="2365756" y="3063240"/>
            <a:chExt cx="1517904" cy="969264"/>
          </a:xfrm>
        </p:grpSpPr>
        <p:sp>
          <p:nvSpPr>
            <p:cNvPr id="10" name="圆角矩形 9"/>
            <p:cNvSpPr/>
            <p:nvPr/>
          </p:nvSpPr>
          <p:spPr>
            <a:xfrm>
              <a:off x="2365756" y="3063240"/>
              <a:ext cx="1517904" cy="969264"/>
            </a:xfrm>
            <a:prstGeom prst="roundRect">
              <a:avLst>
                <a:gd name="adj" fmla="val 1628"/>
              </a:avLst>
            </a:prstGeom>
            <a:solidFill>
              <a:srgbClr val="FEFEFE"/>
            </a:solidFill>
            <a:ln>
              <a:solidFill>
                <a:srgbClr val="FEFEFE"/>
              </a:solidFill>
            </a:ln>
            <a:effectLst>
              <a:outerShdw blurRad="63500" sx="103000" sy="103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904744" y="3157855"/>
              <a:ext cx="439928" cy="439928"/>
            </a:xfrm>
            <a:prstGeom prst="ellipse">
              <a:avLst/>
            </a:prstGeom>
            <a:solidFill>
              <a:srgbClr val="E2E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714244" y="3678739"/>
              <a:ext cx="8209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18282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车辆列表</a:t>
              </a: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104" y="3247165"/>
              <a:ext cx="267208" cy="267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965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39" y="352019"/>
            <a:ext cx="3529357" cy="61539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72784" y="1207008"/>
            <a:ext cx="41696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vehicleNum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licensePlate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vehicleBrand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registrationDate</a:t>
            </a:r>
            <a:r>
              <a:rPr lang="en-US" altLang="zh-CN" dirty="0"/>
              <a:t>: date</a:t>
            </a:r>
          </a:p>
          <a:p>
            <a:r>
              <a:rPr lang="en-US" altLang="zh-CN" dirty="0" err="1"/>
              <a:t>vehicleColor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purchaseDate</a:t>
            </a:r>
            <a:r>
              <a:rPr lang="en-US" altLang="zh-CN" dirty="0"/>
              <a:t>: date</a:t>
            </a:r>
          </a:p>
          <a:p>
            <a:r>
              <a:rPr lang="en-US" altLang="zh-CN" dirty="0" err="1"/>
              <a:t>purchasePrice</a:t>
            </a:r>
            <a:r>
              <a:rPr lang="en-US" altLang="zh-CN" dirty="0"/>
              <a:t>: Integer</a:t>
            </a:r>
          </a:p>
          <a:p>
            <a:r>
              <a:rPr lang="en-US" altLang="zh-CN" dirty="0" err="1"/>
              <a:t>vehicleNote</a:t>
            </a:r>
            <a:r>
              <a:rPr lang="en-US" altLang="zh-CN" dirty="0"/>
              <a:t>: </a:t>
            </a:r>
            <a:r>
              <a:rPr lang="en-US" altLang="zh-CN" dirty="0" err="1"/>
              <a:t>sring</a:t>
            </a:r>
            <a:endParaRPr lang="en-US" altLang="zh-CN" dirty="0"/>
          </a:p>
          <a:p>
            <a:r>
              <a:rPr lang="en-US" altLang="zh-CN" dirty="0" err="1"/>
              <a:t>vehicleImg</a:t>
            </a:r>
            <a:r>
              <a:rPr lang="en-US" altLang="zh-CN" dirty="0"/>
              <a:t>: </a:t>
            </a:r>
            <a:r>
              <a:rPr lang="en-US" altLang="zh-CN" dirty="0" err="1"/>
              <a:t>imgFile</a:t>
            </a:r>
            <a:endParaRPr lang="en-US" altLang="zh-CN" dirty="0"/>
          </a:p>
          <a:p>
            <a:r>
              <a:rPr lang="en-US" altLang="zh-CN" dirty="0" err="1"/>
              <a:t>repairState</a:t>
            </a:r>
            <a:r>
              <a:rPr lang="en-US" altLang="zh-CN" dirty="0"/>
              <a:t>: Boolean</a:t>
            </a:r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6272784" y="4533638"/>
            <a:ext cx="1556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partnerName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partnerPrice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55080" y="513850"/>
            <a:ext cx="14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POST:</a:t>
            </a:r>
          </a:p>
          <a:p>
            <a:r>
              <a:rPr lang="en-US" altLang="zh-CN" dirty="0"/>
              <a:t>ok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89916" y="559356"/>
            <a:ext cx="14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</a:t>
            </a:r>
          </a:p>
          <a:p>
            <a:r>
              <a:rPr lang="en-US" altLang="zh-CN" dirty="0"/>
              <a:t>ok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92775" y="559356"/>
            <a:ext cx="14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</a:t>
            </a:r>
          </a:p>
          <a:p>
            <a:r>
              <a:rPr lang="en-US" altLang="zh-CN" dirty="0"/>
              <a:t>ok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64321" y="559356"/>
            <a:ext cx="14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DELETE</a:t>
            </a:r>
          </a:p>
          <a:p>
            <a:r>
              <a:rPr lang="en-US" altLang="zh-CN" dirty="0"/>
              <a:t>ok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918704" y="4487471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合伙人</a:t>
            </a:r>
          </a:p>
        </p:txBody>
      </p:sp>
    </p:spTree>
    <p:extLst>
      <p:ext uri="{BB962C8B-B14F-4D97-AF65-F5344CB8AC3E}">
        <p14:creationId xmlns:p14="http://schemas.microsoft.com/office/powerpoint/2010/main" val="122908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4984" y="722376"/>
            <a:ext cx="255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整备项目</a:t>
            </a:r>
          </a:p>
        </p:txBody>
      </p:sp>
      <p:sp>
        <p:nvSpPr>
          <p:cNvPr id="5" name="矩形 4"/>
          <p:cNvSpPr/>
          <p:nvPr/>
        </p:nvSpPr>
        <p:spPr>
          <a:xfrm>
            <a:off x="880872" y="13749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整备项目：</a:t>
            </a:r>
            <a:endParaRPr lang="en-US" altLang="zh-CN" dirty="0"/>
          </a:p>
          <a:p>
            <a:r>
              <a:rPr lang="zh-CN" altLang="en-US" dirty="0"/>
              <a:t>整备金额：</a:t>
            </a:r>
            <a:endParaRPr lang="en-US" altLang="zh-CN" dirty="0"/>
          </a:p>
          <a:p>
            <a:r>
              <a:rPr lang="zh-CN" altLang="en-US" dirty="0"/>
              <a:t>经手人：</a:t>
            </a:r>
            <a:endParaRPr lang="en-US" altLang="zh-CN" dirty="0"/>
          </a:p>
          <a:p>
            <a:r>
              <a:rPr lang="zh-CN" altLang="en-US" dirty="0"/>
              <a:t>时间：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339840" y="137494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vehicleNum</a:t>
            </a:r>
            <a:r>
              <a:rPr lang="en-US" altLang="zh-CN" dirty="0"/>
              <a:t>: String</a:t>
            </a:r>
          </a:p>
          <a:p>
            <a:endParaRPr lang="en-US" altLang="zh-CN" dirty="0"/>
          </a:p>
          <a:p>
            <a:r>
              <a:rPr lang="en-US" altLang="zh-CN" dirty="0" err="1"/>
              <a:t>repairItem</a:t>
            </a:r>
            <a:r>
              <a:rPr lang="en-US" altLang="zh-CN" dirty="0"/>
              <a:t>:  String</a:t>
            </a:r>
          </a:p>
          <a:p>
            <a:r>
              <a:rPr lang="en-US" altLang="zh-CN" dirty="0" err="1"/>
              <a:t>repairPrice</a:t>
            </a:r>
            <a:r>
              <a:rPr lang="en-US" altLang="zh-CN" dirty="0"/>
              <a:t>: </a:t>
            </a:r>
          </a:p>
          <a:p>
            <a:r>
              <a:rPr lang="en-US" altLang="zh-CN" dirty="0" err="1"/>
              <a:t>handlerName</a:t>
            </a:r>
            <a:r>
              <a:rPr lang="en-US" altLang="zh-CN" dirty="0"/>
              <a:t>: </a:t>
            </a:r>
          </a:p>
          <a:p>
            <a:r>
              <a:rPr lang="en-US" altLang="zh-CN" dirty="0" err="1"/>
              <a:t>handleDate</a:t>
            </a:r>
            <a:r>
              <a:rPr lang="en-US" altLang="zh-CN" dirty="0"/>
              <a:t>: Date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47104" y="3886200"/>
            <a:ext cx="259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都是一个列表加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76872" y="5997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GET POST PUT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459736" y="907042"/>
            <a:ext cx="3118104" cy="5190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1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67" y="420652"/>
            <a:ext cx="3384391" cy="6016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331" y="420652"/>
            <a:ext cx="3384391" cy="60166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08224" y="559356"/>
            <a:ext cx="147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81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59" y="292100"/>
            <a:ext cx="3529012" cy="62738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75564" y="706582"/>
            <a:ext cx="171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</a:t>
            </a:r>
          </a:p>
          <a:p>
            <a:endParaRPr lang="en-US" altLang="zh-CN" dirty="0"/>
          </a:p>
          <a:p>
            <a:r>
              <a:rPr lang="en-US" altLang="zh-CN" dirty="0"/>
              <a:t>vehicle Info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578438" y="706582"/>
            <a:ext cx="171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</a:t>
            </a:r>
          </a:p>
          <a:p>
            <a:endParaRPr lang="en-US" altLang="zh-CN" dirty="0"/>
          </a:p>
          <a:p>
            <a:r>
              <a:rPr lang="zh-CN" altLang="en-US" dirty="0"/>
              <a:t>销售信息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96401" y="706582"/>
            <a:ext cx="171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</a:t>
            </a:r>
          </a:p>
          <a:p>
            <a:endParaRPr lang="en-US" altLang="zh-CN" dirty="0"/>
          </a:p>
          <a:p>
            <a:r>
              <a:rPr lang="zh-CN" altLang="en-US" dirty="0"/>
              <a:t>修改销售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737273" y="706582"/>
            <a:ext cx="171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DELETE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07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9" y="292100"/>
            <a:ext cx="3529012" cy="6273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6519672" y="1261872"/>
            <a:ext cx="3712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totalSales</a:t>
            </a:r>
            <a:r>
              <a:rPr lang="en-US" altLang="zh-CN" dirty="0"/>
              <a:t>: Integer</a:t>
            </a:r>
          </a:p>
          <a:p>
            <a:r>
              <a:rPr lang="en-US" altLang="zh-CN" dirty="0" err="1"/>
              <a:t>totalProfit</a:t>
            </a:r>
            <a:r>
              <a:rPr lang="en-US" altLang="zh-CN" dirty="0"/>
              <a:t>: Integer</a:t>
            </a:r>
          </a:p>
          <a:p>
            <a:endParaRPr lang="en-US" altLang="zh-CN" dirty="0"/>
          </a:p>
          <a:p>
            <a:r>
              <a:rPr lang="en-US" altLang="zh-CN" dirty="0" err="1"/>
              <a:t>totalNotSold</a:t>
            </a:r>
            <a:r>
              <a:rPr lang="en-US" altLang="zh-CN" dirty="0"/>
              <a:t>: Integer</a:t>
            </a:r>
          </a:p>
          <a:p>
            <a:r>
              <a:rPr lang="en-US" altLang="zh-CN" dirty="0" err="1"/>
              <a:t>totalSold</a:t>
            </a:r>
            <a:r>
              <a:rPr lang="en-US" altLang="zh-CN" dirty="0"/>
              <a:t>: Integer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9672" y="3014395"/>
            <a:ext cx="45079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{"code":200,</a:t>
            </a:r>
          </a:p>
          <a:p>
            <a:r>
              <a:rPr lang="en-US" altLang="zh-CN" dirty="0"/>
              <a:t>"data":</a:t>
            </a:r>
          </a:p>
          <a:p>
            <a:r>
              <a:rPr lang="en-US" altLang="zh-CN" dirty="0"/>
              <a:t>{"totalSales":123,</a:t>
            </a:r>
          </a:p>
          <a:p>
            <a:r>
              <a:rPr lang="en-US" altLang="zh-CN" dirty="0"/>
              <a:t>"totalProfit":456,</a:t>
            </a:r>
          </a:p>
          <a:p>
            <a:r>
              <a:rPr lang="en-US" altLang="zh-CN" dirty="0"/>
              <a:t>"totalNotSold":89,</a:t>
            </a:r>
          </a:p>
          <a:p>
            <a:r>
              <a:rPr lang="en-US" altLang="zh-CN" dirty="0"/>
              <a:t>"totalSold":89}}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1F0BFC9-B1EC-584F-ADAD-7D2BB9CFBB97}"/>
              </a:ext>
            </a:extLst>
          </p:cNvPr>
          <p:cNvSpPr/>
          <p:nvPr/>
        </p:nvSpPr>
        <p:spPr>
          <a:xfrm>
            <a:off x="1079619" y="4263122"/>
            <a:ext cx="352901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正在开发的软件：</a:t>
            </a:r>
            <a:endParaRPr lang="en-US" altLang="zh-CN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二手车销售管理</a:t>
            </a:r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web</a:t>
            </a:r>
          </a:p>
          <a:p>
            <a:pPr algn="just"/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技术栈：</a:t>
            </a:r>
            <a:endParaRPr lang="en-US" altLang="zh-CN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US" altLang="zh-CN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Springboot</a:t>
            </a:r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+</a:t>
            </a:r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mysql</a:t>
            </a:r>
            <a:endParaRPr lang="en-US" altLang="zh-CN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US" altLang="zh-CN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Vue</a:t>
            </a:r>
            <a:r>
              <a:rPr lang="zh-CN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</a:t>
            </a:r>
            <a:r>
              <a:rPr lang="zh-CN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2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mintui</a:t>
            </a:r>
            <a:endParaRPr lang="en-US" altLang="zh-CN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247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744" y="612844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）采用</a:t>
            </a:r>
            <a:r>
              <a:rPr lang="en-US" altLang="zh-CN" dirty="0"/>
              <a:t>26</a:t>
            </a:r>
            <a:r>
              <a:rPr lang="zh-CN" altLang="en-US" dirty="0"/>
              <a:t>个英文字母</a:t>
            </a:r>
            <a:r>
              <a:rPr lang="en-US" altLang="zh-CN" dirty="0"/>
              <a:t>(</a:t>
            </a:r>
            <a:r>
              <a:rPr lang="zh-CN" altLang="en-US" dirty="0"/>
              <a:t>区分大小写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0-9</a:t>
            </a:r>
            <a:r>
              <a:rPr lang="zh-CN" altLang="en-US" dirty="0"/>
              <a:t>的自然数</a:t>
            </a:r>
            <a:r>
              <a:rPr lang="en-US" altLang="zh-CN" dirty="0"/>
              <a:t>(</a:t>
            </a:r>
            <a:r>
              <a:rPr lang="zh-CN" altLang="en-US" dirty="0"/>
              <a:t>经常不需要</a:t>
            </a:r>
            <a:r>
              <a:rPr lang="en-US" altLang="zh-CN" dirty="0"/>
              <a:t>)</a:t>
            </a:r>
            <a:r>
              <a:rPr lang="zh-CN" altLang="en-US" dirty="0"/>
              <a:t>加上下划线</a:t>
            </a:r>
            <a:r>
              <a:rPr lang="en-US" altLang="zh-CN" dirty="0"/>
              <a:t>'_'</a:t>
            </a:r>
            <a:r>
              <a:rPr lang="zh-CN" altLang="en-US" dirty="0"/>
              <a:t>组成，命名简洁明确，多个单词用下划线</a:t>
            </a:r>
            <a:r>
              <a:rPr lang="en-US" altLang="zh-CN" dirty="0"/>
              <a:t>'_'</a:t>
            </a:r>
            <a:r>
              <a:rPr lang="zh-CN" altLang="en-US" dirty="0"/>
              <a:t>分隔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）全部小写命名，禁止出现大写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）字段必须填写描述信息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）禁止使用数据库关键字，如：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time </a:t>
            </a:r>
            <a:r>
              <a:rPr lang="zh-CN" altLang="en-US" dirty="0"/>
              <a:t>，</a:t>
            </a:r>
            <a:r>
              <a:rPr lang="en-US" altLang="zh-CN" dirty="0" err="1"/>
              <a:t>datetime</a:t>
            </a:r>
            <a:r>
              <a:rPr lang="en-US" altLang="zh-CN" dirty="0"/>
              <a:t> password </a:t>
            </a:r>
            <a:r>
              <a:rPr lang="zh-CN" altLang="en-US" dirty="0"/>
              <a:t>等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）字段名称一般采用名词或动宾短语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）采用字段的名称必须是易于理解，一般不超过三个英文单词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）在命名表的列时，不要重复表的名称</a:t>
            </a:r>
          </a:p>
          <a:p>
            <a:endParaRPr lang="zh-CN" altLang="en-US" dirty="0"/>
          </a:p>
          <a:p>
            <a:r>
              <a:rPr lang="zh-CN" altLang="en-US" dirty="0"/>
              <a:t>例如，在名</a:t>
            </a:r>
            <a:r>
              <a:rPr lang="en-US" altLang="zh-CN" dirty="0" err="1"/>
              <a:t>employe</a:t>
            </a:r>
            <a:r>
              <a:rPr lang="zh-CN" altLang="en-US" dirty="0"/>
              <a:t>的表中避免使用名为</a:t>
            </a:r>
            <a:r>
              <a:rPr lang="en-US" altLang="zh-CN" dirty="0" err="1"/>
              <a:t>employee_lastname</a:t>
            </a:r>
            <a:r>
              <a:rPr lang="zh-CN" altLang="en-US" dirty="0"/>
              <a:t>的字段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）不要在列的名称中包含数据类型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）字段命名使用完整名称，禁止缩写</a:t>
            </a:r>
          </a:p>
        </p:txBody>
      </p:sp>
    </p:spTree>
    <p:extLst>
      <p:ext uri="{BB962C8B-B14F-4D97-AF65-F5344CB8AC3E}">
        <p14:creationId xmlns:p14="http://schemas.microsoft.com/office/powerpoint/2010/main" val="856903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30040" y="2670048"/>
            <a:ext cx="393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数据库方案设计</a:t>
            </a:r>
          </a:p>
        </p:txBody>
      </p:sp>
    </p:spTree>
    <p:extLst>
      <p:ext uri="{BB962C8B-B14F-4D97-AF65-F5344CB8AC3E}">
        <p14:creationId xmlns:p14="http://schemas.microsoft.com/office/powerpoint/2010/main" val="2013078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78A-2EBA-1649-8522-1507BD46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3F7C4-A2A7-8E49-A6C2-40ACBB0D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46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4796"/>
            <a:ext cx="37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数据库的设计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6106"/>
              </p:ext>
            </p:extLst>
          </p:nvPr>
        </p:nvGraphicFramePr>
        <p:xfrm>
          <a:off x="0" y="975698"/>
          <a:ext cx="12856466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319">
                  <a:extLst>
                    <a:ext uri="{9D8B030D-6E8A-4147-A177-3AD203B41FA5}">
                      <a16:colId xmlns:a16="http://schemas.microsoft.com/office/drawing/2014/main" val="112633921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08649175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683467659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297782765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2482620327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927942086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802694835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125980491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1541141210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2105976063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591770599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2453409928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07144756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1928287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vehicleNumber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licensePlate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vehicleBrand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registrationDate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vehicleColor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purchaseDate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purchasePrice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vehicleNote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repairState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saleState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stockDate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partner_id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preparedness_id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6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自增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车辆编码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车牌号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车品牌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车辆颜色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购买时间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购买价格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是否整备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是否销售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入库时间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合伙人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整备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 err="1"/>
                        <a:t>sql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 err="1"/>
                        <a:t>sql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Date(</a:t>
                      </a:r>
                      <a:r>
                        <a:rPr lang="en-US" altLang="zh-CN" dirty="0" err="1"/>
                        <a:t>sql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1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3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8115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27457" y="3529584"/>
            <a:ext cx="41696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vehicleNum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licensePlate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vehicleBrand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registrationDate</a:t>
            </a:r>
            <a:r>
              <a:rPr lang="en-US" altLang="zh-CN" dirty="0"/>
              <a:t>: date</a:t>
            </a:r>
          </a:p>
          <a:p>
            <a:r>
              <a:rPr lang="en-US" altLang="zh-CN" dirty="0" err="1"/>
              <a:t>vehicleColor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purchaseDate</a:t>
            </a:r>
            <a:r>
              <a:rPr lang="en-US" altLang="zh-CN" dirty="0"/>
              <a:t>: date</a:t>
            </a:r>
          </a:p>
          <a:p>
            <a:r>
              <a:rPr lang="en-US" altLang="zh-CN" dirty="0" err="1"/>
              <a:t>purchasePrice</a:t>
            </a:r>
            <a:r>
              <a:rPr lang="en-US" altLang="zh-CN" dirty="0"/>
              <a:t>: Integer</a:t>
            </a:r>
          </a:p>
          <a:p>
            <a:r>
              <a:rPr lang="en-US" altLang="zh-CN" dirty="0" err="1"/>
              <a:t>vehicleNote</a:t>
            </a:r>
            <a:r>
              <a:rPr lang="en-US" altLang="zh-CN" dirty="0"/>
              <a:t>: </a:t>
            </a:r>
            <a:r>
              <a:rPr lang="en-US" altLang="zh-CN" dirty="0" err="1"/>
              <a:t>sring</a:t>
            </a:r>
            <a:endParaRPr lang="en-US" altLang="zh-CN" dirty="0"/>
          </a:p>
          <a:p>
            <a:r>
              <a:rPr lang="en-US" altLang="zh-CN" dirty="0" err="1"/>
              <a:t>vehicleImg</a:t>
            </a:r>
            <a:r>
              <a:rPr lang="en-US" altLang="zh-CN" dirty="0"/>
              <a:t>: </a:t>
            </a:r>
            <a:r>
              <a:rPr lang="en-US" altLang="zh-CN" dirty="0" err="1"/>
              <a:t>imgFile</a:t>
            </a:r>
            <a:endParaRPr lang="en-US" altLang="zh-CN" dirty="0"/>
          </a:p>
          <a:p>
            <a:r>
              <a:rPr lang="en-US" altLang="zh-CN" dirty="0" err="1"/>
              <a:t>repairState</a:t>
            </a:r>
            <a:r>
              <a:rPr lang="en-US" altLang="zh-CN" dirty="0"/>
              <a:t>: Boolean</a:t>
            </a:r>
          </a:p>
          <a:p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973836" y="3160252"/>
            <a:ext cx="185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VN20200001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1899666" y="2218022"/>
            <a:ext cx="0" cy="94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27457" y="502920"/>
            <a:ext cx="247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vehicle_infomation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01184" y="4306824"/>
            <a:ext cx="3081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vehicle_information</a:t>
            </a:r>
            <a:endParaRPr lang="en-US" altLang="zh-CN" dirty="0"/>
          </a:p>
          <a:p>
            <a:r>
              <a:rPr lang="en-US" altLang="zh-CN" dirty="0"/>
              <a:t>	partner</a:t>
            </a:r>
          </a:p>
          <a:p>
            <a:r>
              <a:rPr lang="en-US" altLang="zh-CN" dirty="0"/>
              <a:t>		partner1</a:t>
            </a:r>
          </a:p>
          <a:p>
            <a:r>
              <a:rPr lang="en-US" altLang="zh-CN" dirty="0"/>
              <a:t>		partner2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D52020"/>
                </a:solidFill>
                <a:latin typeface="Arial" panose="020B0604020202020204" pitchFamily="34" charset="0"/>
              </a:rPr>
              <a:t> preparedness</a:t>
            </a:r>
          </a:p>
          <a:p>
            <a:r>
              <a:rPr lang="en-US" altLang="zh-CN" dirty="0">
                <a:solidFill>
                  <a:srgbClr val="D52020"/>
                </a:solidFill>
                <a:latin typeface="Arial" panose="020B0604020202020204" pitchFamily="34" charset="0"/>
              </a:rPr>
              <a:t>		prepare1</a:t>
            </a:r>
          </a:p>
          <a:p>
            <a:r>
              <a:rPr lang="en-US" altLang="zh-CN" dirty="0">
                <a:solidFill>
                  <a:srgbClr val="D52020"/>
                </a:solidFill>
                <a:latin typeface="Arial" panose="020B0604020202020204" pitchFamily="34" charset="0"/>
              </a:rPr>
              <a:t>		prepare1</a:t>
            </a:r>
          </a:p>
          <a:p>
            <a:r>
              <a:rPr lang="en-US" altLang="zh-CN" dirty="0">
                <a:solidFill>
                  <a:srgbClr val="D52020"/>
                </a:solidFill>
                <a:latin typeface="Arial" panose="020B0604020202020204" pitchFamily="34" charset="0"/>
              </a:rPr>
              <a:t>	</a:t>
            </a:r>
            <a:r>
              <a:rPr lang="en-US" altLang="zh-CN" dirty="0" err="1"/>
              <a:t>sale_item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40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13759"/>
              </p:ext>
            </p:extLst>
          </p:nvPr>
        </p:nvGraphicFramePr>
        <p:xfrm>
          <a:off x="1602232" y="131402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11582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0400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45528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97981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9082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49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合伙人名字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合伙金额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1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0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81508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020824" y="4195310"/>
            <a:ext cx="1556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partnerName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partnerPrice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17904" y="694944"/>
            <a:ext cx="1207008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58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车辆列表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322031" y="1828479"/>
            <a:ext cx="3446462" cy="568960"/>
          </a:xfrm>
          <a:prstGeom prst="roundRect">
            <a:avLst>
              <a:gd name="adj" fmla="val 10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336098" y="796355"/>
            <a:ext cx="3446462" cy="568960"/>
          </a:xfrm>
          <a:prstGeom prst="roundRect">
            <a:avLst>
              <a:gd name="adj" fmla="val 121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03520" y="896169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681962" y="1431077"/>
            <a:ext cx="77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已售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272901" y="1523098"/>
            <a:ext cx="364220" cy="2133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10601" y="1928293"/>
            <a:ext cx="125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川</a:t>
            </a:r>
            <a:r>
              <a:rPr lang="en-US" altLang="zh-CN" dirty="0"/>
              <a:t>A78987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648545" y="1928293"/>
            <a:ext cx="6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蓝色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359809" y="1928293"/>
            <a:ext cx="6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宝马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644241" y="1427054"/>
            <a:ext cx="70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</a:p>
        </p:txBody>
      </p:sp>
      <p:sp>
        <p:nvSpPr>
          <p:cNvPr id="19" name="等腰三角形 18"/>
          <p:cNvSpPr/>
          <p:nvPr/>
        </p:nvSpPr>
        <p:spPr>
          <a:xfrm rot="10800000">
            <a:off x="6318649" y="1555645"/>
            <a:ext cx="171987" cy="148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86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85200"/>
              </p:ext>
            </p:extLst>
          </p:nvPr>
        </p:nvGraphicFramePr>
        <p:xfrm>
          <a:off x="1887728" y="19456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11582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0400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45528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97981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9082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repairItem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repairPrice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handlerName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handleDate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49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整备项目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整备价格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处理人名字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处理时间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1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0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81508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5216" y="2311400"/>
            <a:ext cx="258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整备项目：</a:t>
            </a:r>
            <a:endParaRPr lang="en-US" altLang="zh-CN" dirty="0"/>
          </a:p>
          <a:p>
            <a:r>
              <a:rPr lang="zh-CN" altLang="en-US" dirty="0"/>
              <a:t>整备金额：</a:t>
            </a:r>
            <a:endParaRPr lang="en-US" altLang="zh-CN" dirty="0"/>
          </a:p>
          <a:p>
            <a:r>
              <a:rPr lang="zh-CN" altLang="en-US" dirty="0"/>
              <a:t>经手人：</a:t>
            </a:r>
            <a:endParaRPr lang="en-US" altLang="zh-CN" dirty="0"/>
          </a:p>
          <a:p>
            <a:r>
              <a:rPr lang="zh-CN" altLang="en-US" dirty="0"/>
              <a:t>时间：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048000" y="44839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vehicleNum</a:t>
            </a:r>
            <a:r>
              <a:rPr lang="en-US" altLang="zh-CN" dirty="0"/>
              <a:t>: String</a:t>
            </a:r>
          </a:p>
          <a:p>
            <a:endParaRPr lang="en-US" altLang="zh-CN" dirty="0"/>
          </a:p>
          <a:p>
            <a:r>
              <a:rPr lang="en-US" altLang="zh-CN" dirty="0" err="1"/>
              <a:t>repairItem</a:t>
            </a:r>
            <a:r>
              <a:rPr lang="en-US" altLang="zh-CN" dirty="0"/>
              <a:t>:  String</a:t>
            </a:r>
          </a:p>
          <a:p>
            <a:r>
              <a:rPr lang="en-US" altLang="zh-CN" dirty="0" err="1"/>
              <a:t>repairPrice</a:t>
            </a:r>
            <a:r>
              <a:rPr lang="en-US" altLang="zh-CN" dirty="0"/>
              <a:t>: </a:t>
            </a:r>
          </a:p>
          <a:p>
            <a:r>
              <a:rPr lang="en-US" altLang="zh-CN" dirty="0" err="1"/>
              <a:t>handlerName</a:t>
            </a:r>
            <a:r>
              <a:rPr lang="en-US" altLang="zh-CN" dirty="0"/>
              <a:t>: </a:t>
            </a:r>
          </a:p>
          <a:p>
            <a:r>
              <a:rPr lang="en-US" altLang="zh-CN" dirty="0" err="1"/>
              <a:t>handleDate</a:t>
            </a:r>
            <a:r>
              <a:rPr lang="en-US" altLang="zh-CN" dirty="0"/>
              <a:t>: Date</a:t>
            </a:r>
          </a:p>
        </p:txBody>
      </p:sp>
      <p:sp>
        <p:nvSpPr>
          <p:cNvPr id="7" name="矩形 6"/>
          <p:cNvSpPr/>
          <p:nvPr/>
        </p:nvSpPr>
        <p:spPr>
          <a:xfrm>
            <a:off x="1806173" y="1090223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D52020"/>
                </a:solidFill>
                <a:latin typeface="Arial" panose="020B0604020202020204" pitchFamily="34" charset="0"/>
              </a:rPr>
              <a:t>preparedness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39112" y="722376"/>
            <a:ext cx="100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整备</a:t>
            </a:r>
          </a:p>
        </p:txBody>
      </p:sp>
    </p:spTree>
    <p:extLst>
      <p:ext uri="{BB962C8B-B14F-4D97-AF65-F5344CB8AC3E}">
        <p14:creationId xmlns:p14="http://schemas.microsoft.com/office/powerpoint/2010/main" val="3696359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95013"/>
              </p:ext>
            </p:extLst>
          </p:nvPr>
        </p:nvGraphicFramePr>
        <p:xfrm>
          <a:off x="395949" y="1743794"/>
          <a:ext cx="1144553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4">
                  <a:extLst>
                    <a:ext uri="{9D8B030D-6E8A-4147-A177-3AD203B41FA5}">
                      <a16:colId xmlns:a16="http://schemas.microsoft.com/office/drawing/2014/main" val="112633921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308649175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683467659"/>
                    </a:ext>
                  </a:extLst>
                </a:gridCol>
                <a:gridCol w="1186127">
                  <a:extLst>
                    <a:ext uri="{9D8B030D-6E8A-4147-A177-3AD203B41FA5}">
                      <a16:colId xmlns:a16="http://schemas.microsoft.com/office/drawing/2014/main" val="2895833158"/>
                    </a:ext>
                  </a:extLst>
                </a:gridCol>
                <a:gridCol w="1186127">
                  <a:extLst>
                    <a:ext uri="{9D8B030D-6E8A-4147-A177-3AD203B41FA5}">
                      <a16:colId xmlns:a16="http://schemas.microsoft.com/office/drawing/2014/main" val="297782765"/>
                    </a:ext>
                  </a:extLst>
                </a:gridCol>
                <a:gridCol w="1381508">
                  <a:extLst>
                    <a:ext uri="{9D8B030D-6E8A-4147-A177-3AD203B41FA5}">
                      <a16:colId xmlns:a16="http://schemas.microsoft.com/office/drawing/2014/main" val="2482620327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3125980491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1541141210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2105976063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618892548"/>
                    </a:ext>
                  </a:extLst>
                </a:gridCol>
              </a:tblGrid>
              <a:tr h="45991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salePrice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commissionRate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commissionPrice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repairPrice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partnerPrice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partnerProfit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selfProfit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saleDate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vehicle_id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6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自增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销售价格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提成比例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提成费用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整备总费用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合伙人总费用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合伙人总利润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自家总利润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销售时间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车辆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date(</a:t>
                      </a:r>
                      <a:r>
                        <a:rPr lang="en-US" altLang="zh-CN" dirty="0" err="1"/>
                        <a:t>sql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1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3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8115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13232" y="1005840"/>
            <a:ext cx="21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sale_item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625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6173F6-7427-6D41-B231-420485199FA0}"/>
              </a:ext>
            </a:extLst>
          </p:cNvPr>
          <p:cNvSpPr txBox="1"/>
          <p:nvPr/>
        </p:nvSpPr>
        <p:spPr>
          <a:xfrm>
            <a:off x="1099930" y="781878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需要新增公司信息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C3C7AD-354A-5645-B833-803A944CB28B}"/>
              </a:ext>
            </a:extLst>
          </p:cNvPr>
          <p:cNvSpPr txBox="1"/>
          <p:nvPr/>
        </p:nvSpPr>
        <p:spPr>
          <a:xfrm>
            <a:off x="1099930" y="1337750"/>
            <a:ext cx="48061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id</a:t>
            </a:r>
            <a:r>
              <a:rPr kumimoji="1" lang="zh-CN" altLang="en-US" dirty="0"/>
              <a:t> 主键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、公司全称： 成都市万达鑫名车 。。。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、公司简称：万达鑫</a:t>
            </a:r>
            <a:r>
              <a:rPr kumimoji="1" lang="en-US" altLang="zh-CN" dirty="0"/>
              <a:t>(</a:t>
            </a:r>
            <a:r>
              <a:rPr kumimoji="1" lang="zh-CN" altLang="en-US" dirty="0"/>
              <a:t>限制到</a:t>
            </a:r>
            <a:r>
              <a:rPr kumimoji="1" lang="en-US" altLang="zh-CN" dirty="0"/>
              <a:t>4</a:t>
            </a:r>
            <a:r>
              <a:rPr kumimoji="1" lang="zh-CN" altLang="en-US" dirty="0"/>
              <a:t>位数）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、失效时间：</a:t>
            </a:r>
            <a:r>
              <a:rPr kumimoji="1" lang="en-US" altLang="zh-CN" dirty="0"/>
              <a:t>2021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10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30</a:t>
            </a:r>
            <a:r>
              <a:rPr kumimoji="1" lang="zh-CN" altLang="en-US" dirty="0"/>
              <a:t>日 默认为一个月</a:t>
            </a:r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、有效账号：</a:t>
            </a:r>
            <a:r>
              <a:rPr kumimoji="1" lang="en-US" altLang="zh-CN" dirty="0"/>
              <a:t>5 </a:t>
            </a:r>
            <a:r>
              <a:rPr kumimoji="1" lang="zh-CN" altLang="en-US" dirty="0"/>
              <a:t>默认为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8DAF5B-A468-FB4A-A4AC-940F4FCBC208}"/>
              </a:ext>
            </a:extLst>
          </p:cNvPr>
          <p:cNvSpPr txBox="1"/>
          <p:nvPr/>
        </p:nvSpPr>
        <p:spPr>
          <a:xfrm>
            <a:off x="1815548" y="3856383"/>
            <a:ext cx="19736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1.id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2.company_name:</a:t>
            </a:r>
          </a:p>
          <a:p>
            <a:r>
              <a:rPr kumimoji="1" lang="en-US" altLang="zh-CN" dirty="0"/>
              <a:t>3.</a:t>
            </a:r>
            <a:r>
              <a:rPr lang="en" altLang="zh-CN" dirty="0"/>
              <a:t> abbreviation</a:t>
            </a:r>
          </a:p>
          <a:p>
            <a:r>
              <a:rPr lang="en-US" altLang="zh-CN" dirty="0"/>
              <a:t>4.</a:t>
            </a:r>
            <a:r>
              <a:rPr lang="en" altLang="zh-CN" dirty="0" err="1"/>
              <a:t>expiration_time</a:t>
            </a:r>
            <a:r>
              <a:rPr lang="en" altLang="zh-CN" dirty="0"/>
              <a:t>:</a:t>
            </a:r>
          </a:p>
          <a:p>
            <a:r>
              <a:rPr lang="en" altLang="zh-CN" dirty="0"/>
              <a:t>5.valid_account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F79173-C11F-F94B-B54B-1303B32961B8}"/>
              </a:ext>
            </a:extLst>
          </p:cNvPr>
          <p:cNvSpPr/>
          <p:nvPr/>
        </p:nvSpPr>
        <p:spPr>
          <a:xfrm>
            <a:off x="3962399" y="2825017"/>
            <a:ext cx="83621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CN" dirty="0"/>
              <a:t>| id                | int          | NO   | PRI | NULL              | </a:t>
            </a:r>
            <a:r>
              <a:rPr kumimoji="1" lang="en" altLang="zh-CN" dirty="0" err="1"/>
              <a:t>auto_increment</a:t>
            </a:r>
            <a:r>
              <a:rPr kumimoji="1" lang="en" altLang="zh-CN" dirty="0"/>
              <a:t>                                </a:t>
            </a:r>
          </a:p>
          <a:p>
            <a:r>
              <a:rPr kumimoji="1" lang="en" altLang="zh-CN" dirty="0"/>
              <a:t>| </a:t>
            </a:r>
            <a:r>
              <a:rPr kumimoji="1" lang="en-US" altLang="zh-CN" dirty="0" err="1"/>
              <a:t>company_name</a:t>
            </a:r>
            <a:r>
              <a:rPr kumimoji="1" lang="en" altLang="zh-CN" dirty="0"/>
              <a:t> | varchar(</a:t>
            </a:r>
            <a:r>
              <a:rPr kumimoji="1" lang="en-US" altLang="zh-CN" dirty="0"/>
              <a:t>255</a:t>
            </a:r>
            <a:r>
              <a:rPr kumimoji="1" lang="en" altLang="zh-CN" dirty="0"/>
              <a:t>) | NO  |     | NULL    |       |</a:t>
            </a:r>
          </a:p>
          <a:p>
            <a:r>
              <a:rPr kumimoji="1" lang="en" altLang="zh-CN" dirty="0"/>
              <a:t>| </a:t>
            </a:r>
            <a:r>
              <a:rPr lang="en" altLang="zh-CN" dirty="0"/>
              <a:t>abbreviation </a:t>
            </a:r>
            <a:r>
              <a:rPr kumimoji="1" lang="en" altLang="zh-CN" dirty="0"/>
              <a:t>| varchar(</a:t>
            </a:r>
            <a:r>
              <a:rPr kumimoji="1" lang="en-US" altLang="zh-CN" dirty="0"/>
              <a:t>10</a:t>
            </a:r>
            <a:r>
              <a:rPr kumimoji="1" lang="en" altLang="zh-CN" dirty="0"/>
              <a:t>) | NO  |     | NULL    |       |</a:t>
            </a:r>
          </a:p>
          <a:p>
            <a:r>
              <a:rPr kumimoji="1" lang="en" altLang="zh-CN" dirty="0"/>
              <a:t>| </a:t>
            </a:r>
            <a:r>
              <a:rPr lang="en" altLang="zh-CN" dirty="0" err="1"/>
              <a:t>valid_account</a:t>
            </a:r>
            <a:r>
              <a:rPr kumimoji="1" lang="en" altLang="zh-CN" dirty="0"/>
              <a:t> | </a:t>
            </a:r>
            <a:r>
              <a:rPr kumimoji="1" lang="en-US" altLang="zh-CN" dirty="0"/>
              <a:t>int</a:t>
            </a:r>
            <a:r>
              <a:rPr kumimoji="1" lang="en" altLang="zh-CN" dirty="0"/>
              <a:t>| NO  |     | 1    |       |</a:t>
            </a:r>
          </a:p>
          <a:p>
            <a:r>
              <a:rPr kumimoji="1" lang="en" altLang="zh-CN" dirty="0"/>
              <a:t>| </a:t>
            </a:r>
            <a:r>
              <a:rPr lang="en" altLang="zh-CN" dirty="0" err="1"/>
              <a:t>expiration_time</a:t>
            </a:r>
            <a:r>
              <a:rPr lang="en" altLang="zh-CN" dirty="0"/>
              <a:t> </a:t>
            </a:r>
            <a:r>
              <a:rPr kumimoji="1" lang="en" altLang="zh-CN" dirty="0"/>
              <a:t>| datetime | NO  |     | NULL    |       |</a:t>
            </a:r>
          </a:p>
          <a:p>
            <a:r>
              <a:rPr kumimoji="1" lang="en-US" altLang="zh-CN" dirty="0"/>
              <a:t>| </a:t>
            </a:r>
            <a:r>
              <a:rPr kumimoji="1" lang="en" altLang="zh-CN" dirty="0" err="1"/>
              <a:t>create_time</a:t>
            </a:r>
            <a:r>
              <a:rPr kumimoji="1" lang="en" altLang="zh-CN" dirty="0"/>
              <a:t>       | datetime     | NO   |     | CURRENT_TIMESTAMP | DEFAULT_GENERATED          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modify_time</a:t>
            </a:r>
            <a:r>
              <a:rPr kumimoji="1" lang="en" altLang="zh-CN" dirty="0"/>
              <a:t>       | datetime     | NO   |     | CURRENT_TIMESTAMP | DEFAULT_GENERATED on update CURRENT_TIMESTAMP |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277F28-49F6-4A44-BF36-A394075004A5}"/>
              </a:ext>
            </a:extLst>
          </p:cNvPr>
          <p:cNvSpPr txBox="1"/>
          <p:nvPr/>
        </p:nvSpPr>
        <p:spPr>
          <a:xfrm>
            <a:off x="1815548" y="6003235"/>
            <a:ext cx="520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Insert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 company (</a:t>
            </a:r>
            <a:r>
              <a:rPr kumimoji="1" lang="en-US" altLang="zh-CN" dirty="0" err="1"/>
              <a:t>company_name</a:t>
            </a:r>
            <a:r>
              <a:rPr kumimoji="1" lang="en-US" altLang="zh-CN" dirty="0"/>
              <a:t>, abbreviation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55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890F63-BEAA-C244-B4AD-FB8158D94D42}"/>
              </a:ext>
            </a:extLst>
          </p:cNvPr>
          <p:cNvSpPr txBox="1"/>
          <p:nvPr/>
        </p:nvSpPr>
        <p:spPr>
          <a:xfrm>
            <a:off x="877328" y="875959"/>
            <a:ext cx="10231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+----------+--------------+------+-----+---------+-------+</a:t>
            </a:r>
          </a:p>
          <a:p>
            <a:r>
              <a:rPr kumimoji="1" lang="en" altLang="zh-CN" dirty="0"/>
              <a:t>| Field    | Type         | Null | Key | Default | Extra |</a:t>
            </a:r>
          </a:p>
          <a:p>
            <a:r>
              <a:rPr kumimoji="1" lang="en" altLang="zh-CN" dirty="0"/>
              <a:t>+----------+--------------+------+-----+---------+-------+</a:t>
            </a:r>
          </a:p>
          <a:p>
            <a:r>
              <a:rPr kumimoji="1" lang="en" altLang="zh-CN" dirty="0"/>
              <a:t>| id       | int          | NO   | PRI | NULL    |       |</a:t>
            </a:r>
          </a:p>
          <a:p>
            <a:r>
              <a:rPr kumimoji="1" lang="en" altLang="zh-CN" dirty="0"/>
              <a:t>| username | varchar(255) | YES  |     | NULL    |       |</a:t>
            </a:r>
          </a:p>
          <a:p>
            <a:r>
              <a:rPr kumimoji="1" lang="en" altLang="zh-CN" dirty="0"/>
              <a:t>| password | varchar(255) | YES  |     | NULL    |       |</a:t>
            </a:r>
          </a:p>
          <a:p>
            <a:r>
              <a:rPr kumimoji="1" lang="en" altLang="zh-CN" dirty="0"/>
              <a:t>+----------+--------------+------+-----+---------+-------+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9A92B9-0BD0-2D4E-8024-1FB3DDBACCA6}"/>
              </a:ext>
            </a:extLst>
          </p:cNvPr>
          <p:cNvSpPr txBox="1"/>
          <p:nvPr/>
        </p:nvSpPr>
        <p:spPr>
          <a:xfrm>
            <a:off x="877328" y="506627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User </a:t>
            </a:r>
            <a:r>
              <a:rPr kumimoji="1" lang="zh-CN" altLang="en-US" dirty="0"/>
              <a:t>用户表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7C9F70-9F65-014E-9B50-7DD88C0F39DF}"/>
              </a:ext>
            </a:extLst>
          </p:cNvPr>
          <p:cNvSpPr txBox="1"/>
          <p:nvPr/>
        </p:nvSpPr>
        <p:spPr>
          <a:xfrm>
            <a:off x="877328" y="3657600"/>
            <a:ext cx="5367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新增：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表新增 类型：</a:t>
            </a:r>
            <a:r>
              <a:rPr kumimoji="1" lang="en-US" altLang="zh-CN" dirty="0"/>
              <a:t>admin/user type: varchar(20)  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、主键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，公司</a:t>
            </a:r>
            <a:r>
              <a:rPr kumimoji="1" lang="en-US" altLang="zh-CN" dirty="0"/>
              <a:t>id    </a:t>
            </a:r>
            <a:r>
              <a:rPr kumimoji="1" lang="en-US" altLang="zh-CN" dirty="0" err="1"/>
              <a:t>company_id</a:t>
            </a:r>
            <a:r>
              <a:rPr kumimoji="1" lang="en-US" altLang="zh-CN" dirty="0"/>
              <a:t>: int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52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5F5428-B0AA-2D4E-83A5-D85156AD5831}"/>
              </a:ext>
            </a:extLst>
          </p:cNvPr>
          <p:cNvSpPr txBox="1"/>
          <p:nvPr/>
        </p:nvSpPr>
        <p:spPr>
          <a:xfrm>
            <a:off x="228601" y="1171575"/>
            <a:ext cx="149720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400" dirty="0"/>
              <a:t>+-------------------+--------------+------+-----+-------------------+-----------------------------------------------+</a:t>
            </a:r>
          </a:p>
          <a:p>
            <a:r>
              <a:rPr kumimoji="1" lang="en" altLang="zh-CN" sz="1400" dirty="0"/>
              <a:t>| Field             | Type         | Null | Key | Default           | Extra                                         |</a:t>
            </a:r>
          </a:p>
          <a:p>
            <a:r>
              <a:rPr kumimoji="1" lang="en" altLang="zh-CN" sz="1400" dirty="0"/>
              <a:t>+-------------------+--------------+------+-----+-------------------+-----------------------------------------------+</a:t>
            </a:r>
          </a:p>
          <a:p>
            <a:r>
              <a:rPr kumimoji="1" lang="en" altLang="zh-CN" sz="1400" dirty="0"/>
              <a:t>| id                | int          | NO   | PRI | NULL              | </a:t>
            </a:r>
            <a:r>
              <a:rPr kumimoji="1" lang="en" altLang="zh-CN" sz="1400" dirty="0" err="1"/>
              <a:t>auto_increment</a:t>
            </a:r>
            <a:r>
              <a:rPr kumimoji="1" lang="en" altLang="zh-CN" sz="1400" dirty="0"/>
              <a:t>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vehicle_plate</a:t>
            </a:r>
            <a:r>
              <a:rPr kumimoji="1" lang="en" altLang="zh-CN" sz="1400" dirty="0"/>
              <a:t>     | varchar(45)  | NO 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vehicle_brand</a:t>
            </a:r>
            <a:r>
              <a:rPr kumimoji="1" lang="en" altLang="zh-CN" sz="1400" dirty="0"/>
              <a:t>     | varchar(45)  | YES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registration_date</a:t>
            </a:r>
            <a:r>
              <a:rPr kumimoji="1" lang="en" altLang="zh-CN" sz="1400" dirty="0"/>
              <a:t> | datetime     | YES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vehicle_color</a:t>
            </a:r>
            <a:r>
              <a:rPr kumimoji="1" lang="en" altLang="zh-CN" sz="1400" dirty="0"/>
              <a:t>     | varchar(45)  | YES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purchase_date</a:t>
            </a:r>
            <a:r>
              <a:rPr kumimoji="1" lang="en" altLang="zh-CN" sz="1400" dirty="0"/>
              <a:t>     | datetime     | YES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purchase_price</a:t>
            </a:r>
            <a:r>
              <a:rPr kumimoji="1" lang="en" altLang="zh-CN" sz="1400" dirty="0"/>
              <a:t>    | int          | NO 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vehicle_note</a:t>
            </a:r>
            <a:r>
              <a:rPr kumimoji="1" lang="en" altLang="zh-CN" sz="1400" dirty="0"/>
              <a:t>      | varchar(255) | YES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saleitem_id</a:t>
            </a:r>
            <a:r>
              <a:rPr kumimoji="1" lang="en" altLang="zh-CN" sz="1400" dirty="0"/>
              <a:t>       | int          | YES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create_time</a:t>
            </a:r>
            <a:r>
              <a:rPr kumimoji="1" lang="en" altLang="zh-CN" sz="1400" dirty="0"/>
              <a:t>       | datetime     | NO   |     | CURRENT_TIMESTAMP | DEFAULT_GENERATED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modify_time</a:t>
            </a:r>
            <a:r>
              <a:rPr kumimoji="1" lang="en" altLang="zh-CN" sz="1400" dirty="0"/>
              <a:t>       | datetime     | NO   |     | CURRENT_TIMESTAMP | DEFAULT_GENERATED on update CURRENT_TIMESTAMP |</a:t>
            </a:r>
          </a:p>
          <a:p>
            <a:r>
              <a:rPr kumimoji="1" lang="en" altLang="zh-CN" sz="1400" dirty="0"/>
              <a:t>+-------------------+--------------+------+-----+-------------------+-----------------------------------------------+</a:t>
            </a:r>
          </a:p>
          <a:p>
            <a:endParaRPr kumimoji="1"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559AF2-4972-B44F-B7DE-C3A63F77C30D}"/>
              </a:ext>
            </a:extLst>
          </p:cNvPr>
          <p:cNvSpPr txBox="1"/>
          <p:nvPr/>
        </p:nvSpPr>
        <p:spPr>
          <a:xfrm>
            <a:off x="808383" y="78187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Vehicle Info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06C177-49B6-684B-ABCA-DD4BE5BFB0A1}"/>
              </a:ext>
            </a:extLst>
          </p:cNvPr>
          <p:cNvSpPr txBox="1"/>
          <p:nvPr/>
        </p:nvSpPr>
        <p:spPr>
          <a:xfrm>
            <a:off x="808383" y="5075583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新增：</a:t>
            </a:r>
            <a:endParaRPr kumimoji="1" lang="en-US" altLang="zh-CN" dirty="0"/>
          </a:p>
          <a:p>
            <a:r>
              <a:rPr kumimoji="1" lang="zh-CN" altLang="en-US" dirty="0"/>
              <a:t>公司外键</a:t>
            </a:r>
            <a:r>
              <a:rPr kumimoji="1" lang="en-US" altLang="zh-CN" dirty="0"/>
              <a:t>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757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D3C1F4-BF2B-BD41-BFD2-8FBC671CD5EA}"/>
              </a:ext>
            </a:extLst>
          </p:cNvPr>
          <p:cNvSpPr txBox="1"/>
          <p:nvPr/>
        </p:nvSpPr>
        <p:spPr>
          <a:xfrm>
            <a:off x="940905" y="1789044"/>
            <a:ext cx="83022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+------------+-------------+------+-----+---------+----------------+</a:t>
            </a:r>
          </a:p>
          <a:p>
            <a:r>
              <a:rPr kumimoji="1" lang="en" altLang="zh-CN" dirty="0"/>
              <a:t>| Field      | Type        | Null | Key | Default | Extra          |</a:t>
            </a:r>
          </a:p>
          <a:p>
            <a:r>
              <a:rPr kumimoji="1" lang="en" altLang="zh-CN" dirty="0"/>
              <a:t>+------------+-------------+------+-----+---------+----------------+</a:t>
            </a:r>
          </a:p>
          <a:p>
            <a:r>
              <a:rPr kumimoji="1" lang="en" altLang="zh-CN" dirty="0"/>
              <a:t>| id         | int         | NO   | PRI | NULL    | </a:t>
            </a:r>
            <a:r>
              <a:rPr kumimoji="1" lang="en" altLang="zh-CN" dirty="0" err="1"/>
              <a:t>auto_increment</a:t>
            </a:r>
            <a:r>
              <a:rPr kumimoji="1" lang="en" altLang="zh-CN" dirty="0"/>
              <a:t> |</a:t>
            </a:r>
          </a:p>
          <a:p>
            <a:r>
              <a:rPr kumimoji="1" lang="en" altLang="zh-CN" dirty="0"/>
              <a:t>| name       | varchar(45) | NO   |     | NULL    |                |</a:t>
            </a:r>
          </a:p>
          <a:p>
            <a:r>
              <a:rPr kumimoji="1" lang="en" altLang="zh-CN" dirty="0"/>
              <a:t>| price      | int         | NO   |     | NULL    |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vehicle_id</a:t>
            </a:r>
            <a:r>
              <a:rPr kumimoji="1" lang="en" altLang="zh-CN" dirty="0"/>
              <a:t> | int         | NO   |     | NULL    |                |</a:t>
            </a:r>
          </a:p>
          <a:p>
            <a:r>
              <a:rPr kumimoji="1" lang="en" altLang="zh-CN" dirty="0"/>
              <a:t>+------------+-------------+------+-----+---------+----------------+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942A8A-2B75-5E4D-922C-063B9CE46934}"/>
              </a:ext>
            </a:extLst>
          </p:cNvPr>
          <p:cNvSpPr txBox="1"/>
          <p:nvPr/>
        </p:nvSpPr>
        <p:spPr>
          <a:xfrm>
            <a:off x="1126435" y="95415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partner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018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57E51D-F437-6F49-8FD6-2E3AEE006B61}"/>
              </a:ext>
            </a:extLst>
          </p:cNvPr>
          <p:cNvSpPr txBox="1"/>
          <p:nvPr/>
        </p:nvSpPr>
        <p:spPr>
          <a:xfrm>
            <a:off x="1232452" y="1219200"/>
            <a:ext cx="103101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describe preparedness;</a:t>
            </a:r>
          </a:p>
          <a:p>
            <a:r>
              <a:rPr kumimoji="1" lang="en" altLang="zh-CN" dirty="0"/>
              <a:t>+--------------+-------------+------+-----+---------+----------------+</a:t>
            </a:r>
          </a:p>
          <a:p>
            <a:r>
              <a:rPr kumimoji="1" lang="en" altLang="zh-CN" dirty="0"/>
              <a:t>| Field        | Type        | Null | Key | Default | Extra          |</a:t>
            </a:r>
          </a:p>
          <a:p>
            <a:r>
              <a:rPr kumimoji="1" lang="en" altLang="zh-CN" dirty="0"/>
              <a:t>+--------------+-------------+------+-----+---------+----------------+</a:t>
            </a:r>
          </a:p>
          <a:p>
            <a:r>
              <a:rPr kumimoji="1" lang="en" altLang="zh-CN" dirty="0"/>
              <a:t>| id           | int         | NO   | PRI | NULL    | </a:t>
            </a:r>
            <a:r>
              <a:rPr kumimoji="1" lang="en" altLang="zh-CN" dirty="0" err="1"/>
              <a:t>auto_increment</a:t>
            </a:r>
            <a:r>
              <a:rPr kumimoji="1" lang="en" altLang="zh-CN" dirty="0"/>
              <a:t>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repair_item</a:t>
            </a:r>
            <a:r>
              <a:rPr kumimoji="1" lang="en" altLang="zh-CN" dirty="0"/>
              <a:t>  | varchar(45) | NO   |     | NULL    |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repair_price</a:t>
            </a:r>
            <a:r>
              <a:rPr kumimoji="1" lang="en" altLang="zh-CN" dirty="0"/>
              <a:t> | int         | NO   |     | NULL    |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handler_name</a:t>
            </a:r>
            <a:r>
              <a:rPr kumimoji="1" lang="en" altLang="zh-CN" dirty="0"/>
              <a:t> | varchar(45) | YES  |     | NULL    |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handle_date</a:t>
            </a:r>
            <a:r>
              <a:rPr kumimoji="1" lang="en" altLang="zh-CN" dirty="0"/>
              <a:t>  | datetime    | YES  |     | NULL    |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vehicle_id</a:t>
            </a:r>
            <a:r>
              <a:rPr kumimoji="1" lang="en" altLang="zh-CN" dirty="0"/>
              <a:t>   | int         | NO   |     | NULL    |                |</a:t>
            </a:r>
          </a:p>
          <a:p>
            <a:r>
              <a:rPr kumimoji="1" lang="en" altLang="zh-CN" dirty="0"/>
              <a:t>+--------------+-------------+------+-----+---------+----------------+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3460387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D627E9-D2DF-F445-9495-05FB37C5B534}"/>
              </a:ext>
            </a:extLst>
          </p:cNvPr>
          <p:cNvSpPr txBox="1"/>
          <p:nvPr/>
        </p:nvSpPr>
        <p:spPr>
          <a:xfrm>
            <a:off x="667578" y="278296"/>
            <a:ext cx="108568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/>
              <a:t>mysql</a:t>
            </a:r>
            <a:r>
              <a:rPr kumimoji="1" lang="en" altLang="zh-CN" dirty="0"/>
              <a:t>&gt; describe </a:t>
            </a:r>
            <a:r>
              <a:rPr kumimoji="1" lang="en" altLang="zh-CN" dirty="0" err="1"/>
              <a:t>sale_item</a:t>
            </a:r>
            <a:r>
              <a:rPr kumimoji="1" lang="en" altLang="zh-CN" dirty="0"/>
              <a:t>;</a:t>
            </a:r>
          </a:p>
          <a:p>
            <a:r>
              <a:rPr kumimoji="1" lang="en" altLang="zh-CN" dirty="0"/>
              <a:t>+------------------+------------+------+-----+-------------------+-------------------+</a:t>
            </a:r>
          </a:p>
          <a:p>
            <a:r>
              <a:rPr kumimoji="1" lang="en" altLang="zh-CN" dirty="0"/>
              <a:t>| Field            | Type       | Null | Key | Default           | Extra             |</a:t>
            </a:r>
          </a:p>
          <a:p>
            <a:r>
              <a:rPr kumimoji="1" lang="en" altLang="zh-CN" dirty="0"/>
              <a:t>+------------------+------------+------+-----+-------------------+-------------------+</a:t>
            </a:r>
          </a:p>
          <a:p>
            <a:r>
              <a:rPr kumimoji="1" lang="en" altLang="zh-CN" dirty="0"/>
              <a:t>| id               | int        | NO   | PRI | NULL              | </a:t>
            </a:r>
            <a:r>
              <a:rPr kumimoji="1" lang="en" altLang="zh-CN" dirty="0" err="1"/>
              <a:t>auto_increment</a:t>
            </a:r>
            <a:r>
              <a:rPr kumimoji="1" lang="en" altLang="zh-CN" dirty="0"/>
              <a:t>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sale_price</a:t>
            </a:r>
            <a:r>
              <a:rPr kumimoji="1" lang="en" altLang="zh-CN" dirty="0"/>
              <a:t>       | int        | NO 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commission_rate</a:t>
            </a:r>
            <a:r>
              <a:rPr kumimoji="1" lang="en" altLang="zh-CN" dirty="0"/>
              <a:t>  | double     | YES  |     | 6   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repair_price</a:t>
            </a:r>
            <a:r>
              <a:rPr kumimoji="1" lang="en" altLang="zh-CN" dirty="0"/>
              <a:t>     | int        | YES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partner_price</a:t>
            </a:r>
            <a:r>
              <a:rPr kumimoji="1" lang="en" altLang="zh-CN" dirty="0"/>
              <a:t>    | int        | YES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partner_profit</a:t>
            </a:r>
            <a:r>
              <a:rPr kumimoji="1" lang="en" altLang="zh-CN" dirty="0"/>
              <a:t>   | double     | YES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self_profit</a:t>
            </a:r>
            <a:r>
              <a:rPr kumimoji="1" lang="en" altLang="zh-CN" dirty="0"/>
              <a:t>      | double     | NO 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sale_date</a:t>
            </a:r>
            <a:r>
              <a:rPr kumimoji="1" lang="en" altLang="zh-CN" dirty="0"/>
              <a:t>        | datetime   | YES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vehicle_id</a:t>
            </a:r>
            <a:r>
              <a:rPr kumimoji="1" lang="en" altLang="zh-CN" dirty="0"/>
              <a:t>       | int        | NO 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created_time</a:t>
            </a:r>
            <a:r>
              <a:rPr kumimoji="1" lang="en" altLang="zh-CN" dirty="0"/>
              <a:t>     | datetime   | YES  |     | CURRENT_TIMESTAMP | DEFAULT_GENERATED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clear_state</a:t>
            </a:r>
            <a:r>
              <a:rPr kumimoji="1" lang="en" altLang="zh-CN" dirty="0"/>
              <a:t>      | </a:t>
            </a:r>
            <a:r>
              <a:rPr kumimoji="1" lang="en" altLang="zh-CN" dirty="0" err="1"/>
              <a:t>tinyint</a:t>
            </a:r>
            <a:r>
              <a:rPr kumimoji="1" lang="en" altLang="zh-CN" dirty="0"/>
              <a:t>    | YES  |     | 0   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mortgage_rebate</a:t>
            </a:r>
            <a:r>
              <a:rPr kumimoji="1" lang="en" altLang="zh-CN" dirty="0"/>
              <a:t>  | float(8,2) | YES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insurance_refund</a:t>
            </a:r>
            <a:r>
              <a:rPr kumimoji="1" lang="en" altLang="zh-CN" dirty="0"/>
              <a:t> | float(8,2) | YES  |     | NULL              |                   |</a:t>
            </a:r>
          </a:p>
          <a:p>
            <a:r>
              <a:rPr kumimoji="1" lang="en" altLang="zh-CN" dirty="0"/>
              <a:t>+------------------+------------+------+-----+-------------------+-------------------+</a:t>
            </a:r>
          </a:p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CB397D-4203-E945-87F4-089AC9D03DCD}"/>
              </a:ext>
            </a:extLst>
          </p:cNvPr>
          <p:cNvSpPr txBox="1"/>
          <p:nvPr/>
        </p:nvSpPr>
        <p:spPr>
          <a:xfrm>
            <a:off x="808383" y="5633608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新增：</a:t>
            </a:r>
            <a:endParaRPr kumimoji="1" lang="en-US" altLang="zh-CN" dirty="0"/>
          </a:p>
          <a:p>
            <a:r>
              <a:rPr kumimoji="1" lang="zh-CN" altLang="en-US" dirty="0"/>
              <a:t>公司外键</a:t>
            </a:r>
            <a:r>
              <a:rPr kumimoji="1" lang="en-US" altLang="zh-CN" dirty="0"/>
              <a:t>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28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B60C51-D72F-E24C-BCB2-C18DFF1BF52F}"/>
              </a:ext>
            </a:extLst>
          </p:cNvPr>
          <p:cNvSpPr txBox="1"/>
          <p:nvPr/>
        </p:nvSpPr>
        <p:spPr>
          <a:xfrm>
            <a:off x="1075038" y="803189"/>
            <a:ext cx="73565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、新添加账号系统，新登录以后即记录上公司的</a:t>
            </a:r>
            <a:r>
              <a:rPr kumimoji="1" lang="en-US" altLang="zh-CN" dirty="0"/>
              <a:t>id (</a:t>
            </a:r>
            <a:r>
              <a:rPr kumimoji="1" lang="zh-CN" altLang="en-US" dirty="0"/>
              <a:t>完成）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、新添加主账号的管理系统，可以对副账号进行删除和添加； 完成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、添加账号的详情页面，可以看到账号的限制数量，失效时间；完成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、增加一个管理页面： 添加公司的页面，同时添加初始化账号； 完成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、修改的内容，修改再售车列表和已经出售的车辆列表。（未完成）</a:t>
            </a:r>
          </a:p>
        </p:txBody>
      </p:sp>
    </p:spTree>
    <p:extLst>
      <p:ext uri="{BB962C8B-B14F-4D97-AF65-F5344CB8AC3E}">
        <p14:creationId xmlns:p14="http://schemas.microsoft.com/office/powerpoint/2010/main" val="3927389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982767D-E923-5A49-926D-2EA106C4AF2A}"/>
              </a:ext>
            </a:extLst>
          </p:cNvPr>
          <p:cNvSpPr txBox="1"/>
          <p:nvPr/>
        </p:nvSpPr>
        <p:spPr>
          <a:xfrm>
            <a:off x="988541" y="778476"/>
            <a:ext cx="38908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新增试用窗口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、添加企业名称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、添加企业短名称（限定</a:t>
            </a:r>
            <a:r>
              <a:rPr kumimoji="1" lang="en-US" altLang="zh-CN" dirty="0"/>
              <a:t>4</a:t>
            </a:r>
            <a:r>
              <a:rPr kumimoji="1" lang="zh-CN" altLang="en-US" dirty="0"/>
              <a:t>位以内）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、添加用户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、设置密码</a:t>
            </a:r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、确认密码</a:t>
            </a:r>
            <a:endParaRPr kumimoji="1" lang="en-US" altLang="zh-CN" dirty="0"/>
          </a:p>
          <a:p>
            <a:r>
              <a:rPr kumimoji="1" lang="en-US" altLang="zh-CN" dirty="0"/>
              <a:t>6</a:t>
            </a:r>
            <a:r>
              <a:rPr kumimoji="1" lang="zh-CN" altLang="en-US" dirty="0"/>
              <a:t>、有效期至，默认加一个月</a:t>
            </a:r>
            <a:endParaRPr kumimoji="1" lang="en-US" altLang="zh-CN" dirty="0"/>
          </a:p>
          <a:p>
            <a:r>
              <a:rPr kumimoji="1" lang="en-US" altLang="zh-CN" dirty="0"/>
              <a:t>7</a:t>
            </a:r>
            <a:r>
              <a:rPr kumimoji="1" lang="zh-CN" altLang="en-US" dirty="0"/>
              <a:t>、有效账户，默认一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提交后跳转到登录页面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1E24CC-1DC8-5840-9513-657079A6C072}"/>
              </a:ext>
            </a:extLst>
          </p:cNvPr>
          <p:cNvSpPr txBox="1"/>
          <p:nvPr/>
        </p:nvSpPr>
        <p:spPr>
          <a:xfrm>
            <a:off x="1075038" y="3904735"/>
            <a:ext cx="3898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、新增</a:t>
            </a:r>
            <a:r>
              <a:rPr kumimoji="1" lang="en-US" altLang="zh-CN" dirty="0" err="1"/>
              <a:t>cotroller</a:t>
            </a:r>
            <a:r>
              <a:rPr kumimoji="1" lang="zh-CN" altLang="en-US" dirty="0"/>
              <a:t>层，写在用户界面；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、新增试用界面。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303144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422" y="309676"/>
            <a:ext cx="3507486" cy="62386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车辆入库</a:t>
            </a:r>
          </a:p>
        </p:txBody>
      </p:sp>
      <p:sp>
        <p:nvSpPr>
          <p:cNvPr id="3" name="矩形 2"/>
          <p:cNvSpPr/>
          <p:nvPr/>
        </p:nvSpPr>
        <p:spPr>
          <a:xfrm>
            <a:off x="1099984" y="37729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roxima-nova"/>
              </a:rPr>
              <a:t>fa-reply</a:t>
            </a:r>
            <a:endParaRPr lang="zh-CN" altLang="en-US" dirty="0"/>
          </a:p>
        </p:txBody>
      </p:sp>
      <p:sp>
        <p:nvSpPr>
          <p:cNvPr id="31" name="任意多边形 30"/>
          <p:cNvSpPr/>
          <p:nvPr/>
        </p:nvSpPr>
        <p:spPr>
          <a:xfrm>
            <a:off x="2004593" y="193051"/>
            <a:ext cx="2407920" cy="219665"/>
          </a:xfrm>
          <a:custGeom>
            <a:avLst/>
            <a:gdLst>
              <a:gd name="connsiteX0" fmla="*/ 2407920 w 2407920"/>
              <a:gd name="connsiteY0" fmla="*/ 219665 h 219665"/>
              <a:gd name="connsiteX1" fmla="*/ 1351280 w 2407920"/>
              <a:gd name="connsiteY1" fmla="*/ 6305 h 219665"/>
              <a:gd name="connsiteX2" fmla="*/ 0 w 2407920"/>
              <a:gd name="connsiteY2" fmla="*/ 77425 h 21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7920" h="219665">
                <a:moveTo>
                  <a:pt x="2407920" y="219665"/>
                </a:moveTo>
                <a:cubicBezTo>
                  <a:pt x="2080260" y="124838"/>
                  <a:pt x="1752600" y="30012"/>
                  <a:pt x="1351280" y="6305"/>
                </a:cubicBezTo>
                <a:cubicBezTo>
                  <a:pt x="949960" y="-17402"/>
                  <a:pt x="474980" y="30011"/>
                  <a:pt x="0" y="774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594" y="324485"/>
            <a:ext cx="3657143" cy="41904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5360" y="833120"/>
            <a:ext cx="156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入库登记好</a:t>
            </a:r>
            <a:endParaRPr lang="en-US" altLang="zh-CN" dirty="0"/>
          </a:p>
          <a:p>
            <a:r>
              <a:rPr lang="zh-CN" altLang="en-US" dirty="0"/>
              <a:t>待售车型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5360" y="1645920"/>
            <a:ext cx="22331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车牌号：</a:t>
            </a:r>
            <a:endParaRPr lang="en-US" altLang="zh-CN" dirty="0"/>
          </a:p>
          <a:p>
            <a:r>
              <a:rPr lang="zh-CN" altLang="en-US" dirty="0"/>
              <a:t>汽车品牌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/>
          </a:p>
          <a:p>
            <a:r>
              <a:rPr lang="zh-CN" altLang="en-US" dirty="0"/>
              <a:t>上户时间：</a:t>
            </a:r>
            <a:endParaRPr lang="en-US" altLang="zh-CN" dirty="0"/>
          </a:p>
          <a:p>
            <a:r>
              <a:rPr lang="zh-CN" altLang="en-US" dirty="0"/>
              <a:t>颜色配置：</a:t>
            </a:r>
            <a:endParaRPr lang="en-US" altLang="zh-CN" dirty="0"/>
          </a:p>
          <a:p>
            <a:r>
              <a:rPr lang="zh-CN" altLang="en-US" dirty="0"/>
              <a:t>购车时间：</a:t>
            </a:r>
            <a:endParaRPr lang="en-US" altLang="zh-CN" dirty="0"/>
          </a:p>
          <a:p>
            <a:r>
              <a:rPr lang="zh-CN" altLang="en-US" dirty="0"/>
              <a:t>购车价格：</a:t>
            </a:r>
            <a:endParaRPr lang="en-US" altLang="zh-CN" dirty="0"/>
          </a:p>
          <a:p>
            <a:r>
              <a:rPr lang="zh-CN" altLang="en-US" dirty="0"/>
              <a:t>万达鑫出资：</a:t>
            </a:r>
            <a:endParaRPr lang="en-US" altLang="zh-CN" dirty="0"/>
          </a:p>
          <a:p>
            <a:r>
              <a:rPr lang="zh-CN" altLang="en-US" dirty="0"/>
              <a:t>合作伙伴：</a:t>
            </a:r>
            <a:endParaRPr lang="en-US" altLang="zh-CN" dirty="0"/>
          </a:p>
          <a:p>
            <a:r>
              <a:rPr lang="zh-CN" altLang="en-US" dirty="0"/>
              <a:t>合作伙伴出资：</a:t>
            </a:r>
            <a:endParaRPr lang="en-US" altLang="zh-CN" dirty="0"/>
          </a:p>
          <a:p>
            <a:r>
              <a:rPr lang="zh-CN" altLang="en-US" dirty="0"/>
              <a:t>备注信息：</a:t>
            </a:r>
            <a:endParaRPr lang="en-US" altLang="zh-CN" dirty="0"/>
          </a:p>
          <a:p>
            <a:r>
              <a:rPr lang="zh-CN" altLang="en-US" dirty="0"/>
              <a:t>照片：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75360" y="4951710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这里是一对多的关系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75360" y="5527040"/>
            <a:ext cx="139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车辆整备按钮跳转整备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444365" y="924560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车辆编码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444365" y="1338143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车牌号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444365" y="1782206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汽车品牌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4444365" y="2754589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车身颜色：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444365" y="3190459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购车时间：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444365" y="2268397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注册时间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444365" y="3626329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购车价格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444365" y="4062199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万达鑫出资：</a:t>
            </a:r>
          </a:p>
        </p:txBody>
      </p:sp>
    </p:spTree>
    <p:extLst>
      <p:ext uri="{BB962C8B-B14F-4D97-AF65-F5344CB8AC3E}">
        <p14:creationId xmlns:p14="http://schemas.microsoft.com/office/powerpoint/2010/main" val="331416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车辆整备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422" y="309676"/>
            <a:ext cx="3507486" cy="62386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594" y="324485"/>
            <a:ext cx="3657143" cy="41904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1760" y="341869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整备登记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7415" y="1087120"/>
            <a:ext cx="416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选中某一个车辆后，对其添加整备信息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57200" y="2082800"/>
            <a:ext cx="258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整备项目：</a:t>
            </a:r>
            <a:endParaRPr lang="en-US" altLang="zh-CN" dirty="0"/>
          </a:p>
          <a:p>
            <a:r>
              <a:rPr lang="zh-CN" altLang="en-US" dirty="0"/>
              <a:t>整备金额：</a:t>
            </a:r>
            <a:endParaRPr lang="en-US" altLang="zh-CN" dirty="0"/>
          </a:p>
          <a:p>
            <a:r>
              <a:rPr lang="zh-CN" altLang="en-US" dirty="0"/>
              <a:t>经手人：</a:t>
            </a:r>
            <a:endParaRPr lang="en-US" altLang="zh-CN" dirty="0"/>
          </a:p>
          <a:p>
            <a:r>
              <a:rPr lang="zh-CN" altLang="en-US" dirty="0"/>
              <a:t>时间：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37415" y="3789680"/>
            <a:ext cx="342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这是一个一对多的关系</a:t>
            </a:r>
          </a:p>
        </p:txBody>
      </p:sp>
    </p:spTree>
    <p:extLst>
      <p:ext uri="{BB962C8B-B14F-4D97-AF65-F5344CB8AC3E}">
        <p14:creationId xmlns:p14="http://schemas.microsoft.com/office/powerpoint/2010/main" val="350446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车辆销售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1760" y="341869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车辆销售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7415" y="1087120"/>
            <a:ext cx="416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选中某一个车辆后，对其进行售卖操作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40933" y="909067"/>
            <a:ext cx="1889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车辆基本信息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222" y="1350602"/>
            <a:ext cx="3057147" cy="127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10400" y="943383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440933" y="273888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车辆购车费用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40933" y="3425944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车辆整备费用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440933" y="4109771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售车价格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40933" y="4793598"/>
            <a:ext cx="11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销售提成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572221" y="6206117"/>
            <a:ext cx="30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销售车辆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440933" y="5421738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是否结账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022080" y="4793598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前端计算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5537200" y="4128421"/>
            <a:ext cx="4023360" cy="941419"/>
          </a:xfrm>
          <a:custGeom>
            <a:avLst/>
            <a:gdLst>
              <a:gd name="connsiteX0" fmla="*/ 4023360 w 4023360"/>
              <a:gd name="connsiteY0" fmla="*/ 595979 h 941419"/>
              <a:gd name="connsiteX1" fmla="*/ 1595120 w 4023360"/>
              <a:gd name="connsiteY1" fmla="*/ 6699 h 941419"/>
              <a:gd name="connsiteX2" fmla="*/ 0 w 4023360"/>
              <a:gd name="connsiteY2" fmla="*/ 941419 h 94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3360" h="941419">
                <a:moveTo>
                  <a:pt x="4023360" y="595979"/>
                </a:moveTo>
                <a:cubicBezTo>
                  <a:pt x="3144520" y="272552"/>
                  <a:pt x="2265680" y="-50874"/>
                  <a:pt x="1595120" y="6699"/>
                </a:cubicBezTo>
                <a:cubicBezTo>
                  <a:pt x="924560" y="64272"/>
                  <a:pt x="462280" y="502845"/>
                  <a:pt x="0" y="94141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1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车辆销售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1760" y="341869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车辆销售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7415" y="1087120"/>
            <a:ext cx="416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选中某一个车辆后，对其进行售卖操作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40933" y="909067"/>
            <a:ext cx="1889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车辆基本信息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222" y="1350602"/>
            <a:ext cx="3057147" cy="127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10400" y="943383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440933" y="273888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车辆购车费用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40933" y="3425944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车辆整备费用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440933" y="4109771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售车价格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40933" y="4793598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销售提成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572221" y="6279779"/>
            <a:ext cx="30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取消销售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440933" y="5292759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是否结账</a:t>
            </a:r>
          </a:p>
        </p:txBody>
      </p:sp>
    </p:spTree>
    <p:extLst>
      <p:ext uri="{BB962C8B-B14F-4D97-AF65-F5344CB8AC3E}">
        <p14:creationId xmlns:p14="http://schemas.microsoft.com/office/powerpoint/2010/main" val="308818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已售列表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322031" y="1828479"/>
            <a:ext cx="3446462" cy="568960"/>
          </a:xfrm>
          <a:prstGeom prst="roundRect">
            <a:avLst>
              <a:gd name="adj" fmla="val 10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336098" y="796355"/>
            <a:ext cx="3446462" cy="568960"/>
          </a:xfrm>
          <a:prstGeom prst="roundRect">
            <a:avLst>
              <a:gd name="adj" fmla="val 121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03520" y="896169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490636" y="1431077"/>
            <a:ext cx="95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已结账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272901" y="1523098"/>
            <a:ext cx="364220" cy="2133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10601" y="1928293"/>
            <a:ext cx="125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川</a:t>
            </a:r>
            <a:r>
              <a:rPr lang="en-US" altLang="zh-CN" dirty="0"/>
              <a:t>A78987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648545" y="1928293"/>
            <a:ext cx="6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蓝色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359809" y="1928293"/>
            <a:ext cx="6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宝马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644241" y="1427054"/>
            <a:ext cx="70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</a:p>
        </p:txBody>
      </p:sp>
      <p:sp>
        <p:nvSpPr>
          <p:cNvPr id="19" name="等腰三角形 18"/>
          <p:cNvSpPr/>
          <p:nvPr/>
        </p:nvSpPr>
        <p:spPr>
          <a:xfrm rot="10800000">
            <a:off x="6318649" y="1555645"/>
            <a:ext cx="171987" cy="148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30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28518" y="10479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销售报表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44365" y="909067"/>
            <a:ext cx="17983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年度报表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82777" y="1884427"/>
            <a:ext cx="292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累计销售额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762818" y="1310641"/>
            <a:ext cx="2725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123456.99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82777" y="2850746"/>
            <a:ext cx="292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累计利润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62818" y="2276960"/>
            <a:ext cx="2725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123323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562689" y="3979148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在售车辆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23308" y="3971596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已售车辆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444365" y="1310641"/>
            <a:ext cx="3181023" cy="966319"/>
          </a:xfrm>
          <a:prstGeom prst="roundRect">
            <a:avLst>
              <a:gd name="adj" fmla="val 82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444365" y="2358860"/>
            <a:ext cx="3181023" cy="966319"/>
          </a:xfrm>
          <a:prstGeom prst="roundRect">
            <a:avLst>
              <a:gd name="adj" fmla="val 82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444365" y="3431859"/>
            <a:ext cx="1540491" cy="966319"/>
          </a:xfrm>
          <a:prstGeom prst="roundRect">
            <a:avLst>
              <a:gd name="adj" fmla="val 82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083093" y="3431859"/>
            <a:ext cx="1540491" cy="966319"/>
          </a:xfrm>
          <a:prstGeom prst="roundRect">
            <a:avLst>
              <a:gd name="adj" fmla="val 82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5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32504" y="2944368"/>
            <a:ext cx="418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网页原型设计</a:t>
            </a:r>
          </a:p>
        </p:txBody>
      </p:sp>
    </p:spTree>
    <p:extLst>
      <p:ext uri="{BB962C8B-B14F-4D97-AF65-F5344CB8AC3E}">
        <p14:creationId xmlns:p14="http://schemas.microsoft.com/office/powerpoint/2010/main" val="155014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3440</TotalTime>
  <Words>1841</Words>
  <Application>Microsoft Macintosh PowerPoint</Application>
  <PresentationFormat>宽屏</PresentationFormat>
  <Paragraphs>404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黑体</vt:lpstr>
      <vt:lpstr>微软雅黑</vt:lpstr>
      <vt:lpstr>proxima-nova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佳瑞</dc:creator>
  <cp:lastModifiedBy>宇洁 邱</cp:lastModifiedBy>
  <cp:revision>224</cp:revision>
  <dcterms:created xsi:type="dcterms:W3CDTF">2021-01-06T13:35:08Z</dcterms:created>
  <dcterms:modified xsi:type="dcterms:W3CDTF">2021-07-12T15:14:57Z</dcterms:modified>
</cp:coreProperties>
</file>