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4" r:id="rId16"/>
    <p:sldId id="275" r:id="rId17"/>
    <p:sldId id="270" r:id="rId18"/>
    <p:sldId id="272" r:id="rId19"/>
    <p:sldId id="271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24A6F1"/>
    <a:srgbClr val="18282E"/>
    <a:srgbClr val="325360"/>
    <a:srgbClr val="E2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17FB-8A08-49EA-AAB1-E559B965B2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B2F9-F16A-49FF-BBDD-198B694D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165087" y="3063240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444365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165723" y="4242816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444365" y="5422392"/>
            <a:ext cx="1517904" cy="969264"/>
          </a:xfrm>
          <a:prstGeom prst="roundRect">
            <a:avLst>
              <a:gd name="adj" fmla="val 1628"/>
            </a:avLst>
          </a:prstGeom>
          <a:solidFill>
            <a:srgbClr val="FEFEFE"/>
          </a:solidFill>
          <a:ln>
            <a:solidFill>
              <a:srgbClr val="FEFEFE"/>
            </a:solidFill>
          </a:ln>
          <a:effectLst>
            <a:outerShdw blurRad="63500" sx="103000" sy="103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0519" y="315785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79797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04711" y="4346575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979797" y="5537962"/>
            <a:ext cx="439928" cy="439928"/>
          </a:xfrm>
          <a:prstGeom prst="ellipse">
            <a:avLst/>
          </a:prstGeom>
          <a:solidFill>
            <a:srgbClr val="E2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10019" y="3678739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车辆入库</a:t>
            </a:r>
            <a:endParaRPr lang="zh-CN" altLang="en-US" sz="1100" dirty="0">
              <a:solidFill>
                <a:srgbClr val="182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9297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车辆销售</a:t>
            </a:r>
            <a:endParaRPr lang="zh-CN" altLang="en-US" sz="1100" dirty="0">
              <a:solidFill>
                <a:srgbClr val="182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14211" y="4877821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</a:t>
            </a:r>
            <a:endParaRPr lang="zh-CN" altLang="en-US" sz="1100" dirty="0">
              <a:solidFill>
                <a:srgbClr val="182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89297" y="6023107"/>
            <a:ext cx="82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版权信息</a:t>
            </a:r>
            <a:endParaRPr lang="zh-CN" altLang="en-US" sz="1100" dirty="0">
              <a:solidFill>
                <a:srgbClr val="1828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53610" y="126618"/>
            <a:ext cx="3610229" cy="2726309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40912" y="773925"/>
            <a:ext cx="3622928" cy="20790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771387" y="2711196"/>
            <a:ext cx="561975" cy="57150"/>
            <a:chOff x="5683250" y="2708275"/>
            <a:chExt cx="561975" cy="57150"/>
          </a:xfrm>
        </p:grpSpPr>
        <p:sp>
          <p:nvSpPr>
            <p:cNvPr id="28" name="椭圆 27"/>
            <p:cNvSpPr/>
            <p:nvPr/>
          </p:nvSpPr>
          <p:spPr>
            <a:xfrm>
              <a:off x="5683250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85152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19800" y="2708275"/>
              <a:ext cx="57150" cy="5715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188075" y="2708275"/>
              <a:ext cx="57150" cy="57150"/>
            </a:xfrm>
            <a:prstGeom prst="ellipse">
              <a:avLst/>
            </a:prstGeom>
            <a:noFill/>
            <a:ln w="6350">
              <a:solidFill>
                <a:srgbClr val="FEF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万达鑫名车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85152" y="300663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fa-bars</a:t>
            </a:r>
            <a:endParaRPr lang="zh-CN" altLang="en-US" dirty="0"/>
          </a:p>
        </p:txBody>
      </p:sp>
      <p:sp>
        <p:nvSpPr>
          <p:cNvPr id="42" name="任意多边形 41"/>
          <p:cNvSpPr/>
          <p:nvPr/>
        </p:nvSpPr>
        <p:spPr>
          <a:xfrm>
            <a:off x="1952221" y="214652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58" y="3247165"/>
            <a:ext cx="247650" cy="24765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440809" y="3063240"/>
            <a:ext cx="1517904" cy="969264"/>
            <a:chOff x="2365756" y="3063240"/>
            <a:chExt cx="1517904" cy="969264"/>
          </a:xfrm>
        </p:grpSpPr>
        <p:sp>
          <p:nvSpPr>
            <p:cNvPr id="10" name="圆角矩形 9"/>
            <p:cNvSpPr/>
            <p:nvPr/>
          </p:nvSpPr>
          <p:spPr>
            <a:xfrm>
              <a:off x="2365756" y="3063240"/>
              <a:ext cx="1517904" cy="969264"/>
            </a:xfrm>
            <a:prstGeom prst="roundRect">
              <a:avLst>
                <a:gd name="adj" fmla="val 1628"/>
              </a:avLst>
            </a:prstGeom>
            <a:solidFill>
              <a:srgbClr val="FEFEFE"/>
            </a:solidFill>
            <a:ln>
              <a:solidFill>
                <a:srgbClr val="FEFEFE"/>
              </a:solidFill>
            </a:ln>
            <a:effectLst>
              <a:outerShdw blurRad="63500" sx="103000" sy="103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904744" y="3157855"/>
              <a:ext cx="439928" cy="439928"/>
            </a:xfrm>
            <a:prstGeom prst="ellipse">
              <a:avLst/>
            </a:prstGeom>
            <a:solidFill>
              <a:srgbClr val="E2E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14244" y="3678739"/>
              <a:ext cx="820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solidFill>
                    <a:srgbClr val="1828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车辆列表</a:t>
              </a:r>
              <a:endParaRPr lang="zh-CN" altLang="en-US" sz="1100" dirty="0">
                <a:solidFill>
                  <a:srgbClr val="1828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104" y="3247165"/>
              <a:ext cx="267208" cy="26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6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39" y="352019"/>
            <a:ext cx="3529357" cy="61539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72784" y="1207008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vehicleNum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licensePlate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vehicleBrand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registrationDate</a:t>
            </a:r>
            <a:r>
              <a:rPr lang="en-US" altLang="zh-CN" dirty="0" smtClean="0"/>
              <a:t>: date</a:t>
            </a:r>
          </a:p>
          <a:p>
            <a:r>
              <a:rPr lang="en-US" altLang="zh-CN" dirty="0" err="1" smtClean="0"/>
              <a:t>vehicleColor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purchaseDate</a:t>
            </a:r>
            <a:r>
              <a:rPr lang="en-US" altLang="zh-CN" dirty="0" smtClean="0"/>
              <a:t>: date</a:t>
            </a:r>
          </a:p>
          <a:p>
            <a:r>
              <a:rPr lang="en-US" altLang="zh-CN" dirty="0" err="1" smtClean="0"/>
              <a:t>purchasePrice</a:t>
            </a:r>
            <a:r>
              <a:rPr lang="en-US" altLang="zh-CN" dirty="0" smtClean="0"/>
              <a:t>: Integer</a:t>
            </a:r>
          </a:p>
          <a:p>
            <a:r>
              <a:rPr lang="en-US" altLang="zh-CN" dirty="0" err="1" smtClean="0"/>
              <a:t>vehicleNote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sring</a:t>
            </a:r>
            <a:endParaRPr lang="en-US" altLang="zh-CN" dirty="0" smtClean="0"/>
          </a:p>
          <a:p>
            <a:r>
              <a:rPr lang="en-US" altLang="zh-CN" dirty="0" err="1" smtClean="0"/>
              <a:t>vehicleImg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imgFile</a:t>
            </a:r>
            <a:endParaRPr lang="en-US" altLang="zh-CN" dirty="0" smtClean="0"/>
          </a:p>
          <a:p>
            <a:r>
              <a:rPr lang="en-US" altLang="zh-CN" dirty="0" err="1" smtClean="0"/>
              <a:t>repairState</a:t>
            </a:r>
            <a:r>
              <a:rPr lang="en-US" altLang="zh-CN" dirty="0" smtClean="0"/>
              <a:t>: Boolean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272784" y="4533638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partnerName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partnerPrice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5080" y="513850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POST:</a:t>
            </a:r>
          </a:p>
          <a:p>
            <a:r>
              <a:rPr lang="en-US" altLang="zh-CN" dirty="0" smtClean="0"/>
              <a:t>ok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9916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</a:p>
          <a:p>
            <a:r>
              <a:rPr lang="en-US" altLang="zh-CN" dirty="0"/>
              <a:t>ok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92775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PUT</a:t>
            </a:r>
          </a:p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64321" y="559356"/>
            <a:ext cx="147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DELETE</a:t>
            </a:r>
          </a:p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18704" y="448747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合伙人</a:t>
            </a:r>
          </a:p>
        </p:txBody>
      </p:sp>
    </p:spTree>
    <p:extLst>
      <p:ext uri="{BB962C8B-B14F-4D97-AF65-F5344CB8AC3E}">
        <p14:creationId xmlns:p14="http://schemas.microsoft.com/office/powerpoint/2010/main" val="12290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4984" y="72237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整备项目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0872" y="13749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整备项目：</a:t>
            </a:r>
            <a:endParaRPr lang="en-US" altLang="zh-CN" dirty="0"/>
          </a:p>
          <a:p>
            <a:r>
              <a:rPr lang="zh-CN" altLang="en-US" dirty="0"/>
              <a:t>整备金额：</a:t>
            </a:r>
            <a:endParaRPr lang="en-US" altLang="zh-CN" dirty="0"/>
          </a:p>
          <a:p>
            <a:r>
              <a:rPr lang="zh-CN" altLang="en-US" dirty="0"/>
              <a:t>经手人：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339840" y="13749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vehicleNum</a:t>
            </a:r>
            <a:r>
              <a:rPr lang="en-US" altLang="zh-CN" dirty="0" smtClean="0"/>
              <a:t>: String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repairItem</a:t>
            </a:r>
            <a:r>
              <a:rPr lang="en-US" altLang="zh-CN" dirty="0" smtClean="0"/>
              <a:t>:  String</a:t>
            </a:r>
          </a:p>
          <a:p>
            <a:r>
              <a:rPr lang="en-US" altLang="zh-CN" dirty="0" err="1" smtClean="0"/>
              <a:t>repairPrice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handlerName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handleDate</a:t>
            </a:r>
            <a:r>
              <a:rPr lang="en-US" altLang="zh-CN" dirty="0" smtClean="0"/>
              <a:t>: Date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547104" y="3886200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都是一个列表加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76872" y="599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GET POST PUT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459736" y="907042"/>
            <a:ext cx="3118104" cy="519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67" y="420652"/>
            <a:ext cx="3384391" cy="6016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331" y="420652"/>
            <a:ext cx="3384391" cy="60166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8224" y="559356"/>
            <a:ext cx="147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81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9" y="292100"/>
            <a:ext cx="3529012" cy="6273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75564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GET</a:t>
            </a:r>
          </a:p>
          <a:p>
            <a:endParaRPr lang="en-US" altLang="zh-CN" dirty="0"/>
          </a:p>
          <a:p>
            <a:r>
              <a:rPr lang="en-US" altLang="zh-CN" dirty="0" smtClean="0"/>
              <a:t>vehicle Info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8438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销售信息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96401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修改销售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37273" y="706582"/>
            <a:ext cx="171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DELETE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0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9" y="292100"/>
            <a:ext cx="3529012" cy="627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9672" y="1261872"/>
            <a:ext cx="37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totalSales</a:t>
            </a:r>
            <a:r>
              <a:rPr lang="en-US" altLang="zh-CN" dirty="0" smtClean="0"/>
              <a:t>: Integer</a:t>
            </a:r>
          </a:p>
          <a:p>
            <a:r>
              <a:rPr lang="en-US" altLang="zh-CN" dirty="0" err="1" smtClean="0"/>
              <a:t>totalProfit</a:t>
            </a:r>
            <a:r>
              <a:rPr lang="en-US" altLang="zh-CN" dirty="0" smtClean="0"/>
              <a:t>: Integer</a:t>
            </a:r>
          </a:p>
          <a:p>
            <a:endParaRPr lang="en-US" altLang="zh-CN" dirty="0"/>
          </a:p>
          <a:p>
            <a:r>
              <a:rPr lang="en-US" altLang="zh-CN" dirty="0" err="1" smtClean="0"/>
              <a:t>totalNotSold</a:t>
            </a:r>
            <a:r>
              <a:rPr lang="en-US" altLang="zh-CN" dirty="0" smtClean="0"/>
              <a:t>: Integer</a:t>
            </a:r>
          </a:p>
          <a:p>
            <a:r>
              <a:rPr lang="en-US" altLang="zh-CN" dirty="0" err="1" smtClean="0"/>
              <a:t>totalSold</a:t>
            </a:r>
            <a:r>
              <a:rPr lang="en-US" altLang="zh-CN" dirty="0" smtClean="0"/>
              <a:t>: Integer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19672" y="3014395"/>
            <a:ext cx="4507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{"code":200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data</a:t>
            </a:r>
            <a:r>
              <a:rPr lang="en-US" altLang="zh-CN" dirty="0" smtClean="0"/>
              <a:t>":</a:t>
            </a:r>
          </a:p>
          <a:p>
            <a:r>
              <a:rPr lang="en-US" altLang="zh-CN" dirty="0" smtClean="0"/>
              <a:t>{"</a:t>
            </a:r>
            <a:r>
              <a:rPr lang="en-US" altLang="zh-CN" dirty="0"/>
              <a:t>totalSales":123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totalProfit":456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totalNotSold":89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totalSold":89}}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7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744" y="612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26</a:t>
            </a:r>
            <a:r>
              <a:rPr lang="zh-CN" altLang="en-US" dirty="0"/>
              <a:t>个英文字母</a:t>
            </a:r>
            <a:r>
              <a:rPr lang="en-US" altLang="zh-CN" dirty="0"/>
              <a:t>(</a:t>
            </a:r>
            <a:r>
              <a:rPr lang="zh-CN" altLang="en-US" dirty="0"/>
              <a:t>区分大小写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0-9</a:t>
            </a:r>
            <a:r>
              <a:rPr lang="zh-CN" altLang="en-US" dirty="0"/>
              <a:t>的自然数</a:t>
            </a:r>
            <a:r>
              <a:rPr lang="en-US" altLang="zh-CN" dirty="0"/>
              <a:t>(</a:t>
            </a:r>
            <a:r>
              <a:rPr lang="zh-CN" altLang="en-US" dirty="0"/>
              <a:t>经常不需要</a:t>
            </a:r>
            <a:r>
              <a:rPr lang="en-US" altLang="zh-CN" dirty="0"/>
              <a:t>)</a:t>
            </a:r>
            <a:r>
              <a:rPr lang="zh-CN" altLang="en-US" dirty="0"/>
              <a:t>加上下划线</a:t>
            </a:r>
            <a:r>
              <a:rPr lang="en-US" altLang="zh-CN" dirty="0"/>
              <a:t>'_'</a:t>
            </a:r>
            <a:r>
              <a:rPr lang="zh-CN" altLang="en-US" dirty="0"/>
              <a:t>组成，命名简洁明确，多个单词用下划线</a:t>
            </a:r>
            <a:r>
              <a:rPr lang="en-US" altLang="zh-CN" dirty="0"/>
              <a:t>'_'</a:t>
            </a:r>
            <a:r>
              <a:rPr lang="zh-CN" altLang="en-US" dirty="0"/>
              <a:t>分隔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）全部小写命名，禁止出现大写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）字段必须填写描述信息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）禁止使用数据库关键字，如：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time </a:t>
            </a:r>
            <a:r>
              <a:rPr lang="zh-CN" altLang="en-US" dirty="0"/>
              <a:t>，</a:t>
            </a:r>
            <a:r>
              <a:rPr lang="en-US" altLang="zh-CN" dirty="0" err="1"/>
              <a:t>datetime</a:t>
            </a:r>
            <a:r>
              <a:rPr lang="en-US" altLang="zh-CN" dirty="0"/>
              <a:t> password 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）字段名称一般采用名词或动宾短语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）采用字段的名称必须是易于理解，一般不超过三个英文单词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）在命名表的列时，不要重复表的名称</a:t>
            </a:r>
          </a:p>
          <a:p>
            <a:endParaRPr lang="zh-CN" altLang="en-US" dirty="0"/>
          </a:p>
          <a:p>
            <a:r>
              <a:rPr lang="zh-CN" altLang="en-US" dirty="0"/>
              <a:t>例如，在名</a:t>
            </a:r>
            <a:r>
              <a:rPr lang="en-US" altLang="zh-CN" dirty="0" err="1"/>
              <a:t>employe</a:t>
            </a:r>
            <a:r>
              <a:rPr lang="zh-CN" altLang="en-US" dirty="0"/>
              <a:t>的表中避免使用名为</a:t>
            </a:r>
            <a:r>
              <a:rPr lang="en-US" altLang="zh-CN" dirty="0" err="1"/>
              <a:t>employee_lastname</a:t>
            </a:r>
            <a:r>
              <a:rPr lang="zh-CN" altLang="en-US" dirty="0"/>
              <a:t>的字段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）不要在列的名称中包含数据类型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）字段命名使用完整名称，禁止缩写</a:t>
            </a:r>
          </a:p>
        </p:txBody>
      </p:sp>
    </p:spTree>
    <p:extLst>
      <p:ext uri="{BB962C8B-B14F-4D97-AF65-F5344CB8AC3E}">
        <p14:creationId xmlns:p14="http://schemas.microsoft.com/office/powerpoint/2010/main" val="85690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0040" y="2670048"/>
            <a:ext cx="393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数据库方案设计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307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4796"/>
            <a:ext cx="370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数据库的设计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6106"/>
              </p:ext>
            </p:extLst>
          </p:nvPr>
        </p:nvGraphicFramePr>
        <p:xfrm>
          <a:off x="0" y="975698"/>
          <a:ext cx="1285646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319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92794208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802694835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591770599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2453409928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307144756"/>
                    </a:ext>
                  </a:extLst>
                </a:gridCol>
                <a:gridCol w="918319">
                  <a:extLst>
                    <a:ext uri="{9D8B030D-6E8A-4147-A177-3AD203B41FA5}">
                      <a16:colId xmlns:a16="http://schemas.microsoft.com/office/drawing/2014/main" val="192828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vehicleNumber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licensePlate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vehicleBrand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registrationDate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vehicleColor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purchaseDate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purchasePrice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vehicleNote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repairState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saleState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stockDate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partner_id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preparedness_id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车辆编码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车牌号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车品牌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注册时间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车辆颜色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购买时间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购买价格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是否整备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是否销售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入库时间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合伙人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整备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Date(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7457" y="3529584"/>
            <a:ext cx="4169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vehicleNum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licensePlate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vehicleBrand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registrationDate</a:t>
            </a:r>
            <a:r>
              <a:rPr lang="en-US" altLang="zh-CN" dirty="0" smtClean="0"/>
              <a:t>: date</a:t>
            </a:r>
          </a:p>
          <a:p>
            <a:r>
              <a:rPr lang="en-US" altLang="zh-CN" dirty="0" err="1" smtClean="0"/>
              <a:t>vehicleColor</a:t>
            </a:r>
            <a:r>
              <a:rPr lang="en-US" altLang="zh-CN" dirty="0" smtClean="0"/>
              <a:t>: string</a:t>
            </a:r>
          </a:p>
          <a:p>
            <a:r>
              <a:rPr lang="en-US" altLang="zh-CN" dirty="0" err="1" smtClean="0"/>
              <a:t>purchaseDate</a:t>
            </a:r>
            <a:r>
              <a:rPr lang="en-US" altLang="zh-CN" dirty="0" smtClean="0"/>
              <a:t>: date</a:t>
            </a:r>
          </a:p>
          <a:p>
            <a:r>
              <a:rPr lang="en-US" altLang="zh-CN" dirty="0" err="1" smtClean="0"/>
              <a:t>purchasePrice</a:t>
            </a:r>
            <a:r>
              <a:rPr lang="en-US" altLang="zh-CN" dirty="0" smtClean="0"/>
              <a:t>: Integer</a:t>
            </a:r>
          </a:p>
          <a:p>
            <a:r>
              <a:rPr lang="en-US" altLang="zh-CN" dirty="0" err="1" smtClean="0"/>
              <a:t>vehicleNote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sring</a:t>
            </a:r>
            <a:endParaRPr lang="en-US" altLang="zh-CN" dirty="0" smtClean="0"/>
          </a:p>
          <a:p>
            <a:r>
              <a:rPr lang="en-US" altLang="zh-CN" dirty="0" err="1" smtClean="0"/>
              <a:t>vehicleImg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imgFile</a:t>
            </a:r>
            <a:endParaRPr lang="en-US" altLang="zh-CN" dirty="0" smtClean="0"/>
          </a:p>
          <a:p>
            <a:r>
              <a:rPr lang="en-US" altLang="zh-CN" dirty="0" err="1" smtClean="0"/>
              <a:t>repairState</a:t>
            </a:r>
            <a:r>
              <a:rPr lang="en-US" altLang="zh-CN" dirty="0" smtClean="0"/>
              <a:t>: Boolean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973836" y="31602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VN20200001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899666" y="2218022"/>
            <a:ext cx="0" cy="9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7457" y="502920"/>
            <a:ext cx="24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vehicle_infomation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01184" y="4306824"/>
            <a:ext cx="3081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vehicle_information</a:t>
            </a:r>
            <a:endParaRPr lang="en-US" altLang="zh-CN" dirty="0" smtClean="0"/>
          </a:p>
          <a:p>
            <a:r>
              <a:rPr lang="en-US" altLang="zh-CN" dirty="0" smtClean="0"/>
              <a:t>	partner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partner1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partner2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solidFill>
                  <a:srgbClr val="D52020"/>
                </a:solidFill>
                <a:latin typeface="Arial" panose="020B0604020202020204" pitchFamily="34" charset="0"/>
              </a:rPr>
              <a:t>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smtClean="0">
                <a:solidFill>
                  <a:srgbClr val="D52020"/>
                </a:solidFill>
                <a:latin typeface="Arial" panose="020B0604020202020204" pitchFamily="34" charset="0"/>
              </a:rPr>
              <a:t>	prepare1</a:t>
            </a:r>
          </a:p>
          <a:p>
            <a:r>
              <a:rPr lang="en-US" altLang="zh-CN" dirty="0">
                <a:solidFill>
                  <a:srgbClr val="D52020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 err="1" smtClean="0"/>
              <a:t>sale_item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40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13759"/>
              </p:ext>
            </p:extLst>
          </p:nvPr>
        </p:nvGraphicFramePr>
        <p:xfrm>
          <a:off x="1602232" y="13140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合伙人名字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合伙金额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20824" y="4195310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partnerName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partnerPrice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7904" y="694944"/>
            <a:ext cx="120700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partner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58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85200"/>
              </p:ext>
            </p:extLst>
          </p:nvPr>
        </p:nvGraphicFramePr>
        <p:xfrm>
          <a:off x="1887728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158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0400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45528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97981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908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repairItem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handlerName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handleDate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9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整备项目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整备价格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处理人名字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1508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5216" y="23114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整备项目：</a:t>
            </a:r>
            <a:endParaRPr lang="en-US" altLang="zh-CN" dirty="0" smtClean="0"/>
          </a:p>
          <a:p>
            <a:r>
              <a:rPr lang="zh-CN" altLang="en-US" dirty="0" smtClean="0"/>
              <a:t>整备金额：</a:t>
            </a:r>
            <a:endParaRPr lang="en-US" altLang="zh-CN" dirty="0" smtClean="0"/>
          </a:p>
          <a:p>
            <a:r>
              <a:rPr lang="zh-CN" altLang="en-US" dirty="0" smtClean="0"/>
              <a:t>经手人：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048000" y="44839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vehicleNum</a:t>
            </a:r>
            <a:r>
              <a:rPr lang="en-US" altLang="zh-CN" dirty="0" smtClean="0"/>
              <a:t>: String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repairItem</a:t>
            </a:r>
            <a:r>
              <a:rPr lang="en-US" altLang="zh-CN" dirty="0" smtClean="0"/>
              <a:t>:  String</a:t>
            </a:r>
          </a:p>
          <a:p>
            <a:r>
              <a:rPr lang="en-US" altLang="zh-CN" dirty="0" err="1" smtClean="0"/>
              <a:t>repairPrice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handlerName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handleDate</a:t>
            </a:r>
            <a:r>
              <a:rPr lang="en-US" altLang="zh-CN" dirty="0" smtClean="0"/>
              <a:t>: Date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806173" y="109022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D52020"/>
                </a:solidFill>
                <a:latin typeface="Arial" panose="020B0604020202020204" pitchFamily="34" charset="0"/>
              </a:rPr>
              <a:t>preparedness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39112" y="722376"/>
            <a:ext cx="100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整备</a:t>
            </a:r>
          </a:p>
        </p:txBody>
      </p:sp>
    </p:spTree>
    <p:extLst>
      <p:ext uri="{BB962C8B-B14F-4D97-AF65-F5344CB8AC3E}">
        <p14:creationId xmlns:p14="http://schemas.microsoft.com/office/powerpoint/2010/main" val="369635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车辆列表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81962" y="1431077"/>
            <a:ext cx="77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已售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川</a:t>
            </a:r>
            <a:r>
              <a:rPr lang="en-US" altLang="zh-CN" dirty="0" smtClean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宝马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8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95013"/>
              </p:ext>
            </p:extLst>
          </p:nvPr>
        </p:nvGraphicFramePr>
        <p:xfrm>
          <a:off x="395949" y="1743794"/>
          <a:ext cx="1144553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24">
                  <a:extLst>
                    <a:ext uri="{9D8B030D-6E8A-4147-A177-3AD203B41FA5}">
                      <a16:colId xmlns:a16="http://schemas.microsoft.com/office/drawing/2014/main" val="11263392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08649175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83467659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895833158"/>
                    </a:ext>
                  </a:extLst>
                </a:gridCol>
                <a:gridCol w="1186127">
                  <a:extLst>
                    <a:ext uri="{9D8B030D-6E8A-4147-A177-3AD203B41FA5}">
                      <a16:colId xmlns:a16="http://schemas.microsoft.com/office/drawing/2014/main" val="297782765"/>
                    </a:ext>
                  </a:extLst>
                </a:gridCol>
                <a:gridCol w="1381508">
                  <a:extLst>
                    <a:ext uri="{9D8B030D-6E8A-4147-A177-3AD203B41FA5}">
                      <a16:colId xmlns:a16="http://schemas.microsoft.com/office/drawing/2014/main" val="2482620327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3125980491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1541141210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2105976063"/>
                    </a:ext>
                  </a:extLst>
                </a:gridCol>
                <a:gridCol w="1098824">
                  <a:extLst>
                    <a:ext uri="{9D8B030D-6E8A-4147-A177-3AD203B41FA5}">
                      <a16:colId xmlns:a16="http://schemas.microsoft.com/office/drawing/2014/main" val="618892548"/>
                    </a:ext>
                  </a:extLst>
                </a:gridCol>
              </a:tblGrid>
              <a:tr h="45991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salePrice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commissionRate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commissionPrice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repairPrice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partnerPrice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partnerProfit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selfProfit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saleDate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vehicle_id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自增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提成比例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提成费用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整备总费用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合伙人总费用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合伙人总利润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自家总利润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车辆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date(</a:t>
                      </a:r>
                      <a:r>
                        <a:rPr lang="en-US" altLang="zh-CN" dirty="0" err="1" smtClean="0"/>
                        <a:t>sql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3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3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8115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3232" y="1005840"/>
            <a:ext cx="2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sale_item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车辆入库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9984" y="3772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proxima-nova"/>
              </a:rPr>
              <a:t>fa-reply</a:t>
            </a:r>
            <a:endParaRPr lang="zh-CN" altLang="en-US" dirty="0"/>
          </a:p>
        </p:txBody>
      </p:sp>
      <p:sp>
        <p:nvSpPr>
          <p:cNvPr id="31" name="任意多边形 30"/>
          <p:cNvSpPr/>
          <p:nvPr/>
        </p:nvSpPr>
        <p:spPr>
          <a:xfrm>
            <a:off x="2004593" y="193051"/>
            <a:ext cx="2407920" cy="219665"/>
          </a:xfrm>
          <a:custGeom>
            <a:avLst/>
            <a:gdLst>
              <a:gd name="connsiteX0" fmla="*/ 2407920 w 2407920"/>
              <a:gd name="connsiteY0" fmla="*/ 219665 h 219665"/>
              <a:gd name="connsiteX1" fmla="*/ 1351280 w 2407920"/>
              <a:gd name="connsiteY1" fmla="*/ 6305 h 219665"/>
              <a:gd name="connsiteX2" fmla="*/ 0 w 2407920"/>
              <a:gd name="connsiteY2" fmla="*/ 77425 h 2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920" h="219665">
                <a:moveTo>
                  <a:pt x="2407920" y="219665"/>
                </a:moveTo>
                <a:cubicBezTo>
                  <a:pt x="2080260" y="124838"/>
                  <a:pt x="1752600" y="30012"/>
                  <a:pt x="1351280" y="6305"/>
                </a:cubicBezTo>
                <a:cubicBezTo>
                  <a:pt x="949960" y="-17402"/>
                  <a:pt x="474980" y="30011"/>
                  <a:pt x="0" y="774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5360" y="83312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入库登记好</a:t>
            </a:r>
            <a:endParaRPr lang="en-US" altLang="zh-CN" dirty="0" smtClean="0"/>
          </a:p>
          <a:p>
            <a:r>
              <a:rPr lang="zh-CN" altLang="en-US" dirty="0" smtClean="0"/>
              <a:t>待售车型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5360" y="1645920"/>
            <a:ext cx="2233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车牌号：</a:t>
            </a:r>
            <a:endParaRPr lang="en-US" altLang="zh-CN" dirty="0" smtClean="0"/>
          </a:p>
          <a:p>
            <a:r>
              <a:rPr lang="zh-CN" altLang="en-US" dirty="0" smtClean="0"/>
              <a:t>汽车品牌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 smtClean="0"/>
          </a:p>
          <a:p>
            <a:r>
              <a:rPr lang="zh-CN" altLang="en-US" dirty="0"/>
              <a:t>上</a:t>
            </a:r>
            <a:r>
              <a:rPr lang="zh-CN" altLang="en-US" dirty="0" smtClean="0"/>
              <a:t>户时间：</a:t>
            </a:r>
            <a:endParaRPr lang="en-US" altLang="zh-CN" dirty="0" smtClean="0"/>
          </a:p>
          <a:p>
            <a:r>
              <a:rPr lang="zh-CN" altLang="en-US" dirty="0" smtClean="0"/>
              <a:t>颜色配置：</a:t>
            </a:r>
            <a:endParaRPr lang="en-US" altLang="zh-CN" dirty="0" smtClean="0"/>
          </a:p>
          <a:p>
            <a:r>
              <a:rPr lang="zh-CN" altLang="en-US" dirty="0"/>
              <a:t>购</a:t>
            </a:r>
            <a:r>
              <a:rPr lang="zh-CN" altLang="en-US" dirty="0" smtClean="0"/>
              <a:t>车时间：</a:t>
            </a:r>
            <a:endParaRPr lang="en-US" altLang="zh-CN" dirty="0" smtClean="0"/>
          </a:p>
          <a:p>
            <a:r>
              <a:rPr lang="zh-CN" altLang="en-US" dirty="0"/>
              <a:t>购</a:t>
            </a:r>
            <a:r>
              <a:rPr lang="zh-CN" altLang="en-US" dirty="0" smtClean="0"/>
              <a:t>车价格：</a:t>
            </a:r>
            <a:endParaRPr lang="en-US" altLang="zh-CN" dirty="0" smtClean="0"/>
          </a:p>
          <a:p>
            <a:r>
              <a:rPr lang="zh-CN" altLang="en-US" dirty="0" smtClean="0"/>
              <a:t>万达鑫出资：</a:t>
            </a:r>
            <a:endParaRPr lang="en-US" altLang="zh-CN" dirty="0" smtClean="0"/>
          </a:p>
          <a:p>
            <a:r>
              <a:rPr lang="zh-CN" altLang="en-US" dirty="0" smtClean="0"/>
              <a:t>合作伙伴：</a:t>
            </a:r>
            <a:endParaRPr lang="en-US" altLang="zh-CN" dirty="0" smtClean="0"/>
          </a:p>
          <a:p>
            <a:r>
              <a:rPr lang="zh-CN" altLang="en-US" dirty="0"/>
              <a:t>合作</a:t>
            </a:r>
            <a:r>
              <a:rPr lang="zh-CN" altLang="en-US" dirty="0" smtClean="0"/>
              <a:t>伙伴出资：</a:t>
            </a:r>
            <a:endParaRPr lang="en-US" altLang="zh-CN" dirty="0" smtClean="0"/>
          </a:p>
          <a:p>
            <a:r>
              <a:rPr lang="zh-CN" altLang="en-US" dirty="0" smtClean="0"/>
              <a:t>备注信息：</a:t>
            </a:r>
            <a:endParaRPr lang="en-US" altLang="zh-CN" dirty="0" smtClean="0"/>
          </a:p>
          <a:p>
            <a:r>
              <a:rPr lang="zh-CN" altLang="en-US" dirty="0" smtClean="0"/>
              <a:t>照片：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75360" y="495171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这里是一对多的关系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75360" y="552704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车辆整备按钮跳转整备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44365" y="924560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车辆编码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444365" y="1338143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车牌号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44365" y="1782206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汽车品牌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44365" y="275458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车身颜色：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444365" y="319045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购车时间：</a:t>
            </a:r>
            <a:endParaRPr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444365" y="2268397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注册时间</a:t>
            </a:r>
            <a:endParaRPr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444365" y="362632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购车价格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444365" y="4062199"/>
            <a:ext cx="117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万达鑫出资：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1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车辆整备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422" y="309676"/>
            <a:ext cx="3507486" cy="62386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94" y="324485"/>
            <a:ext cx="3657143" cy="4190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整备登记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选中某一个车辆后，对其添加整备信息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082800"/>
            <a:ext cx="258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整备项目：</a:t>
            </a:r>
            <a:endParaRPr lang="en-US" altLang="zh-CN" dirty="0" smtClean="0"/>
          </a:p>
          <a:p>
            <a:r>
              <a:rPr lang="zh-CN" altLang="en-US" dirty="0" smtClean="0"/>
              <a:t>整备金额：</a:t>
            </a:r>
            <a:endParaRPr lang="en-US" altLang="zh-CN" dirty="0" smtClean="0"/>
          </a:p>
          <a:p>
            <a:r>
              <a:rPr lang="zh-CN" altLang="en-US" dirty="0" smtClean="0"/>
              <a:t>经手人：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7415" y="3789680"/>
            <a:ext cx="342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这是一个一对多的关系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4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车辆销售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选中某一个车辆后，对其进行售卖操作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车辆基本信息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车辆购车费用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车辆整备费用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售车价格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1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销售提成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72221" y="6206117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销售车辆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40933" y="542173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是否结账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022080" y="4793598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前端计算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537200" y="4128421"/>
            <a:ext cx="4023360" cy="941419"/>
          </a:xfrm>
          <a:custGeom>
            <a:avLst/>
            <a:gdLst>
              <a:gd name="connsiteX0" fmla="*/ 4023360 w 4023360"/>
              <a:gd name="connsiteY0" fmla="*/ 595979 h 941419"/>
              <a:gd name="connsiteX1" fmla="*/ 1595120 w 4023360"/>
              <a:gd name="connsiteY1" fmla="*/ 6699 h 941419"/>
              <a:gd name="connsiteX2" fmla="*/ 0 w 4023360"/>
              <a:gd name="connsiteY2" fmla="*/ 941419 h 94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0" h="941419">
                <a:moveTo>
                  <a:pt x="4023360" y="595979"/>
                </a:moveTo>
                <a:cubicBezTo>
                  <a:pt x="3144520" y="272552"/>
                  <a:pt x="2265680" y="-50874"/>
                  <a:pt x="1595120" y="6699"/>
                </a:cubicBezTo>
                <a:cubicBezTo>
                  <a:pt x="924560" y="64272"/>
                  <a:pt x="462280" y="502845"/>
                  <a:pt x="0" y="9414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1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车辆销售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760" y="341869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车辆销售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415" y="1087120"/>
            <a:ext cx="416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选中某一个车辆后，对其进行售卖操作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440933" y="909067"/>
            <a:ext cx="1889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车辆基本信息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72222" y="1350602"/>
            <a:ext cx="3057147" cy="1276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10400" y="943383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40933" y="273888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车辆购车费用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40933" y="3425944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车辆整备费用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0933" y="4109771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售车价格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40933" y="4793598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销售提成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572221" y="6279779"/>
            <a:ext cx="3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取消销售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40933" y="529275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是否结账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0911" y="114300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已售列表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22031" y="1828479"/>
            <a:ext cx="3446462" cy="568960"/>
          </a:xfrm>
          <a:prstGeom prst="roundRect">
            <a:avLst>
              <a:gd name="adj" fmla="val 10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36098" y="796355"/>
            <a:ext cx="3446462" cy="568960"/>
          </a:xfrm>
          <a:prstGeom prst="roundRect">
            <a:avLst>
              <a:gd name="adj" fmla="val 121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3520" y="89616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90636" y="1431077"/>
            <a:ext cx="9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已结账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272901" y="1523098"/>
            <a:ext cx="364220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10601" y="1928293"/>
            <a:ext cx="125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川</a:t>
            </a:r>
            <a:r>
              <a:rPr lang="en-US" altLang="zh-CN" dirty="0" smtClean="0"/>
              <a:t>A78987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48545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蓝色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59809" y="1928293"/>
            <a:ext cx="64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宝马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44241" y="1427054"/>
            <a:ext cx="70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18649" y="1555645"/>
            <a:ext cx="171987" cy="1482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8518" y="10479"/>
            <a:ext cx="3622929" cy="6629400"/>
          </a:xfrm>
          <a:prstGeom prst="rect">
            <a:avLst/>
          </a:prstGeom>
          <a:solidFill>
            <a:srgbClr val="E2EC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3610" y="126619"/>
            <a:ext cx="3610229" cy="584582"/>
          </a:xfrm>
          <a:prstGeom prst="rect">
            <a:avLst/>
          </a:prstGeom>
          <a:solidFill>
            <a:srgbClr val="24A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44365" y="324485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444365" y="406781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44365" y="485329"/>
            <a:ext cx="237173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5813" y="259935"/>
            <a:ext cx="1318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销售报表</a:t>
            </a: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4365" y="909067"/>
            <a:ext cx="17983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年度报表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82777" y="1884427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累计销售额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762818" y="1310641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/>
              <a:t>123456.99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82777" y="2850746"/>
            <a:ext cx="292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累计利润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2818" y="2276960"/>
            <a:ext cx="2725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/>
              <a:t>123323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62689" y="397914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在售车辆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23308" y="397159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已售车辆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444365" y="1310641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44365" y="2358860"/>
            <a:ext cx="3181023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444365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083093" y="3431859"/>
            <a:ext cx="1540491" cy="966319"/>
          </a:xfrm>
          <a:prstGeom prst="roundRect">
            <a:avLst>
              <a:gd name="adj" fmla="val 8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5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2504" y="2944368"/>
            <a:ext cx="418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网页原型设计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014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732</Words>
  <Application>Microsoft Office PowerPoint</Application>
  <PresentationFormat>宽屏</PresentationFormat>
  <Paragraphs>291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proxima-nova</vt:lpstr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佳瑞</dc:creator>
  <cp:lastModifiedBy>罗 佳瑞</cp:lastModifiedBy>
  <cp:revision>183</cp:revision>
  <dcterms:created xsi:type="dcterms:W3CDTF">2021-01-06T13:35:08Z</dcterms:created>
  <dcterms:modified xsi:type="dcterms:W3CDTF">2021-01-14T02:54:35Z</dcterms:modified>
</cp:coreProperties>
</file>