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9"/>
  </p:handoutMasterIdLst>
  <p:sldIdLst>
    <p:sldId id="256" r:id="rId2"/>
    <p:sldId id="257" r:id="rId3"/>
    <p:sldId id="261" r:id="rId4"/>
    <p:sldId id="272" r:id="rId5"/>
    <p:sldId id="258" r:id="rId6"/>
    <p:sldId id="259" r:id="rId7"/>
    <p:sldId id="26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424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C9864-FF40-FA49-965F-821B8CFE725D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3233B-7E56-C944-9C6A-923A51EFD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33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DFB2-5285-9341-826C-A718B374194F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03BA-BBCA-5343-AB49-FE38B607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9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DFB2-5285-9341-826C-A718B374194F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03BA-BBCA-5343-AB49-FE38B607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4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DFB2-5285-9341-826C-A718B374194F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03BA-BBCA-5343-AB49-FE38B607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4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DFB2-5285-9341-826C-A718B374194F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03BA-BBCA-5343-AB49-FE38B607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8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DFB2-5285-9341-826C-A718B374194F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03BA-BBCA-5343-AB49-FE38B607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0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DFB2-5285-9341-826C-A718B374194F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03BA-BBCA-5343-AB49-FE38B607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0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DFB2-5285-9341-826C-A718B374194F}" type="datetimeFigureOut">
              <a:rPr lang="en-US" smtClean="0"/>
              <a:t>3/27/15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03BA-BBCA-5343-AB49-FE38B607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4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DFB2-5285-9341-826C-A718B374194F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03BA-BBCA-5343-AB49-FE38B607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3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DFB2-5285-9341-826C-A718B374194F}" type="datetimeFigureOut">
              <a:rPr lang="en-US" smtClean="0"/>
              <a:t>3/27/15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03BA-BBCA-5343-AB49-FE38B607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7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DFB2-5285-9341-826C-A718B374194F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03BA-BBCA-5343-AB49-FE38B607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6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DFB2-5285-9341-826C-A718B374194F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03BA-BBCA-5343-AB49-FE38B607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3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7DFB2-5285-9341-826C-A718B374194F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03BA-BBCA-5343-AB49-FE38B607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1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Database, Client,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83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- fancy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sources in a scene by</a:t>
            </a:r>
          </a:p>
          <a:p>
            <a:pPr lvl="1"/>
            <a:r>
              <a:rPr lang="en-US" dirty="0" err="1" smtClean="0"/>
              <a:t>scene_element.workbook_id</a:t>
            </a:r>
            <a:endParaRPr lang="en-US" dirty="0" smtClean="0"/>
          </a:p>
          <a:p>
            <a:pPr lvl="1"/>
            <a:r>
              <a:rPr lang="en-US" dirty="0" err="1" smtClean="0"/>
              <a:t>scene_element.scene_id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Yields </a:t>
            </a:r>
            <a:r>
              <a:rPr lang="en-US" dirty="0" err="1" smtClean="0"/>
              <a:t>source_id</a:t>
            </a:r>
            <a:r>
              <a:rPr lang="en-US" dirty="0" smtClean="0"/>
              <a:t>, and then</a:t>
            </a:r>
            <a:endParaRPr lang="en-US" dirty="0"/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ource.workbook_id</a:t>
            </a:r>
            <a:endParaRPr lang="en-US" dirty="0" smtClean="0"/>
          </a:p>
          <a:p>
            <a:pPr lvl="1"/>
            <a:r>
              <a:rPr lang="en-US" dirty="0" err="1" smtClean="0"/>
              <a:t>source.source_id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SQL lessons later if you 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18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like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scene_element</a:t>
            </a:r>
            <a:r>
              <a:rPr lang="en-US" dirty="0" smtClean="0"/>
              <a:t> table is how you do lists in SQL</a:t>
            </a:r>
          </a:p>
          <a:p>
            <a:pPr lvl="1"/>
            <a:r>
              <a:rPr lang="en-US" dirty="0" smtClean="0"/>
              <a:t>scene table has a </a:t>
            </a:r>
            <a:r>
              <a:rPr lang="en-US" dirty="0" err="1" smtClean="0"/>
              <a:t>scene_id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any rows in </a:t>
            </a:r>
            <a:r>
              <a:rPr lang="en-US" dirty="0" err="1" smtClean="0"/>
              <a:t>scene_element</a:t>
            </a:r>
            <a:r>
              <a:rPr lang="en-US" dirty="0" smtClean="0"/>
              <a:t> table have that </a:t>
            </a:r>
            <a:r>
              <a:rPr lang="en-US" dirty="0" err="1" smtClean="0"/>
              <a:t>scene_id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hose rows each identify a row in the source table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65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to Client</a:t>
            </a:r>
            <a:endParaRPr lang="en-US" dirty="0"/>
          </a:p>
        </p:txBody>
      </p:sp>
      <p:pic>
        <p:nvPicPr>
          <p:cNvPr id="4" name="Content Placeholder 3" descr="tables_client_xref.pdf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553"/>
          <a:stretch/>
        </p:blipFill>
        <p:spPr>
          <a:xfrm rot="5400000">
            <a:off x="1841500" y="-740833"/>
            <a:ext cx="5461000" cy="9144000"/>
          </a:xfrm>
        </p:spPr>
      </p:pic>
      <p:sp>
        <p:nvSpPr>
          <p:cNvPr id="5" name="TextBox 4"/>
          <p:cNvSpPr txBox="1"/>
          <p:nvPr/>
        </p:nvSpPr>
        <p:spPr>
          <a:xfrm>
            <a:off x="3967019" y="5216236"/>
            <a:ext cx="490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messages correspond directly to table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86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to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Engine does not have same data model as rest of system</a:t>
            </a:r>
          </a:p>
          <a:p>
            <a:r>
              <a:rPr lang="en-US" dirty="0" smtClean="0"/>
              <a:t>Single </a:t>
            </a:r>
            <a:r>
              <a:rPr lang="en-US" dirty="0" err="1" smtClean="0"/>
              <a:t>dict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background</a:t>
            </a:r>
          </a:p>
          <a:p>
            <a:pPr lvl="2"/>
            <a:r>
              <a:rPr lang="en-US" dirty="0" smtClean="0"/>
              <a:t>Is a string from the calculation table; more complex later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2"/>
            <a:r>
              <a:rPr lang="en-US" dirty="0" smtClean="0"/>
              <a:t>Is the instrument configuration, from calculation table</a:t>
            </a:r>
          </a:p>
          <a:p>
            <a:pPr lvl="1"/>
            <a:r>
              <a:rPr lang="en-US" dirty="0" smtClean="0"/>
              <a:t>scene</a:t>
            </a:r>
          </a:p>
          <a:p>
            <a:pPr lvl="2"/>
            <a:r>
              <a:rPr lang="en-US" dirty="0" smtClean="0"/>
              <a:t>Is a list of sources</a:t>
            </a:r>
          </a:p>
          <a:p>
            <a:pPr lvl="1"/>
            <a:r>
              <a:rPr lang="en-US" dirty="0" smtClean="0"/>
              <a:t>Strategy</a:t>
            </a:r>
          </a:p>
          <a:p>
            <a:pPr lvl="2"/>
            <a:r>
              <a:rPr lang="en-US" dirty="0" smtClean="0"/>
              <a:t>Is the strategy configuration, from calculation table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96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Mapping to Server</a:t>
            </a:r>
            <a:endParaRPr lang="en-US" dirty="0"/>
          </a:p>
        </p:txBody>
      </p:sp>
      <p:pic>
        <p:nvPicPr>
          <p:cNvPr id="4" name="Content Placeholder 3" descr="tables_engine_xref.pdf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18" t="-11025" r="2537" b="6912"/>
          <a:stretch/>
        </p:blipFill>
        <p:spPr>
          <a:xfrm rot="5400000">
            <a:off x="2077151" y="108653"/>
            <a:ext cx="5331722" cy="7887576"/>
          </a:xfrm>
        </p:spPr>
      </p:pic>
      <p:sp>
        <p:nvSpPr>
          <p:cNvPr id="5" name="TextBox 4"/>
          <p:cNvSpPr txBox="1"/>
          <p:nvPr/>
        </p:nvSpPr>
        <p:spPr>
          <a:xfrm>
            <a:off x="558800" y="819834"/>
            <a:ext cx="787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Calculation table has data for different parts of engine input dict.</a:t>
            </a:r>
          </a:p>
          <a:p>
            <a:r>
              <a:rPr lang="en-US" dirty="0" smtClean="0"/>
              <a:t>Engine has only one scene, constructed from scene, </a:t>
            </a:r>
            <a:r>
              <a:rPr lang="en-US" dirty="0" err="1" smtClean="0"/>
              <a:t>scene_element</a:t>
            </a:r>
            <a:r>
              <a:rPr lang="en-US" dirty="0" smtClean="0"/>
              <a:t>, source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35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son</a:t>
            </a:r>
            <a:r>
              <a:rPr lang="en-US" dirty="0" smtClean="0"/>
              <a:t> “blobs” to engine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calculation.camera_config</a:t>
            </a:r>
            <a:endParaRPr lang="en-US" dirty="0" smtClean="0"/>
          </a:p>
          <a:p>
            <a:pPr lvl="1"/>
            <a:r>
              <a:rPr lang="en-US" dirty="0"/>
              <a:t>x</a:t>
            </a:r>
            <a:r>
              <a:rPr lang="en-US" dirty="0" smtClean="0"/>
              <a:t>[‘configuration’]</a:t>
            </a:r>
          </a:p>
          <a:p>
            <a:r>
              <a:rPr lang="en-US" dirty="0" err="1" smtClean="0"/>
              <a:t>calculation.strategy_args</a:t>
            </a:r>
            <a:endParaRPr lang="en-US" dirty="0" smtClean="0"/>
          </a:p>
          <a:p>
            <a:pPr lvl="1"/>
            <a:r>
              <a:rPr lang="en-US" dirty="0" smtClean="0"/>
              <a:t>x[‘strategy’]</a:t>
            </a:r>
          </a:p>
          <a:p>
            <a:r>
              <a:rPr lang="en-US" dirty="0" err="1" smtClean="0"/>
              <a:t>scene.characteristics</a:t>
            </a:r>
            <a:endParaRPr lang="en-US" dirty="0" smtClean="0"/>
          </a:p>
          <a:p>
            <a:pPr lvl="1"/>
            <a:r>
              <a:rPr lang="en-US" dirty="0"/>
              <a:t>n</a:t>
            </a:r>
            <a:r>
              <a:rPr lang="en-US" dirty="0" smtClean="0"/>
              <a:t>owhere</a:t>
            </a:r>
          </a:p>
          <a:p>
            <a:r>
              <a:rPr lang="en-US" dirty="0" err="1" smtClean="0"/>
              <a:t>source.characteristics</a:t>
            </a:r>
            <a:endParaRPr lang="en-US" dirty="0" smtClean="0"/>
          </a:p>
          <a:p>
            <a:pPr lvl="1"/>
            <a:r>
              <a:rPr lang="en-US" dirty="0"/>
              <a:t>x</a:t>
            </a:r>
            <a:r>
              <a:rPr lang="en-US" dirty="0" smtClean="0"/>
              <a:t>[‘scene’][n]</a:t>
            </a:r>
          </a:p>
          <a:p>
            <a:r>
              <a:rPr lang="en-US" dirty="0" err="1" smtClean="0"/>
              <a:t>scene_element.source_arg_blob</a:t>
            </a:r>
            <a:endParaRPr lang="en-US" dirty="0" smtClean="0"/>
          </a:p>
          <a:p>
            <a:pPr lvl="1"/>
            <a:r>
              <a:rPr lang="en-US" dirty="0" smtClean="0"/>
              <a:t>x[‘scene’][n]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2957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pandeia</a:t>
            </a:r>
            <a:r>
              <a:rPr lang="en-US" dirty="0"/>
              <a:t>/doc/</a:t>
            </a:r>
            <a:r>
              <a:rPr lang="en-US" dirty="0" err="1" smtClean="0"/>
              <a:t>api_overview</a:t>
            </a:r>
            <a:r>
              <a:rPr lang="en-US" dirty="0" smtClean="0"/>
              <a:t>/</a:t>
            </a:r>
            <a:r>
              <a:rPr lang="en-US" dirty="0" err="1" smtClean="0"/>
              <a:t>README.txt</a:t>
            </a:r>
            <a:endParaRPr lang="en-US" dirty="0" smtClean="0"/>
          </a:p>
          <a:p>
            <a:pPr lvl="1"/>
            <a:r>
              <a:rPr lang="en-US" dirty="0" smtClean="0"/>
              <a:t>Currently lists 12 files with more detail</a:t>
            </a:r>
          </a:p>
          <a:p>
            <a:pPr lvl="1"/>
            <a:r>
              <a:rPr lang="en-US" dirty="0" smtClean="0"/>
              <a:t>Missing client-&gt;engine API</a:t>
            </a:r>
          </a:p>
          <a:p>
            <a:pPr lvl="2"/>
            <a:r>
              <a:rPr lang="en-US" dirty="0" smtClean="0"/>
              <a:t>whatever is in the </a:t>
            </a:r>
            <a:r>
              <a:rPr lang="en-US" dirty="0" err="1" smtClean="0"/>
              <a:t>json</a:t>
            </a:r>
            <a:r>
              <a:rPr lang="en-US" dirty="0" smtClean="0"/>
              <a:t> blobs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01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Groundhog eating a Tomato</a:t>
            </a:r>
            <a:endParaRPr lang="en-US" dirty="0"/>
          </a:p>
        </p:txBody>
      </p:sp>
      <p:pic>
        <p:nvPicPr>
          <p:cNvPr id="4" name="Content Placeholder 3" descr="DSC00816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" y="1547092"/>
            <a:ext cx="7213600" cy="4548908"/>
          </a:xfrm>
        </p:spPr>
      </p:pic>
    </p:spTree>
    <p:extLst>
      <p:ext uri="{BB962C8B-B14F-4D97-AF65-F5344CB8AC3E}">
        <p14:creationId xmlns:p14="http://schemas.microsoft.com/office/powerpoint/2010/main" val="334575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Relational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Rows, columns</a:t>
            </a:r>
          </a:p>
          <a:p>
            <a:pPr lvl="2"/>
            <a:r>
              <a:rPr lang="en-US" dirty="0" smtClean="0"/>
              <a:t>Columns have names, data types</a:t>
            </a:r>
          </a:p>
          <a:p>
            <a:pPr lvl="2"/>
            <a:r>
              <a:rPr lang="en-US" dirty="0" smtClean="0"/>
              <a:t>Each row is a single record</a:t>
            </a:r>
            <a:endParaRPr lang="en-US" dirty="0"/>
          </a:p>
          <a:p>
            <a:pPr lvl="2"/>
            <a:r>
              <a:rPr lang="en-US" dirty="0" smtClean="0"/>
              <a:t>Operate on rows based on data in the columns</a:t>
            </a:r>
          </a:p>
          <a:p>
            <a:pPr marL="1371600" lvl="3" indent="0">
              <a:buNone/>
            </a:pPr>
            <a:r>
              <a:rPr lang="en-US" dirty="0" smtClean="0"/>
              <a:t>    SELECT </a:t>
            </a:r>
            <a:r>
              <a:rPr lang="en-US" dirty="0" err="1" smtClean="0"/>
              <a:t>workbook_name</a:t>
            </a:r>
            <a:r>
              <a:rPr lang="en-US" dirty="0" smtClean="0"/>
              <a:t> FROM workbook WHERE</a:t>
            </a:r>
          </a:p>
          <a:p>
            <a:pPr marL="1371600" lvl="3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workbook_id</a:t>
            </a:r>
            <a:r>
              <a:rPr lang="en-US" dirty="0" smtClean="0"/>
              <a:t> = 1005;</a:t>
            </a:r>
          </a:p>
          <a:p>
            <a:r>
              <a:rPr lang="en-US" dirty="0" smtClean="0"/>
              <a:t>Index</a:t>
            </a:r>
          </a:p>
          <a:p>
            <a:pPr lvl="1"/>
            <a:r>
              <a:rPr lang="en-US" dirty="0" smtClean="0"/>
              <a:t>A way to find rows faster, based on content of one or more columns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6000" y="4417814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olumn name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78320" y="4163814"/>
            <a:ext cx="124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name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38210" y="4643120"/>
            <a:ext cx="125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hich rows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2794000" y="4460240"/>
            <a:ext cx="544210" cy="36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419600" y="4163814"/>
            <a:ext cx="51816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116320" y="4084320"/>
            <a:ext cx="762000" cy="262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1"/>
          </p:cNvCxnSpPr>
          <p:nvPr/>
        </p:nvCxnSpPr>
        <p:spPr>
          <a:xfrm flipV="1">
            <a:off x="3338210" y="4460240"/>
            <a:ext cx="644510" cy="36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91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a row in one table is related to a row in another</a:t>
            </a:r>
          </a:p>
          <a:p>
            <a:pPr lvl="1"/>
            <a:r>
              <a:rPr lang="en-US" dirty="0" smtClean="0"/>
              <a:t>Usually by equality, but not necessarily</a:t>
            </a:r>
          </a:p>
          <a:p>
            <a:pPr lvl="1"/>
            <a:r>
              <a:rPr lang="en-US" dirty="0" smtClean="0"/>
              <a:t>Can find data from multiple tables based on relation</a:t>
            </a:r>
          </a:p>
          <a:p>
            <a:pPr lvl="1"/>
            <a:r>
              <a:rPr lang="en-US" dirty="0" smtClean="0"/>
              <a:t>1 to N</a:t>
            </a:r>
          </a:p>
          <a:p>
            <a:pPr lvl="1"/>
            <a:r>
              <a:rPr lang="en-US" dirty="0" smtClean="0"/>
              <a:t>1 to 1</a:t>
            </a:r>
          </a:p>
          <a:p>
            <a:pPr lvl="1"/>
            <a:r>
              <a:rPr lang="en-US" dirty="0" smtClean="0"/>
              <a:t>N to 1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/>
              <a:t>w</a:t>
            </a:r>
            <a:r>
              <a:rPr lang="en-US" dirty="0" err="1" smtClean="0"/>
              <a:t>orkbook_id</a:t>
            </a:r>
            <a:r>
              <a:rPr lang="en-US" dirty="0" smtClean="0"/>
              <a:t>, </a:t>
            </a:r>
            <a:r>
              <a:rPr lang="en-US" dirty="0" err="1" smtClean="0"/>
              <a:t>calculation_id</a:t>
            </a:r>
            <a:r>
              <a:rPr lang="en-US" dirty="0" smtClean="0"/>
              <a:t> are important columns to us – we look up almost everything by one or both of 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5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1200" y="1410393"/>
            <a:ext cx="309880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calculation</a:t>
            </a:r>
          </a:p>
          <a:p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latin typeface="Courier"/>
                <a:cs typeface="Courier"/>
              </a:rPr>
              <a:t>=============  ========  </a:t>
            </a:r>
          </a:p>
          <a:p>
            <a:r>
              <a:rPr lang="en-US" sz="1400" dirty="0" err="1">
                <a:latin typeface="Courier"/>
                <a:cs typeface="Courier"/>
              </a:rPr>
              <a:t>calculation_id</a:t>
            </a: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scene_id</a:t>
            </a:r>
            <a:r>
              <a:rPr lang="en-US" sz="1400" dirty="0"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latin typeface="Courier"/>
                <a:cs typeface="Courier"/>
              </a:rPr>
              <a:t>1               1         </a:t>
            </a:r>
          </a:p>
          <a:p>
            <a:r>
              <a:rPr lang="en-US" sz="1400" dirty="0">
                <a:latin typeface="Courier"/>
                <a:cs typeface="Courier"/>
              </a:rPr>
              <a:t>2               1         </a:t>
            </a:r>
          </a:p>
          <a:p>
            <a:r>
              <a:rPr lang="en-US" sz="1400" dirty="0">
                <a:latin typeface="Courier"/>
                <a:cs typeface="Courier"/>
              </a:rPr>
              <a:t>3               </a:t>
            </a:r>
            <a:r>
              <a:rPr lang="en-US" sz="1400" dirty="0" smtClean="0">
                <a:latin typeface="Courier"/>
                <a:cs typeface="Courier"/>
              </a:rPr>
              <a:t>2         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==============  ========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83182" y="1417638"/>
            <a:ext cx="285496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s</a:t>
            </a:r>
            <a:r>
              <a:rPr lang="en-US" sz="1400" dirty="0" smtClean="0">
                <a:latin typeface="Courier"/>
                <a:cs typeface="Courier"/>
              </a:rPr>
              <a:t>cene</a:t>
            </a:r>
          </a:p>
          <a:p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latin typeface="Courier"/>
                <a:cs typeface="Courier"/>
              </a:rPr>
              <a:t>=======  ===============  </a:t>
            </a:r>
          </a:p>
          <a:p>
            <a:r>
              <a:rPr lang="en-US" sz="1400" dirty="0" err="1">
                <a:latin typeface="Courier"/>
                <a:cs typeface="Courier"/>
              </a:rPr>
              <a:t>scene_id</a:t>
            </a:r>
            <a:r>
              <a:rPr lang="en-US" sz="1400" dirty="0">
                <a:latin typeface="Courier"/>
                <a:cs typeface="Courier"/>
              </a:rPr>
              <a:t>  characteristics  </a:t>
            </a:r>
          </a:p>
          <a:p>
            <a:r>
              <a:rPr lang="en-US" sz="1400" dirty="0">
                <a:latin typeface="Courier"/>
                <a:cs typeface="Courier"/>
              </a:rPr>
              <a:t>1         {}               </a:t>
            </a:r>
          </a:p>
          <a:p>
            <a:r>
              <a:rPr lang="en-US" sz="1400" dirty="0">
                <a:latin typeface="Courier"/>
                <a:cs typeface="Courier"/>
              </a:rPr>
              <a:t>2         {}               </a:t>
            </a:r>
          </a:p>
          <a:p>
            <a:r>
              <a:rPr lang="en-US" sz="1400" dirty="0">
                <a:latin typeface="Courier"/>
                <a:cs typeface="Courier"/>
              </a:rPr>
              <a:t>========  ===============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1200" y="3304163"/>
            <a:ext cx="5356154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s</a:t>
            </a:r>
            <a:r>
              <a:rPr lang="en-US" sz="1400" dirty="0" err="1" smtClean="0">
                <a:latin typeface="Courier"/>
                <a:cs typeface="Courier"/>
              </a:rPr>
              <a:t>cene_element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latin typeface="Courier"/>
                <a:cs typeface="Courier"/>
              </a:rPr>
              <a:t>=======  ==========  =========  ===============  </a:t>
            </a:r>
          </a:p>
          <a:p>
            <a:r>
              <a:rPr lang="en-US" sz="1400" dirty="0" err="1">
                <a:latin typeface="Courier"/>
                <a:cs typeface="Courier"/>
              </a:rPr>
              <a:t>scene_id</a:t>
            </a: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element_id</a:t>
            </a: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source_id</a:t>
            </a: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source_arg_blob</a:t>
            </a:r>
            <a:r>
              <a:rPr lang="en-US" sz="1400" dirty="0"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latin typeface="Courier"/>
                <a:cs typeface="Courier"/>
              </a:rPr>
              <a:t>1         1           1          {}               </a:t>
            </a:r>
          </a:p>
          <a:p>
            <a:r>
              <a:rPr lang="nl-NL" sz="1400" dirty="0">
                <a:latin typeface="Courier"/>
                <a:cs typeface="Courier"/>
              </a:rPr>
              <a:t>1         2           </a:t>
            </a:r>
            <a:r>
              <a:rPr lang="nl-NL" sz="1400" dirty="0" smtClean="0">
                <a:latin typeface="Courier"/>
                <a:cs typeface="Courier"/>
              </a:rPr>
              <a:t>3          </a:t>
            </a:r>
            <a:r>
              <a:rPr lang="nl-NL" sz="1400" dirty="0">
                <a:latin typeface="Courier"/>
                <a:cs typeface="Courier"/>
              </a:rPr>
              <a:t>{"</a:t>
            </a:r>
            <a:r>
              <a:rPr lang="nl-NL" sz="1400" dirty="0" err="1">
                <a:latin typeface="Courier"/>
                <a:cs typeface="Courier"/>
              </a:rPr>
              <a:t>foo</a:t>
            </a:r>
            <a:r>
              <a:rPr lang="nl-NL" sz="1400" dirty="0">
                <a:latin typeface="Courier"/>
                <a:cs typeface="Courier"/>
              </a:rPr>
              <a:t>":"bar"}    </a:t>
            </a:r>
          </a:p>
          <a:p>
            <a:r>
              <a:rPr lang="nl-NL" sz="1400" dirty="0">
                <a:latin typeface="Courier"/>
                <a:cs typeface="Courier"/>
              </a:rPr>
              <a:t>2         1           1          {"</a:t>
            </a:r>
            <a:r>
              <a:rPr lang="nl-NL" sz="1400" dirty="0" err="1">
                <a:latin typeface="Courier"/>
                <a:cs typeface="Courier"/>
              </a:rPr>
              <a:t>foo</a:t>
            </a:r>
            <a:r>
              <a:rPr lang="nl-NL" sz="1400" dirty="0">
                <a:latin typeface="Courier"/>
                <a:cs typeface="Courier"/>
              </a:rPr>
              <a:t>":"</a:t>
            </a:r>
            <a:r>
              <a:rPr lang="nl-NL" sz="1400" dirty="0" err="1">
                <a:latin typeface="Courier"/>
                <a:cs typeface="Courier"/>
              </a:rPr>
              <a:t>baz</a:t>
            </a:r>
            <a:r>
              <a:rPr lang="nl-NL" sz="1400" dirty="0">
                <a:latin typeface="Courier"/>
                <a:cs typeface="Courier"/>
              </a:rPr>
              <a:t>"}    </a:t>
            </a:r>
          </a:p>
          <a:p>
            <a:r>
              <a:rPr lang="nl-NL" sz="1400" dirty="0">
                <a:latin typeface="Courier"/>
                <a:cs typeface="Courier"/>
              </a:rPr>
              <a:t>========  ==========  =========  ===============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3455" y="5035479"/>
            <a:ext cx="2985889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source</a:t>
            </a:r>
          </a:p>
          <a:p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latin typeface="Courier"/>
                <a:cs typeface="Courier"/>
              </a:rPr>
              <a:t>========  ===============  </a:t>
            </a:r>
          </a:p>
          <a:p>
            <a:r>
              <a:rPr lang="en-US" sz="1400" dirty="0" err="1">
                <a:latin typeface="Courier"/>
                <a:cs typeface="Courier"/>
              </a:rPr>
              <a:t>source_id</a:t>
            </a:r>
            <a:r>
              <a:rPr lang="en-US" sz="1400" dirty="0">
                <a:latin typeface="Courier"/>
                <a:cs typeface="Courier"/>
              </a:rPr>
              <a:t>  characteristics  </a:t>
            </a:r>
          </a:p>
          <a:p>
            <a:r>
              <a:rPr lang="en-US" sz="1400" dirty="0">
                <a:latin typeface="Courier"/>
                <a:cs typeface="Courier"/>
              </a:rPr>
              <a:t>1          {"plugh":1}      </a:t>
            </a:r>
          </a:p>
          <a:p>
            <a:pPr marL="342900" indent="-342900">
              <a:buAutoNum type="arabicPlain" startAt="2"/>
            </a:pPr>
            <a:r>
              <a:rPr lang="en-US" sz="1400" dirty="0" smtClean="0">
                <a:latin typeface="Courier"/>
                <a:cs typeface="Courier"/>
              </a:rPr>
              <a:t>        {</a:t>
            </a:r>
            <a:r>
              <a:rPr lang="en-US" sz="1400" dirty="0">
                <a:latin typeface="Courier"/>
                <a:cs typeface="Courier"/>
              </a:rPr>
              <a:t>"plugh":77</a:t>
            </a:r>
            <a:r>
              <a:rPr lang="en-US" sz="1400" dirty="0" smtClean="0">
                <a:latin typeface="Courier"/>
                <a:cs typeface="Courier"/>
              </a:rPr>
              <a:t>}</a:t>
            </a:r>
          </a:p>
          <a:p>
            <a:pPr marL="342900" indent="-342900">
              <a:buAutoNum type="arabicPlain" startAt="2"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    { }     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=========  ===============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90091" y="2221807"/>
            <a:ext cx="12930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41800" y="2221807"/>
            <a:ext cx="274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30898" y="2221807"/>
            <a:ext cx="0" cy="886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68960" y="3061708"/>
            <a:ext cx="3961938" cy="461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8960" y="3107890"/>
            <a:ext cx="0" cy="1199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68960" y="4307840"/>
            <a:ext cx="2235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68960" y="4094480"/>
            <a:ext cx="2235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322320" y="4094480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236720" y="4094480"/>
            <a:ext cx="5080" cy="17412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236720" y="5850106"/>
            <a:ext cx="1026735" cy="2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22320" y="4277360"/>
            <a:ext cx="782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104640" y="4307840"/>
            <a:ext cx="0" cy="1979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104640" y="6287800"/>
            <a:ext cx="11588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69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11600" y="4542413"/>
            <a:ext cx="2773680" cy="447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64560" y="4527788"/>
            <a:ext cx="333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/>
              <a:t>U R DOING IT RONG!</a:t>
            </a: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Obligatory Database 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get data OUT of a database; you don’t put data IN to a database</a:t>
            </a:r>
          </a:p>
          <a:p>
            <a:pPr lvl="1"/>
            <a:r>
              <a:rPr lang="en-US" dirty="0" smtClean="0"/>
              <a:t>Choose your tables and columns according to how you need to access them</a:t>
            </a:r>
          </a:p>
          <a:p>
            <a:pPr lvl="1"/>
            <a:r>
              <a:rPr lang="en-US" dirty="0" smtClean="0"/>
              <a:t>If you start defining columns without knowing how you will use them, then</a:t>
            </a:r>
            <a:endParaRPr lang="en-US" dirty="0"/>
          </a:p>
        </p:txBody>
      </p:sp>
      <p:pic>
        <p:nvPicPr>
          <p:cNvPr id="4" name="Picture 3" descr="sienn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7780" y="4897120"/>
            <a:ext cx="1143000" cy="1231900"/>
          </a:xfrm>
          <a:prstGeom prst="rect">
            <a:avLst/>
          </a:prstGeom>
        </p:spPr>
      </p:pic>
      <p:cxnSp>
        <p:nvCxnSpPr>
          <p:cNvPr id="12" name="Straight Connector 11"/>
          <p:cNvCxnSpPr>
            <a:stCxn id="10" idx="2"/>
          </p:cNvCxnSpPr>
          <p:nvPr/>
        </p:nvCxnSpPr>
        <p:spPr>
          <a:xfrm flipH="1">
            <a:off x="3700780" y="4989453"/>
            <a:ext cx="1597660" cy="405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54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Pandokia</a:t>
            </a:r>
            <a:r>
              <a:rPr lang="en-US" dirty="0" smtClean="0"/>
              <a:t> portable database interface</a:t>
            </a:r>
          </a:p>
          <a:p>
            <a:pPr lvl="1"/>
            <a:r>
              <a:rPr lang="en-US" dirty="0" smtClean="0"/>
              <a:t>I don’t have time to take a shortcut; I’m in a hurry</a:t>
            </a:r>
          </a:p>
          <a:p>
            <a:pPr lvl="1"/>
            <a:r>
              <a:rPr lang="en-US" dirty="0" smtClean="0"/>
              <a:t>No unnecessary complexity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raps Python DBAPI 2.0 (not quite portable)</a:t>
            </a:r>
          </a:p>
          <a:p>
            <a:pPr lvl="1"/>
            <a:r>
              <a:rPr lang="en-US" dirty="0" err="1" smtClean="0"/>
              <a:t>Sqlite</a:t>
            </a:r>
            <a:r>
              <a:rPr lang="en-US" dirty="0" smtClean="0"/>
              <a:t> (for developers)</a:t>
            </a:r>
          </a:p>
          <a:p>
            <a:pPr lvl="1"/>
            <a:r>
              <a:rPr lang="en-US" dirty="0" smtClean="0"/>
              <a:t>MySQL (for production)</a:t>
            </a:r>
          </a:p>
          <a:p>
            <a:pPr lvl="1"/>
            <a:r>
              <a:rPr lang="en-US" dirty="0" smtClean="0"/>
              <a:t>MS SQL Server (can talk to it later)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796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Table</a:t>
            </a:r>
            <a:endParaRPr lang="en-US" dirty="0"/>
          </a:p>
        </p:txBody>
      </p:sp>
      <p:pic>
        <p:nvPicPr>
          <p:cNvPr id="6" name="Content Placeholder 5" descr="Screen Shot 2015-03-27 at 6.31.55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855" r="-6855"/>
          <a:stretch>
            <a:fillRect/>
          </a:stretch>
        </p:blipFill>
        <p:spPr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0" name="Straight Arrow Connector 9"/>
          <p:cNvCxnSpPr/>
          <p:nvPr/>
        </p:nvCxnSpPr>
        <p:spPr>
          <a:xfrm>
            <a:off x="725737" y="1043301"/>
            <a:ext cx="226793" cy="556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9409" y="673969"/>
            <a:ext cx="108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73933" y="1600200"/>
            <a:ext cx="2015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andokia</a:t>
            </a:r>
            <a:r>
              <a:rPr lang="en-US" dirty="0" smtClean="0"/>
              <a:t> extension</a:t>
            </a:r>
          </a:p>
          <a:p>
            <a:r>
              <a:rPr lang="en-US" dirty="0"/>
              <a:t>f</a:t>
            </a:r>
            <a:r>
              <a:rPr lang="en-US" dirty="0" smtClean="0"/>
              <a:t>or portability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426682" y="1882477"/>
            <a:ext cx="3447251" cy="226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29574" y="2899875"/>
            <a:ext cx="13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olumn type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705949" y="3084541"/>
            <a:ext cx="1723625" cy="199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6982" y="3560830"/>
            <a:ext cx="883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olumn</a:t>
            </a:r>
          </a:p>
          <a:p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258700" y="3764954"/>
            <a:ext cx="510283" cy="1701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61213" y="6279261"/>
            <a:ext cx="133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olor by vim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2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Diagram of </a:t>
            </a:r>
            <a:r>
              <a:rPr lang="en-US" dirty="0" err="1" smtClean="0"/>
              <a:t>Pandeia</a:t>
            </a:r>
            <a:endParaRPr lang="en-US" dirty="0"/>
          </a:p>
        </p:txBody>
      </p:sp>
      <p:pic>
        <p:nvPicPr>
          <p:cNvPr id="4" name="Content Placeholder 3" descr="data_tables.pd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253" r="-20253"/>
          <a:stretch>
            <a:fillRect/>
          </a:stretch>
        </p:blipFill>
        <p:spPr>
          <a:xfrm>
            <a:off x="-916708" y="1184562"/>
            <a:ext cx="11108441" cy="6110478"/>
          </a:xfrm>
        </p:spPr>
      </p:pic>
      <p:sp>
        <p:nvSpPr>
          <p:cNvPr id="5" name="TextBox 4"/>
          <p:cNvSpPr txBox="1"/>
          <p:nvPr/>
        </p:nvSpPr>
        <p:spPr>
          <a:xfrm>
            <a:off x="4291380" y="4293985"/>
            <a:ext cx="43843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Tables are shown with only the columns that</a:t>
            </a:r>
          </a:p>
          <a:p>
            <a:r>
              <a:rPr lang="en-US" dirty="0"/>
              <a:t> </a:t>
            </a:r>
            <a:r>
              <a:rPr lang="en-US" dirty="0" smtClean="0"/>
              <a:t>   are part of the relation.</a:t>
            </a:r>
          </a:p>
          <a:p>
            <a:r>
              <a:rPr lang="en-US" dirty="0" smtClean="0"/>
              <a:t>Notice 1 to N / N to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05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Find a workbook by </a:t>
            </a:r>
          </a:p>
          <a:p>
            <a:pPr lvl="1"/>
            <a:r>
              <a:rPr lang="en-US" dirty="0" err="1" smtClean="0"/>
              <a:t>workbook_id</a:t>
            </a:r>
            <a:endParaRPr lang="en-US" dirty="0" smtClean="0"/>
          </a:p>
          <a:p>
            <a:r>
              <a:rPr lang="en-US" dirty="0" smtClean="0"/>
              <a:t>Find a calculation by </a:t>
            </a:r>
          </a:p>
          <a:p>
            <a:pPr lvl="1"/>
            <a:r>
              <a:rPr lang="en-US" dirty="0" err="1" smtClean="0"/>
              <a:t>workbook_id</a:t>
            </a:r>
            <a:endParaRPr lang="en-US" dirty="0"/>
          </a:p>
          <a:p>
            <a:pPr lvl="1"/>
            <a:r>
              <a:rPr lang="en-US" dirty="0" err="1" smtClean="0"/>
              <a:t>calculation_id</a:t>
            </a:r>
            <a:endParaRPr lang="en-US" dirty="0" smtClean="0"/>
          </a:p>
          <a:p>
            <a:r>
              <a:rPr lang="en-US" dirty="0" smtClean="0"/>
              <a:t>Find a result by</a:t>
            </a:r>
          </a:p>
          <a:p>
            <a:pPr lvl="1"/>
            <a:r>
              <a:rPr lang="en-US" dirty="0" err="1"/>
              <a:t>w</a:t>
            </a:r>
            <a:r>
              <a:rPr lang="en-US" dirty="0" err="1" smtClean="0"/>
              <a:t>orkbook_id</a:t>
            </a:r>
            <a:endParaRPr lang="en-US" dirty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alculation_id</a:t>
            </a:r>
            <a:endParaRPr lang="en-US" dirty="0" smtClean="0"/>
          </a:p>
          <a:p>
            <a:r>
              <a:rPr lang="en-US" dirty="0" smtClean="0"/>
              <a:t>Find a scene by</a:t>
            </a:r>
          </a:p>
          <a:p>
            <a:pPr lvl="1"/>
            <a:r>
              <a:rPr lang="en-US" dirty="0" err="1" smtClean="0"/>
              <a:t>workbook_id</a:t>
            </a:r>
            <a:endParaRPr lang="en-US" dirty="0" smtClean="0"/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cene_id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7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830</Words>
  <Application>Microsoft Macintosh PowerPoint</Application>
  <PresentationFormat>On-screen Show (4:3)</PresentationFormat>
  <Paragraphs>136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Database, Client, Engine</vt:lpstr>
      <vt:lpstr>What is a Relational Database?</vt:lpstr>
      <vt:lpstr>Relations</vt:lpstr>
      <vt:lpstr>Relations</vt:lpstr>
      <vt:lpstr>Obligatory Database Rant</vt:lpstr>
      <vt:lpstr>Choice of Database</vt:lpstr>
      <vt:lpstr>Sample Table</vt:lpstr>
      <vt:lpstr>Relation Diagram of Pandeia</vt:lpstr>
      <vt:lpstr>Finding data</vt:lpstr>
      <vt:lpstr>Finding data - fancy</vt:lpstr>
      <vt:lpstr>Why is it like this?</vt:lpstr>
      <vt:lpstr>Mapping to Client</vt:lpstr>
      <vt:lpstr>Mapping to Server</vt:lpstr>
      <vt:lpstr>Mapping to Server</vt:lpstr>
      <vt:lpstr>json “blobs” to engine input</vt:lpstr>
      <vt:lpstr>More Detail</vt:lpstr>
      <vt:lpstr>Groundhog eating a Tomato</vt:lpstr>
    </vt:vector>
  </TitlesOfParts>
  <Company>Space Telescope Science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Database, Client, Engine</dc:title>
  <dc:creator>Mark Sienkiewicz</dc:creator>
  <cp:lastModifiedBy>Mark Sienkiewicz</cp:lastModifiedBy>
  <cp:revision>19</cp:revision>
  <cp:lastPrinted>2015-03-27T23:30:22Z</cp:lastPrinted>
  <dcterms:created xsi:type="dcterms:W3CDTF">2015-03-27T22:22:02Z</dcterms:created>
  <dcterms:modified xsi:type="dcterms:W3CDTF">2015-03-28T20:07:56Z</dcterms:modified>
</cp:coreProperties>
</file>