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3" r:id="rId4"/>
    <p:sldId id="267" r:id="rId5"/>
    <p:sldId id="266" r:id="rId6"/>
    <p:sldId id="271" r:id="rId7"/>
    <p:sldId id="269" r:id="rId8"/>
    <p:sldId id="275" r:id="rId9"/>
    <p:sldId id="276" r:id="rId10"/>
    <p:sldId id="268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>
        <p:scale>
          <a:sx n="110" d="100"/>
          <a:sy n="110" d="100"/>
        </p:scale>
        <p:origin x="6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5BA6-1380-9A45-8C23-F8922382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2649E-7AED-444C-A00C-BEF9E29C9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38C9-F87A-8F4A-B3B1-A63E2FDF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92B7-DA45-234E-A93D-EE5F2ABA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7E6AB-E85A-5D41-AE41-165C019F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4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87CB-BD5C-3F49-BC08-C202DABF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526A3-86AF-B441-A5C4-C3D5AADB0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FEB5A-FDA3-394B-B62B-CD34CE71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04C82-4C7E-3A4E-A681-CC098F42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34528-5998-A84B-ABA1-D6E206C1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3418C-E147-004E-ACDE-C71C3A237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4617D-CBFD-364D-AB7F-85E8794B3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54FC5-B336-C546-AF7B-E8B419FC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733B2-85EE-004A-B986-1BC03524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56DC7-E840-C64C-B58D-74973F54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8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4262-433E-484A-9B43-D7B8FFC1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59BF-74EC-E347-A8CA-45CD4AD8A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8EEB-9ADE-DF4F-BBFE-4D279315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7B32F-7C98-9141-AD9B-FAFB97E3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EBB4A-17B8-A443-9B8D-25052A57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3787-516C-2D40-BE01-2A1A0B00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77E28-E0A9-4F4F-99DE-A200B1706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D352D-82B2-6C4E-848B-B88CF70B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0809-FDCF-614C-8266-F536A9DE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C359C-05AE-4D4A-B748-36A4A047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AC9A-D6DA-F74D-A0B8-D1415252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7FA9-9A93-AE4E-92D3-27B371933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CE903-CC18-2A42-B862-D7FF0EC0C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9256C-49D5-6C4D-B250-93C6E0AE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176CD-44A7-D141-9DB7-0A5BCB5A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F1927-06B6-B34A-BB69-FDE67A23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8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22E7-9C30-4947-ACFC-90592C39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D12C9-F36E-A741-8EE5-84EEAE7C9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7EDEA-FBBA-E440-92B6-9B7BCEF94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821CD-1705-AA4C-AF72-529DCACA8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0873C-59A2-424B-85D7-97258348B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240DD-68C9-D846-B454-48C65333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F7945-EFB5-F547-8049-061A2C60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871BA-4BE0-DE41-B3F1-CC711F05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3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C3DD-0F0C-C946-AE80-28E5D2BA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78428-63B3-4344-9601-BE8F4025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D8320-CB20-8C4C-9638-7AB984F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A5CCF-8BF9-834F-9083-E52C900B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4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488C5-0E66-9049-A849-A879B9D4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4796D-33EE-B744-85B1-10B90D6F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7361-5C9B-F94B-8ECC-B79CC553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F6BE-5ACA-0D42-8CCB-DC0AAB3B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8214-0F45-0B46-9312-11805F6D0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C7C3B-287C-C241-97DC-8C6CD3563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FF5A1-7B27-3F47-A9FC-1019EA77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5B256-9D7C-FE4A-BD99-ED36A26A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13222-7829-AC4C-8076-2FE7ED42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5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C07B-F943-1849-9642-34EA38B8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786CE-9D4C-7F4B-829F-5FCD5B730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5A27B-E685-FB44-8545-8B403B732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0B312-649C-8A44-8744-AD487CD3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4B15B-6752-814C-B8B4-7624B057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B4F72-1B3A-4B4C-AAF6-ED547A41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0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35968-0015-0A4B-9DA4-4BE52B0C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F238C-529E-0C47-B699-1211DFF7F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FE72-B33C-A94C-B793-0E60F9A37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24364-9114-1143-AF8C-70BC23220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77CAB-2E64-9B48-A305-0943C901F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kspace.com/shared/MIRI_OPDS.zip" TargetMode="External"/><Relationship Id="rId2" Type="http://schemas.openxmlformats.org/officeDocument/2006/relationships/hyperlink" Target="http://www.starkspace.com/shared/NIRCAM_OPDS.zi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B67C0-6EDD-D940-8D88-A450D8AAE897}"/>
              </a:ext>
            </a:extLst>
          </p:cNvPr>
          <p:cNvSpPr/>
          <p:nvPr/>
        </p:nvSpPr>
        <p:spPr>
          <a:xfrm>
            <a:off x="2457452" y="3837723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Review of inputs, format, and assumptions</a:t>
            </a:r>
          </a:p>
          <a:p>
            <a:pPr marL="342900" indent="-342900">
              <a:buAutoNum type="arabicPeriod"/>
            </a:pPr>
            <a:r>
              <a:rPr lang="en-US" sz="2400" dirty="0"/>
              <a:t>Implementing these in a coronagraphic sequence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F21CF-0606-164A-9165-B8522641315E}"/>
              </a:ext>
            </a:extLst>
          </p:cNvPr>
          <p:cNvSpPr/>
          <p:nvPr/>
        </p:nvSpPr>
        <p:spPr>
          <a:xfrm>
            <a:off x="0" y="3187501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D4B5C1-3CB6-AF46-91EC-5D9372254E4C}"/>
              </a:ext>
            </a:extLst>
          </p:cNvPr>
          <p:cNvSpPr/>
          <p:nvPr/>
        </p:nvSpPr>
        <p:spPr>
          <a:xfrm>
            <a:off x="23810" y="1153898"/>
            <a:ext cx="121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JWST Coronagraphic Contrast Sensitivity Working Group Meeting</a:t>
            </a:r>
          </a:p>
          <a:p>
            <a:pPr algn="ctr"/>
            <a:r>
              <a:rPr lang="en-US" sz="2000" dirty="0"/>
              <a:t>06/24/21</a:t>
            </a:r>
          </a:p>
        </p:txBody>
      </p:sp>
    </p:spTree>
    <p:extLst>
      <p:ext uri="{BB962C8B-B14F-4D97-AF65-F5344CB8AC3E}">
        <p14:creationId xmlns:p14="http://schemas.microsoft.com/office/powerpoint/2010/main" val="61117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B67C0-6EDD-D940-8D88-A450D8AAE897}"/>
              </a:ext>
            </a:extLst>
          </p:cNvPr>
          <p:cNvSpPr/>
          <p:nvPr/>
        </p:nvSpPr>
        <p:spPr>
          <a:xfrm>
            <a:off x="0" y="15461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Target </a:t>
            </a:r>
            <a:r>
              <a:rPr lang="en-US" sz="3000" dirty="0" err="1"/>
              <a:t>Acq</a:t>
            </a:r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FA13F-D1BC-D54F-8307-667578FF9D5D}"/>
              </a:ext>
            </a:extLst>
          </p:cNvPr>
          <p:cNvSpPr/>
          <p:nvPr/>
        </p:nvSpPr>
        <p:spPr>
          <a:xfrm>
            <a:off x="250372" y="946627"/>
            <a:ext cx="118327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1000 draws of a 2D Gaussian of the magnitude decided upon for each scenario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For each simulation of a coronagraph sequence comprised of N observations, select the next N values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DD7FFB-62F4-9547-ADED-B2DBFBDAEBB6}"/>
              </a:ext>
            </a:extLst>
          </p:cNvPr>
          <p:cNvSpPr/>
          <p:nvPr/>
        </p:nvSpPr>
        <p:spPr>
          <a:xfrm>
            <a:off x="13503" y="3235154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LOS Jitter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74A8A-4F0E-4745-B305-276789F447C8}"/>
              </a:ext>
            </a:extLst>
          </p:cNvPr>
          <p:cNvSpPr/>
          <p:nvPr/>
        </p:nvSpPr>
        <p:spPr>
          <a:xfrm>
            <a:off x="263875" y="4166320"/>
            <a:ext cx="118327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1000 draws of a 2D Gaussian of the magnitude decided upon for each scenario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No correspondence to time vector – discussion of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962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6E5F04F-FA83-1040-B06D-BA3DC480133C}"/>
              </a:ext>
            </a:extLst>
          </p:cNvPr>
          <p:cNvSpPr/>
          <p:nvPr/>
        </p:nvSpPr>
        <p:spPr>
          <a:xfrm>
            <a:off x="4770698" y="1303587"/>
            <a:ext cx="3657600" cy="4873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B60767-D026-1C49-BCF6-0837466AD926}"/>
              </a:ext>
            </a:extLst>
          </p:cNvPr>
          <p:cNvSpPr/>
          <p:nvPr/>
        </p:nvSpPr>
        <p:spPr>
          <a:xfrm>
            <a:off x="8494234" y="1295303"/>
            <a:ext cx="3657600" cy="4873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72E913-3418-1D45-9526-0B21BF38BF5A}"/>
              </a:ext>
            </a:extLst>
          </p:cNvPr>
          <p:cNvSpPr/>
          <p:nvPr/>
        </p:nvSpPr>
        <p:spPr>
          <a:xfrm>
            <a:off x="1053293" y="1295303"/>
            <a:ext cx="3657600" cy="4873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B67C0-6EDD-D940-8D88-A450D8AAE897}"/>
              </a:ext>
            </a:extLst>
          </p:cNvPr>
          <p:cNvSpPr/>
          <p:nvPr/>
        </p:nvSpPr>
        <p:spPr>
          <a:xfrm>
            <a:off x="0" y="15461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Implementing as a Coronagraphic Sequence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5DE12D-1CD6-4841-85EE-2962D54C5C56}"/>
              </a:ext>
            </a:extLst>
          </p:cNvPr>
          <p:cNvSpPr txBox="1"/>
          <p:nvPr/>
        </p:nvSpPr>
        <p:spPr>
          <a:xfrm>
            <a:off x="1504709" y="925971"/>
            <a:ext cx="284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Science Roll1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0D3C9E-1FAF-494A-96B8-77B02FA111DA}"/>
              </a:ext>
            </a:extLst>
          </p:cNvPr>
          <p:cNvSpPr txBox="1"/>
          <p:nvPr/>
        </p:nvSpPr>
        <p:spPr>
          <a:xfrm>
            <a:off x="5222107" y="939474"/>
            <a:ext cx="284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Science Roll2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C7011A-8A39-FE4F-BEBF-05D4AD59C341}"/>
              </a:ext>
            </a:extLst>
          </p:cNvPr>
          <p:cNvSpPr txBox="1"/>
          <p:nvPr/>
        </p:nvSpPr>
        <p:spPr>
          <a:xfrm>
            <a:off x="8886463" y="940488"/>
            <a:ext cx="284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8EBBA2-4AC3-6E47-B3E3-116401C9B9E4}"/>
              </a:ext>
            </a:extLst>
          </p:cNvPr>
          <p:cNvSpPr/>
          <p:nvPr/>
        </p:nvSpPr>
        <p:spPr>
          <a:xfrm>
            <a:off x="1055219" y="1297229"/>
            <a:ext cx="873442" cy="48736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765455-06D4-AC4B-B79D-64FDB3EC1159}"/>
              </a:ext>
            </a:extLst>
          </p:cNvPr>
          <p:cNvSpPr/>
          <p:nvPr/>
        </p:nvSpPr>
        <p:spPr>
          <a:xfrm>
            <a:off x="8497738" y="1295302"/>
            <a:ext cx="873442" cy="48736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41636F-B49C-3F48-92D9-8D89DE829035}"/>
              </a:ext>
            </a:extLst>
          </p:cNvPr>
          <p:cNvSpPr/>
          <p:nvPr/>
        </p:nvSpPr>
        <p:spPr>
          <a:xfrm>
            <a:off x="4772622" y="1313761"/>
            <a:ext cx="873442" cy="48736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D50DB-EE40-D54D-8878-9509C0EAD7EC}"/>
              </a:ext>
            </a:extLst>
          </p:cNvPr>
          <p:cNvSpPr txBox="1"/>
          <p:nvPr/>
        </p:nvSpPr>
        <p:spPr>
          <a:xfrm>
            <a:off x="0" y="5799624"/>
            <a:ext cx="55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IEC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B8BF8-FC25-5949-810D-C74F0DAA65EC}"/>
              </a:ext>
            </a:extLst>
          </p:cNvPr>
          <p:cNvSpPr txBox="1"/>
          <p:nvPr/>
        </p:nvSpPr>
        <p:spPr>
          <a:xfrm>
            <a:off x="-9649" y="4921874"/>
            <a:ext cx="92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Frill/CO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0E577-0CE1-4F49-ACAC-587460A4355A}"/>
              </a:ext>
            </a:extLst>
          </p:cNvPr>
          <p:cNvSpPr txBox="1"/>
          <p:nvPr/>
        </p:nvSpPr>
        <p:spPr>
          <a:xfrm>
            <a:off x="3852" y="3569561"/>
            <a:ext cx="104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64578-F161-D447-9A53-94B8F5A360AB}"/>
              </a:ext>
            </a:extLst>
          </p:cNvPr>
          <p:cNvSpPr txBox="1"/>
          <p:nvPr/>
        </p:nvSpPr>
        <p:spPr>
          <a:xfrm>
            <a:off x="5777" y="1916312"/>
            <a:ext cx="104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Targ</a:t>
            </a:r>
            <a:r>
              <a:rPr lang="en-US" dirty="0"/>
              <a:t> </a:t>
            </a:r>
            <a:r>
              <a:rPr lang="en-US" dirty="0" err="1"/>
              <a:t>Acq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41D4D-BDB3-C644-AB0F-C70E04128E3D}"/>
              </a:ext>
            </a:extLst>
          </p:cNvPr>
          <p:cNvSpPr txBox="1"/>
          <p:nvPr/>
        </p:nvSpPr>
        <p:spPr>
          <a:xfrm>
            <a:off x="-15447" y="2520130"/>
            <a:ext cx="104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 jitter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50E0EA-27F5-1044-9656-439FA0161C3E}"/>
              </a:ext>
            </a:extLst>
          </p:cNvPr>
          <p:cNvSpPr/>
          <p:nvPr/>
        </p:nvSpPr>
        <p:spPr>
          <a:xfrm>
            <a:off x="3435932" y="1299158"/>
            <a:ext cx="1272583" cy="48736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4F5D11-306C-CB4B-B1F6-FCC4ABC1AE03}"/>
              </a:ext>
            </a:extLst>
          </p:cNvPr>
          <p:cNvSpPr/>
          <p:nvPr/>
        </p:nvSpPr>
        <p:spPr>
          <a:xfrm>
            <a:off x="7164909" y="1301086"/>
            <a:ext cx="1272583" cy="48736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E5DBBF-E647-464F-9B35-83B440D068E4}"/>
              </a:ext>
            </a:extLst>
          </p:cNvPr>
          <p:cNvSpPr/>
          <p:nvPr/>
        </p:nvSpPr>
        <p:spPr>
          <a:xfrm>
            <a:off x="10882314" y="1303014"/>
            <a:ext cx="1272583" cy="48736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A9C36-2F09-9643-8BBB-71FAABEF6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96" y="5791659"/>
            <a:ext cx="11138704" cy="4059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7D36F9-EA3D-994C-B99E-F068BECF8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94" y="2521465"/>
            <a:ext cx="11140647" cy="39846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2CEBFD6-7E40-D249-A352-B88CD26B536A}"/>
              </a:ext>
            </a:extLst>
          </p:cNvPr>
          <p:cNvSpPr/>
          <p:nvPr/>
        </p:nvSpPr>
        <p:spPr>
          <a:xfrm>
            <a:off x="1053294" y="1820119"/>
            <a:ext cx="11098540" cy="568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76F633-BDE8-3A4D-AC0D-90CB33264C01}"/>
              </a:ext>
            </a:extLst>
          </p:cNvPr>
          <p:cNvSpPr txBox="1"/>
          <p:nvPr/>
        </p:nvSpPr>
        <p:spPr>
          <a:xfrm rot="16200000">
            <a:off x="5279894" y="1914204"/>
            <a:ext cx="752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Draw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4CF4AB-1A5F-9F44-84BE-25E08591B7FD}"/>
              </a:ext>
            </a:extLst>
          </p:cNvPr>
          <p:cNvSpPr txBox="1"/>
          <p:nvPr/>
        </p:nvSpPr>
        <p:spPr>
          <a:xfrm rot="16200000">
            <a:off x="9020447" y="1904558"/>
            <a:ext cx="752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Draw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5F32BE-5581-1B49-A6AA-98406E84097A}"/>
              </a:ext>
            </a:extLst>
          </p:cNvPr>
          <p:cNvSpPr txBox="1"/>
          <p:nvPr/>
        </p:nvSpPr>
        <p:spPr>
          <a:xfrm rot="16200000">
            <a:off x="1539349" y="1923851"/>
            <a:ext cx="752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Draw 1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BE2FDA-3641-1140-A5A2-D97E9297E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2" y="3047959"/>
            <a:ext cx="11143007" cy="12245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6B3A25-2DF2-AE46-97DA-8E019EE27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346" y="4461998"/>
            <a:ext cx="11143007" cy="122459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2D49683-B74D-1A41-B064-FF948D866E13}"/>
              </a:ext>
            </a:extLst>
          </p:cNvPr>
          <p:cNvSpPr txBox="1"/>
          <p:nvPr/>
        </p:nvSpPr>
        <p:spPr>
          <a:xfrm>
            <a:off x="1928662" y="1344589"/>
            <a:ext cx="149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Exposure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675F19-FB2D-634E-9660-1E0E020300B6}"/>
              </a:ext>
            </a:extLst>
          </p:cNvPr>
          <p:cNvSpPr txBox="1"/>
          <p:nvPr/>
        </p:nvSpPr>
        <p:spPr>
          <a:xfrm>
            <a:off x="1048992" y="1322496"/>
            <a:ext cx="87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7496E6-5920-924B-89F8-FF5C646BD994}"/>
              </a:ext>
            </a:extLst>
          </p:cNvPr>
          <p:cNvSpPr txBox="1"/>
          <p:nvPr/>
        </p:nvSpPr>
        <p:spPr>
          <a:xfrm>
            <a:off x="5646065" y="1369667"/>
            <a:ext cx="153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Exposure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5FE801-2386-114B-9FBF-DFBDF4DDD86E}"/>
              </a:ext>
            </a:extLst>
          </p:cNvPr>
          <p:cNvSpPr txBox="1"/>
          <p:nvPr/>
        </p:nvSpPr>
        <p:spPr>
          <a:xfrm>
            <a:off x="4766396" y="1347574"/>
            <a:ext cx="87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Slew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BCC2B5-189B-DA4F-B2B6-A3147B45C561}"/>
              </a:ext>
            </a:extLst>
          </p:cNvPr>
          <p:cNvSpPr txBox="1"/>
          <p:nvPr/>
        </p:nvSpPr>
        <p:spPr>
          <a:xfrm>
            <a:off x="9363470" y="1360021"/>
            <a:ext cx="152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Exposure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B564FB-E900-5B41-B911-14022BE11971}"/>
              </a:ext>
            </a:extLst>
          </p:cNvPr>
          <p:cNvSpPr txBox="1"/>
          <p:nvPr/>
        </p:nvSpPr>
        <p:spPr>
          <a:xfrm>
            <a:off x="8483801" y="1337928"/>
            <a:ext cx="87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Slew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9AE354-3A66-E143-AC71-5C62B3CCF93B}"/>
              </a:ext>
            </a:extLst>
          </p:cNvPr>
          <p:cNvSpPr txBox="1"/>
          <p:nvPr/>
        </p:nvSpPr>
        <p:spPr>
          <a:xfrm rot="20314285">
            <a:off x="4618299" y="3368234"/>
            <a:ext cx="17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Swap the sign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97166A-85E6-9346-BFB9-E5DF3ADB0C42}"/>
              </a:ext>
            </a:extLst>
          </p:cNvPr>
          <p:cNvSpPr txBox="1"/>
          <p:nvPr/>
        </p:nvSpPr>
        <p:spPr>
          <a:xfrm rot="20314285">
            <a:off x="4678100" y="4759128"/>
            <a:ext cx="17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Swap the sign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8CC9E5-72AD-EA40-B854-FABF384D83C2}"/>
              </a:ext>
            </a:extLst>
          </p:cNvPr>
          <p:cNvSpPr txBox="1"/>
          <p:nvPr/>
        </p:nvSpPr>
        <p:spPr>
          <a:xfrm>
            <a:off x="3429705" y="1324425"/>
            <a:ext cx="1272583" cy="415498"/>
          </a:xfrm>
          <a:prstGeom prst="rect">
            <a:avLst/>
          </a:prstGeom>
          <a:noFill/>
        </p:spPr>
        <p:txBody>
          <a:bodyPr wrap="square" lIns="0" tIns="91440" rIns="0" rtlCol="0">
            <a:spAutoFit/>
          </a:bodyPr>
          <a:lstStyle/>
          <a:p>
            <a:pPr algn="ctr"/>
            <a:r>
              <a:rPr lang="en-US" dirty="0"/>
              <a:t>Other filters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F5A6DA-879E-9346-9E74-69269AD8C441}"/>
              </a:ext>
            </a:extLst>
          </p:cNvPr>
          <p:cNvSpPr txBox="1"/>
          <p:nvPr/>
        </p:nvSpPr>
        <p:spPr>
          <a:xfrm>
            <a:off x="7158682" y="1326353"/>
            <a:ext cx="1272583" cy="415498"/>
          </a:xfrm>
          <a:prstGeom prst="rect">
            <a:avLst/>
          </a:prstGeom>
          <a:noFill/>
        </p:spPr>
        <p:txBody>
          <a:bodyPr wrap="square" lIns="0" tIns="91440" rIns="0" rtlCol="0">
            <a:spAutoFit/>
          </a:bodyPr>
          <a:lstStyle/>
          <a:p>
            <a:pPr algn="ctr"/>
            <a:r>
              <a:rPr lang="en-US" dirty="0"/>
              <a:t>Other filters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E9DEA9-00C0-8B42-A084-9FEA36C41D23}"/>
              </a:ext>
            </a:extLst>
          </p:cNvPr>
          <p:cNvSpPr txBox="1"/>
          <p:nvPr/>
        </p:nvSpPr>
        <p:spPr>
          <a:xfrm>
            <a:off x="10876087" y="1328281"/>
            <a:ext cx="1272583" cy="415498"/>
          </a:xfrm>
          <a:prstGeom prst="rect">
            <a:avLst/>
          </a:prstGeom>
          <a:noFill/>
        </p:spPr>
        <p:txBody>
          <a:bodyPr wrap="square" lIns="0" tIns="91440" rIns="0" rtlCol="0">
            <a:spAutoFit/>
          </a:bodyPr>
          <a:lstStyle/>
          <a:p>
            <a:pPr algn="ctr"/>
            <a:r>
              <a:rPr lang="en-US" dirty="0"/>
              <a:t>Other filters</a:t>
            </a:r>
          </a:p>
        </p:txBody>
      </p:sp>
    </p:spTree>
    <p:extLst>
      <p:ext uri="{BB962C8B-B14F-4D97-AF65-F5344CB8AC3E}">
        <p14:creationId xmlns:p14="http://schemas.microsoft.com/office/powerpoint/2010/main" val="16493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B67C0-6EDD-D940-8D88-A450D8AAE897}"/>
              </a:ext>
            </a:extLst>
          </p:cNvPr>
          <p:cNvSpPr/>
          <p:nvPr/>
        </p:nvSpPr>
        <p:spPr>
          <a:xfrm>
            <a:off x="0" y="15461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Implementing as a Coronagraphic Sequence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FA13F-D1BC-D54F-8307-667578FF9D5D}"/>
              </a:ext>
            </a:extLst>
          </p:cNvPr>
          <p:cNvSpPr/>
          <p:nvPr/>
        </p:nvSpPr>
        <p:spPr>
          <a:xfrm>
            <a:off x="250372" y="1270718"/>
            <a:ext cx="1183277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Science roll1, science roll2, reference		vs	Science roll1, reference, science roll2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Exposure times and budgeting for multiple filters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Slew angles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initial vs reference slew—keep them the same and adjust both with the “scenario”?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slew between rolls—always 5 deg?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Slew times (constant vs consistent with assumed slew angle magnitude)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Swapping sign of thermal and frill/CO WFE maps when slew occurs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Correlate LOS jitter draws w/ time? Current time sampling would provide 300 total draws over 5 hour time vector. This would change the # of samples if we change anything about the exposure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122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B67C0-6EDD-D940-8D88-A450D8AAE897}"/>
              </a:ext>
            </a:extLst>
          </p:cNvPr>
          <p:cNvSpPr/>
          <p:nvPr/>
        </p:nvSpPr>
        <p:spPr>
          <a:xfrm>
            <a:off x="821802" y="457914"/>
            <a:ext cx="1044036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Input files available at:</a:t>
            </a:r>
          </a:p>
          <a:p>
            <a:r>
              <a:rPr lang="en-US" sz="2400" dirty="0">
                <a:hlinkClick r:id="rId2"/>
              </a:rPr>
              <a:t>www.starkspace.com/shared/NIRCAM_OPDS.zip</a:t>
            </a:r>
            <a:endParaRPr lang="en-US" sz="2400" dirty="0"/>
          </a:p>
          <a:p>
            <a:r>
              <a:rPr lang="en-US" sz="2400" dirty="0">
                <a:hlinkClick r:id="rId3"/>
              </a:rPr>
              <a:t>www.starkspace.com/shared/MIRI_OPDS.zip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These are preliminary; an iteration is expected based on today’s meeting. </a:t>
            </a:r>
          </a:p>
          <a:p>
            <a:endParaRPr lang="en-US" sz="2400" b="1" dirty="0"/>
          </a:p>
          <a:p>
            <a:r>
              <a:rPr lang="en-US" sz="2400" dirty="0"/>
              <a:t>Each package contains a </a:t>
            </a:r>
            <a:r>
              <a:rPr lang="en-US" sz="2400" dirty="0" err="1"/>
              <a:t>readme.txt</a:t>
            </a:r>
            <a:r>
              <a:rPr lang="en-US" sz="2400" dirty="0"/>
              <a:t> file explaining format and units of files. OPD files are multi-extension fits, with “best case”, ”nominal”, and “requirement” scenarios given by 0 – 2 extensions, respectively. Dynamic terms are 100 x 100 x </a:t>
            </a:r>
            <a:r>
              <a:rPr lang="en-US" sz="2400" dirty="0" err="1"/>
              <a:t>nt</a:t>
            </a:r>
            <a:r>
              <a:rPr lang="en-US" sz="2400" dirty="0"/>
              <a:t> dimensions, where </a:t>
            </a:r>
            <a:r>
              <a:rPr lang="en-US" sz="2400" dirty="0" err="1"/>
              <a:t>nt</a:t>
            </a:r>
            <a:r>
              <a:rPr lang="en-US" sz="2400" dirty="0"/>
              <a:t> is the length of the time vector.</a:t>
            </a:r>
          </a:p>
          <a:p>
            <a:endParaRPr lang="en-US" sz="2400" dirty="0"/>
          </a:p>
          <a:p>
            <a:r>
              <a:rPr lang="en-US" sz="2400" dirty="0"/>
              <a:t>Orientation of all dynamic terms should be identical.</a:t>
            </a:r>
            <a:r>
              <a:rPr lang="en-US" sz="2400" b="1" dirty="0"/>
              <a:t> I have not checked if this is the case for the OTE exit pupil WFE.</a:t>
            </a:r>
          </a:p>
          <a:p>
            <a:endParaRPr lang="en-US" sz="2400" dirty="0"/>
          </a:p>
          <a:p>
            <a:r>
              <a:rPr lang="en-US" sz="2400" dirty="0"/>
              <a:t>Dynamic terms calculated for 5 hours in steps of </a:t>
            </a:r>
            <a:r>
              <a:rPr lang="en-US" sz="2400" dirty="0">
                <a:latin typeface="Symbol" pitchFamily="2" charset="2"/>
              </a:rPr>
              <a:t>p</a:t>
            </a:r>
            <a:r>
              <a:rPr lang="en-US" sz="2400" dirty="0"/>
              <a:t>/3 minutes. GTO coronagraph sequences typically take 1-6 hours depending on target, filters, masks, rolls,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88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B67C0-6EDD-D940-8D88-A450D8AAE897}"/>
              </a:ext>
            </a:extLst>
          </p:cNvPr>
          <p:cNvSpPr/>
          <p:nvPr/>
        </p:nvSpPr>
        <p:spPr>
          <a:xfrm>
            <a:off x="65120" y="787510"/>
            <a:ext cx="54226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Pueyo</a:t>
            </a:r>
            <a:r>
              <a:rPr lang="en-US" sz="2400" dirty="0"/>
              <a:t> &amp; Hines report the typical slew from the SODRM is ~3 deg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Evaluating the slew from coronagraphic GTO programs (at right) suggests a mean slew of ~8 deg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implementing the impact of the slew on WFE, we basically assume it is all pitch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Currently adopting 3 deg for ”best case” scenario and 10 deg for “nominal” scenario. This is conservative. Could revise downward.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F21CF-0606-164A-9165-B8522641315E}"/>
              </a:ext>
            </a:extLst>
          </p:cNvPr>
          <p:cNvSpPr/>
          <p:nvPr/>
        </p:nvSpPr>
        <p:spPr>
          <a:xfrm>
            <a:off x="-1" y="50879"/>
            <a:ext cx="53127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Estimating Typical Slew Size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2FB121-DE13-804B-834C-B31B7FD7F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732" y="50879"/>
            <a:ext cx="6461424" cy="675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4E7383-B0A1-C64C-B4E8-E8026A39A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948210"/>
              </p:ext>
            </p:extLst>
          </p:nvPr>
        </p:nvGraphicFramePr>
        <p:xfrm>
          <a:off x="3168502" y="38219"/>
          <a:ext cx="8642497" cy="67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842">
                  <a:extLst>
                    <a:ext uri="{9D8B030D-6E8A-4147-A177-3AD203B41FA5}">
                      <a16:colId xmlns:a16="http://schemas.microsoft.com/office/drawing/2014/main" val="3298926104"/>
                    </a:ext>
                  </a:extLst>
                </a:gridCol>
                <a:gridCol w="3773799">
                  <a:extLst>
                    <a:ext uri="{9D8B030D-6E8A-4147-A177-3AD203B41FA5}">
                      <a16:colId xmlns:a16="http://schemas.microsoft.com/office/drawing/2014/main" val="2648977833"/>
                    </a:ext>
                  </a:extLst>
                </a:gridCol>
                <a:gridCol w="3156856">
                  <a:extLst>
                    <a:ext uri="{9D8B030D-6E8A-4147-A177-3AD203B41FA5}">
                      <a16:colId xmlns:a16="http://schemas.microsoft.com/office/drawing/2014/main" val="2956578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NIRCam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6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Acq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 Gaussian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[5, 7, 10 mas] per axis 1</a:t>
                      </a:r>
                      <a:r>
                        <a:rPr lang="en-US" sz="1400" dirty="0">
                          <a:latin typeface="Symbol" pitchFamily="2" charset="2"/>
                          <a:cs typeface="Arial" panose="020B0604020202020204" pitchFamily="34" charset="0"/>
                        </a:rPr>
                        <a:t>s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</a:t>
                      </a:r>
                      <a:r>
                        <a:rPr lang="en-US" sz="14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Peiman</a:t>
                      </a:r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Mario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 Gaussian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[5, 7, 10 mas] per axis 1</a:t>
                      </a:r>
                      <a:r>
                        <a:rPr lang="en-US" sz="1400" dirty="0">
                          <a:latin typeface="Symbol" pitchFamily="2" charset="2"/>
                          <a:cs typeface="Arial" panose="020B0604020202020204" pitchFamily="34" charset="0"/>
                        </a:rPr>
                        <a:t>s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Hines / Lajoie et al. (2016)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6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Pupil shear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[0%, 2%, 4%]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</a:t>
                      </a:r>
                      <a:r>
                        <a:rPr lang="en-US" sz="14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Cavarroc</a:t>
                      </a:r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 (2008)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0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 Jitter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 Gaussian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[2.5,</a:t>
                      </a:r>
                      <a:r>
                        <a:rPr lang="en-US" sz="1400" dirty="0">
                          <a:highlight>
                            <a:srgbClr val="FF00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5.8 mas] per axis 1</a:t>
                      </a:r>
                      <a:r>
                        <a:rPr lang="en-US" sz="1400" dirty="0">
                          <a:latin typeface="Symbol" pitchFamily="2" charset="2"/>
                          <a:cs typeface="Arial" panose="020B0604020202020204" pitchFamily="34" charset="0"/>
                        </a:rPr>
                        <a:t>s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</a:t>
                      </a:r>
                      <a:r>
                        <a:rPr lang="en-US" sz="14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Peiman</a:t>
                      </a:r>
                      <a:endParaRPr lang="en-US" sz="14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 Gaussian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[2.5,</a:t>
                      </a:r>
                      <a:r>
                        <a:rPr lang="en-US" sz="1400" dirty="0">
                          <a:highlight>
                            <a:srgbClr val="FF00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,5.8 mas] per axis 1</a:t>
                      </a:r>
                      <a:r>
                        <a:rPr lang="en-US" sz="1400" dirty="0">
                          <a:latin typeface="Symbol" pitchFamily="2" charset="2"/>
                          <a:cs typeface="Arial" panose="020B0604020202020204" pitchFamily="34" charset="0"/>
                        </a:rPr>
                        <a:t>s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</a:t>
                      </a:r>
                      <a:r>
                        <a:rPr lang="en-US" sz="14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Peiman</a:t>
                      </a:r>
                      <a:endParaRPr lang="en-US" sz="14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48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IEC Oscillations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OPD vs time (sinusoidal), fixed DT=0.25 C, scale by MUF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[MUF=1,</a:t>
                      </a:r>
                      <a:r>
                        <a:rPr lang="en-US" sz="1400" dirty="0">
                          <a:highlight>
                            <a:srgbClr val="FF00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MUF=1.7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,MUF=2.8]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Joe Howard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OPD vs time (sinusoidal), fixed DT=0.25 C, scale by MUF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[MUF=1,</a:t>
                      </a:r>
                      <a:r>
                        <a:rPr lang="en-US" sz="1400" dirty="0">
                          <a:highlight>
                            <a:srgbClr val="FF00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MUF=1.7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,MUF=2.8]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Joe Howard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87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Frill/close-out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OPD vs time (exponential decay), fixed time constant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[small slew (3 deg) no MUF, typical (10 deg) slew no MUF, requirement]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Joe Howard, Hines &amp; </a:t>
                      </a:r>
                      <a:r>
                        <a:rPr lang="en-US" sz="14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Pueyo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OPD vs time (exponential decay), fixed time constant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[small slew (3 deg) no MUF, typical (10 deg) slew no MUF, requirement]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Joe Howard, Hines &amp; </a:t>
                      </a:r>
                      <a:r>
                        <a:rPr lang="en-US" sz="14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Pueyo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5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Thermal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OPD vs time (exponential decay), fixed time constant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[small slew (3 deg) no MUF, typical (10 deg) slew no MUF, requirement]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Joe Howard, Hines &amp; </a:t>
                      </a:r>
                      <a:r>
                        <a:rPr lang="en-US" sz="14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Pueyo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OPD vs time (exponential decay), fixed time constant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[small slew (3 deg) no MUF, typical (10 deg) slew no MUF, requirement]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Joe Howard, Hines &amp; </a:t>
                      </a:r>
                      <a:r>
                        <a:rPr lang="en-US" sz="14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Pueyo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2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Deployed dynamics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OPD vs time (segment-level randomization)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 w/ Joe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Joe Howard</a:t>
                      </a: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OPD vs time (segment-level randomization)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 w/ Joe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Joe Howard</a:t>
                      </a: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613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0BCF02-C6C0-6D4E-AC46-56509DBC5BD0}"/>
              </a:ext>
            </a:extLst>
          </p:cNvPr>
          <p:cNvSpPr txBox="1"/>
          <p:nvPr/>
        </p:nvSpPr>
        <p:spPr>
          <a:xfrm>
            <a:off x="130630" y="1357541"/>
            <a:ext cx="28738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Magnitudes of effects span from “best” to “requirement” in 3 values: [Best, Likely/Midpoint, Requirement]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Best = best case scenario with no MUF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Requirement = requirement is usually the worst case scenario (worst case slew w/ MUF)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Likely/midpoint = expected performance when possible, midpoint used when there is insufficient information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</a:rPr>
              <a:t>Yellow</a:t>
            </a:r>
            <a:r>
              <a:rPr lang="en-US" sz="1200" dirty="0"/>
              <a:t> highlight indicates TBR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00FF"/>
                </a:highlight>
              </a:rPr>
              <a:t>Pink</a:t>
            </a:r>
            <a:r>
              <a:rPr lang="en-US" sz="1200" dirty="0"/>
              <a:t> highlight indicates value I made 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 highlight indicates it was recommended/checked with the reference(s) indicated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6C4B5-8E91-3444-9A0C-BB4DF37A8024}"/>
              </a:ext>
            </a:extLst>
          </p:cNvPr>
          <p:cNvSpPr txBox="1"/>
          <p:nvPr/>
        </p:nvSpPr>
        <p:spPr>
          <a:xfrm>
            <a:off x="173621" y="5914666"/>
            <a:ext cx="233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Still waiting on these, but amplitude is small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06509B4-055B-7B42-904C-D1C00262CFCC}"/>
              </a:ext>
            </a:extLst>
          </p:cNvPr>
          <p:cNvSpPr/>
          <p:nvPr/>
        </p:nvSpPr>
        <p:spPr>
          <a:xfrm>
            <a:off x="2581154" y="5741043"/>
            <a:ext cx="423303" cy="10043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B7F20-4745-CC42-AFC9-204067B2B4C6}"/>
              </a:ext>
            </a:extLst>
          </p:cNvPr>
          <p:cNvSpPr/>
          <p:nvPr/>
        </p:nvSpPr>
        <p:spPr>
          <a:xfrm>
            <a:off x="104173" y="50879"/>
            <a:ext cx="30044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Amplitude Assumptions</a:t>
            </a:r>
          </a:p>
        </p:txBody>
      </p:sp>
    </p:spTree>
    <p:extLst>
      <p:ext uri="{BB962C8B-B14F-4D97-AF65-F5344CB8AC3E}">
        <p14:creationId xmlns:p14="http://schemas.microsoft.com/office/powerpoint/2010/main" val="305575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B67C0-6EDD-D940-8D88-A450D8AAE897}"/>
              </a:ext>
            </a:extLst>
          </p:cNvPr>
          <p:cNvSpPr/>
          <p:nvPr/>
        </p:nvSpPr>
        <p:spPr>
          <a:xfrm>
            <a:off x="104503" y="0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Static WFE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06A3F-9425-8C4A-A550-9BFCB3B36D32}"/>
              </a:ext>
            </a:extLst>
          </p:cNvPr>
          <p:cNvSpPr txBox="1"/>
          <p:nvPr/>
        </p:nvSpPr>
        <p:spPr>
          <a:xfrm>
            <a:off x="3431177" y="553998"/>
            <a:ext cx="5538651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1024x1024 Post-WFSC Static WFE at OTE exit pupil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35B488-51AD-0246-9A8C-FE5843EDC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1485900"/>
            <a:ext cx="11595100" cy="3886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5C44F8-EB41-6C46-A3E6-3C5463902CE0}"/>
              </a:ext>
            </a:extLst>
          </p:cNvPr>
          <p:cNvSpPr txBox="1"/>
          <p:nvPr/>
        </p:nvSpPr>
        <p:spPr>
          <a:xfrm>
            <a:off x="9421791" y="5312775"/>
            <a:ext cx="2782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Joe Howard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CA320-FEDE-764E-9EA6-5A639B74E8CE}"/>
              </a:ext>
            </a:extLst>
          </p:cNvPr>
          <p:cNvSpPr txBox="1"/>
          <p:nvPr/>
        </p:nvSpPr>
        <p:spPr>
          <a:xfrm>
            <a:off x="2944764" y="5965448"/>
            <a:ext cx="651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nominal WFE errors w/out jitter or stability included</a:t>
            </a:r>
          </a:p>
        </p:txBody>
      </p:sp>
    </p:spTree>
    <p:extLst>
      <p:ext uri="{BB962C8B-B14F-4D97-AF65-F5344CB8AC3E}">
        <p14:creationId xmlns:p14="http://schemas.microsoft.com/office/powerpoint/2010/main" val="94684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B67C0-6EDD-D940-8D88-A450D8AAE897}"/>
              </a:ext>
            </a:extLst>
          </p:cNvPr>
          <p:cNvSpPr/>
          <p:nvPr/>
        </p:nvSpPr>
        <p:spPr>
          <a:xfrm>
            <a:off x="104503" y="0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Dynamic WFE Terms</a:t>
            </a:r>
          </a:p>
        </p:txBody>
      </p:sp>
      <p:pic>
        <p:nvPicPr>
          <p:cNvPr id="1026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469BC6-7645-E644-85FC-5C05C133C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1" t="4696" r="10380" b="36050"/>
          <a:stretch/>
        </p:blipFill>
        <p:spPr bwMode="auto">
          <a:xfrm>
            <a:off x="104503" y="2344229"/>
            <a:ext cx="6988628" cy="4063654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626A973-A381-FC41-8C99-93B032693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6" t="64014" r="66500" b="5701"/>
          <a:stretch/>
        </p:blipFill>
        <p:spPr bwMode="auto">
          <a:xfrm>
            <a:off x="7511143" y="1783079"/>
            <a:ext cx="1711235" cy="207699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9C0E3E8-1228-6A4B-A36B-D4E85C067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64014" r="37071" b="5701"/>
          <a:stretch/>
        </p:blipFill>
        <p:spPr bwMode="auto">
          <a:xfrm>
            <a:off x="9640390" y="1763483"/>
            <a:ext cx="2090057" cy="207699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06A3F-9425-8C4A-A550-9BFCB3B36D32}"/>
              </a:ext>
            </a:extLst>
          </p:cNvPr>
          <p:cNvSpPr txBox="1"/>
          <p:nvPr/>
        </p:nvSpPr>
        <p:spPr>
          <a:xfrm>
            <a:off x="953589" y="1685109"/>
            <a:ext cx="5538651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Thermal Relaxation (alignment + figure drift)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EF952-2044-F546-91D2-64352FC3C0A2}"/>
              </a:ext>
            </a:extLst>
          </p:cNvPr>
          <p:cNvSpPr txBox="1"/>
          <p:nvPr/>
        </p:nvSpPr>
        <p:spPr>
          <a:xfrm>
            <a:off x="7297796" y="1158240"/>
            <a:ext cx="2146652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IEC Oscillations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CD039-000C-9848-97A0-67EC9BF1A447}"/>
              </a:ext>
            </a:extLst>
          </p:cNvPr>
          <p:cNvSpPr txBox="1"/>
          <p:nvPr/>
        </p:nvSpPr>
        <p:spPr>
          <a:xfrm>
            <a:off x="9657821" y="1153885"/>
            <a:ext cx="2146652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Frill/Close-Out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1D92A-E3AB-CC4D-8DEA-C92B356630F5}"/>
              </a:ext>
            </a:extLst>
          </p:cNvPr>
          <p:cNvSpPr txBox="1"/>
          <p:nvPr/>
        </p:nvSpPr>
        <p:spPr>
          <a:xfrm>
            <a:off x="8373306" y="4376061"/>
            <a:ext cx="2146652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Deployed Dynamics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2467BD-4708-D548-A4D8-45C84DAFF540}"/>
              </a:ext>
            </a:extLst>
          </p:cNvPr>
          <p:cNvSpPr/>
          <p:nvPr/>
        </p:nvSpPr>
        <p:spPr>
          <a:xfrm>
            <a:off x="8490857" y="4754883"/>
            <a:ext cx="2029101" cy="19594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4EE2C-F11D-F146-AD16-345FFD90DA85}"/>
              </a:ext>
            </a:extLst>
          </p:cNvPr>
          <p:cNvSpPr txBox="1"/>
          <p:nvPr/>
        </p:nvSpPr>
        <p:spPr>
          <a:xfrm>
            <a:off x="9248502" y="555171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TBD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900A93-0775-D34A-8261-08CBF464B93A}"/>
              </a:ext>
            </a:extLst>
          </p:cNvPr>
          <p:cNvSpPr txBox="1"/>
          <p:nvPr/>
        </p:nvSpPr>
        <p:spPr>
          <a:xfrm>
            <a:off x="9409887" y="6510200"/>
            <a:ext cx="2782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Joe Howard</a:t>
            </a:r>
          </a:p>
        </p:txBody>
      </p:sp>
    </p:spTree>
    <p:extLst>
      <p:ext uri="{BB962C8B-B14F-4D97-AF65-F5344CB8AC3E}">
        <p14:creationId xmlns:p14="http://schemas.microsoft.com/office/powerpoint/2010/main" val="282618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B67C0-6EDD-D940-8D88-A450D8AAE897}"/>
              </a:ext>
            </a:extLst>
          </p:cNvPr>
          <p:cNvSpPr/>
          <p:nvPr/>
        </p:nvSpPr>
        <p:spPr>
          <a:xfrm>
            <a:off x="104503" y="0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Thermal Relaxation</a:t>
            </a:r>
          </a:p>
        </p:txBody>
      </p:sp>
      <p:pic>
        <p:nvPicPr>
          <p:cNvPr id="1026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469BC6-7645-E644-85FC-5C05C133C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1" t="4696" r="10380" b="36050"/>
          <a:stretch/>
        </p:blipFill>
        <p:spPr bwMode="auto">
          <a:xfrm>
            <a:off x="104503" y="1573521"/>
            <a:ext cx="6988628" cy="4063654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06A3F-9425-8C4A-A550-9BFCB3B36D32}"/>
              </a:ext>
            </a:extLst>
          </p:cNvPr>
          <p:cNvSpPr txBox="1"/>
          <p:nvPr/>
        </p:nvSpPr>
        <p:spPr>
          <a:xfrm>
            <a:off x="953589" y="1097283"/>
            <a:ext cx="5538651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Thermal Relaxation (alignment + figure drift)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AE56B1-A19A-604B-BFE9-282498903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15" y="1874520"/>
            <a:ext cx="4881282" cy="3588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686EE1-683C-BC46-B17B-C5D764659416}"/>
              </a:ext>
            </a:extLst>
          </p:cNvPr>
          <p:cNvSpPr/>
          <p:nvPr/>
        </p:nvSpPr>
        <p:spPr>
          <a:xfrm>
            <a:off x="7859210" y="1689903"/>
            <a:ext cx="162046" cy="337980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695E5-6F6B-354B-B1B1-473DC9624F1F}"/>
              </a:ext>
            </a:extLst>
          </p:cNvPr>
          <p:cNvSpPr txBox="1"/>
          <p:nvPr/>
        </p:nvSpPr>
        <p:spPr>
          <a:xfrm>
            <a:off x="8218023" y="938801"/>
            <a:ext cx="39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data cube provided is interpolated over this small range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8FD6F7-3AD7-C842-BC34-1B45B93AB763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7940233" y="1286694"/>
            <a:ext cx="309104" cy="40320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4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B67C0-6EDD-D940-8D88-A450D8AAE897}"/>
              </a:ext>
            </a:extLst>
          </p:cNvPr>
          <p:cNvSpPr/>
          <p:nvPr/>
        </p:nvSpPr>
        <p:spPr>
          <a:xfrm>
            <a:off x="104503" y="101823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IEC Oscillations</a:t>
            </a:r>
          </a:p>
        </p:txBody>
      </p:sp>
      <p:pic>
        <p:nvPicPr>
          <p:cNvPr id="9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4D93488-330A-0241-B774-6F7DC8857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6" t="64014" r="66500" b="5701"/>
          <a:stretch/>
        </p:blipFill>
        <p:spPr bwMode="auto">
          <a:xfrm>
            <a:off x="610839" y="2120703"/>
            <a:ext cx="1711235" cy="207699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D37411-F5B9-6C41-87FE-202DBD864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927" y="995579"/>
            <a:ext cx="5689600" cy="4508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F9E949-D6BB-5D49-AB28-CBE9D87D5878}"/>
              </a:ext>
            </a:extLst>
          </p:cNvPr>
          <p:cNvSpPr txBox="1"/>
          <p:nvPr/>
        </p:nvSpPr>
        <p:spPr>
          <a:xfrm>
            <a:off x="2789500" y="2660302"/>
            <a:ext cx="3411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WFE(t) = WFE(t=0) * cos(A * t)</a:t>
            </a:r>
          </a:p>
          <a:p>
            <a:endParaRPr lang="en-US" dirty="0"/>
          </a:p>
          <a:p>
            <a:r>
              <a:rPr lang="en-US" dirty="0"/>
              <a:t>Where A = 2</a:t>
            </a:r>
            <a:r>
              <a:rPr lang="en-US" dirty="0">
                <a:latin typeface="Symbol" pitchFamily="2" charset="2"/>
              </a:rPr>
              <a:t>p</a:t>
            </a:r>
            <a:r>
              <a:rPr lang="en-US" dirty="0"/>
              <a:t>/T</a:t>
            </a:r>
          </a:p>
          <a:p>
            <a:r>
              <a:rPr lang="en-US" dirty="0"/>
              <a:t>And T = 5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4EFBB-2FA7-9040-ACA2-78BD7B03633E}"/>
              </a:ext>
            </a:extLst>
          </p:cNvPr>
          <p:cNvSpPr txBox="1"/>
          <p:nvPr/>
        </p:nvSpPr>
        <p:spPr>
          <a:xfrm>
            <a:off x="7000111" y="4197698"/>
            <a:ext cx="437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cosine adopted for this study such that the amplitude is given by the first frame </a:t>
            </a:r>
          </a:p>
        </p:txBody>
      </p:sp>
    </p:spTree>
    <p:extLst>
      <p:ext uri="{BB962C8B-B14F-4D97-AF65-F5344CB8AC3E}">
        <p14:creationId xmlns:p14="http://schemas.microsoft.com/office/powerpoint/2010/main" val="428557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B67C0-6EDD-D940-8D88-A450D8AAE897}"/>
              </a:ext>
            </a:extLst>
          </p:cNvPr>
          <p:cNvSpPr/>
          <p:nvPr/>
        </p:nvSpPr>
        <p:spPr>
          <a:xfrm>
            <a:off x="104503" y="101823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Frill/CO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F9E949-D6BB-5D49-AB28-CBE9D87D5878}"/>
              </a:ext>
            </a:extLst>
          </p:cNvPr>
          <p:cNvSpPr txBox="1"/>
          <p:nvPr/>
        </p:nvSpPr>
        <p:spPr>
          <a:xfrm>
            <a:off x="2789500" y="2660302"/>
            <a:ext cx="3411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WFE(t) = WFE_0 * (exp(b*t) - 1)</a:t>
            </a:r>
          </a:p>
          <a:p>
            <a:endParaRPr lang="en-US" dirty="0"/>
          </a:p>
          <a:p>
            <a:r>
              <a:rPr lang="en-US" dirty="0"/>
              <a:t>Where b = -1/T</a:t>
            </a:r>
          </a:p>
          <a:p>
            <a:r>
              <a:rPr lang="en-US" dirty="0"/>
              <a:t>And T = 9 hours</a:t>
            </a:r>
          </a:p>
        </p:txBody>
      </p:sp>
      <p:pic>
        <p:nvPicPr>
          <p:cNvPr id="7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AA55CA-52FC-BD40-8FA0-2D3E4BE05A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64014" r="37071" b="5701"/>
          <a:stretch/>
        </p:blipFill>
        <p:spPr bwMode="auto">
          <a:xfrm>
            <a:off x="370851" y="2120703"/>
            <a:ext cx="2090057" cy="207699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28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56767</TotalTime>
  <Words>1098</Words>
  <Application>Microsoft Macintosh PowerPoint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Stark, Christopher C (GSFC-6670)</dc:creator>
  <cp:lastModifiedBy>Stark, Christopher C (GSFC-6670)</cp:lastModifiedBy>
  <cp:revision>63</cp:revision>
  <dcterms:created xsi:type="dcterms:W3CDTF">2021-04-27T14:41:22Z</dcterms:created>
  <dcterms:modified xsi:type="dcterms:W3CDTF">2021-06-24T14:59:44Z</dcterms:modified>
</cp:coreProperties>
</file>