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7" r:id="rId4"/>
    <p:sldId id="266" r:id="rId5"/>
    <p:sldId id="271" r:id="rId6"/>
    <p:sldId id="269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120" d="100"/>
          <a:sy n="120" d="100"/>
        </p:scale>
        <p:origin x="2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5BA6-1380-9A45-8C23-F892238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2649E-7AED-444C-A00C-BEF9E29C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38C9-F87A-8F4A-B3B1-A63E2FDF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92B7-DA45-234E-A93D-EE5F2ABA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E6AB-E85A-5D41-AE41-165C019F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87CB-BD5C-3F49-BC08-C202DABF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526A3-86AF-B441-A5C4-C3D5AADB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EB5A-FDA3-394B-B62B-CD34CE71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4C82-4C7E-3A4E-A681-CC098F42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4528-5998-A84B-ABA1-D6E206C1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3418C-E147-004E-ACDE-C71C3A237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4617D-CBFD-364D-AB7F-85E8794B3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4FC5-B336-C546-AF7B-E8B419FC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33B2-85EE-004A-B986-1BC03524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6DC7-E840-C64C-B58D-74973F54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4262-433E-484A-9B43-D7B8FFC1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59BF-74EC-E347-A8CA-45CD4AD8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8EEB-9ADE-DF4F-BBFE-4D279315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B32F-7C98-9141-AD9B-FAFB97E3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BB4A-17B8-A443-9B8D-25052A57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3787-516C-2D40-BE01-2A1A0B00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77E28-E0A9-4F4F-99DE-A200B170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352D-82B2-6C4E-848B-B88CF70B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0809-FDCF-614C-8266-F536A9DE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359C-05AE-4D4A-B748-36A4A047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AC9A-D6DA-F74D-A0B8-D1415252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7FA9-9A93-AE4E-92D3-27B37193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E903-CC18-2A42-B862-D7FF0EC0C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256C-49D5-6C4D-B250-93C6E0AE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176CD-44A7-D141-9DB7-0A5BCB5A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F1927-06B6-B34A-BB69-FDE67A2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8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22E7-9C30-4947-ACFC-90592C39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12C9-F36E-A741-8EE5-84EEAE7C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7EDEA-FBBA-E440-92B6-9B7BCEF94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821CD-1705-AA4C-AF72-529DCACA8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0873C-59A2-424B-85D7-97258348B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240DD-68C9-D846-B454-48C65333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F7945-EFB5-F547-8049-061A2C60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871BA-4BE0-DE41-B3F1-CC711F05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C3DD-0F0C-C946-AE80-28E5D2BA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78428-63B3-4344-9601-BE8F4025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8320-CB20-8C4C-9638-7AB984F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A5CCF-8BF9-834F-9083-E52C900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488C5-0E66-9049-A849-A879B9D4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4796D-33EE-B744-85B1-10B90D6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7361-5C9B-F94B-8ECC-B79CC553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F6BE-5ACA-0D42-8CCB-DC0AAB3B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8214-0F45-0B46-9312-11805F6D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C7C3B-287C-C241-97DC-8C6CD356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FF5A1-7B27-3F47-A9FC-1019EA7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B256-9D7C-FE4A-BD99-ED36A26A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3222-7829-AC4C-8076-2FE7ED42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C07B-F943-1849-9642-34EA38B8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786CE-9D4C-7F4B-829F-5FCD5B730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5A27B-E685-FB44-8545-8B403B73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B312-649C-8A44-8744-AD487CD3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B15B-6752-814C-B8B4-7624B057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B4F72-1B3A-4B4C-AAF6-ED547A41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35968-0015-0A4B-9DA4-4BE52B0C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238C-529E-0C47-B699-1211DFF7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FE72-B33C-A94C-B793-0E60F9A37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1BFA-3C86-3748-BE18-5135AF6FFEE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4364-9114-1143-AF8C-70BC2322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7CAB-2E64-9B48-A305-0943C901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7468-328F-E840-B2F1-D8D4B90B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2457452" y="3837723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Brief summary of last meeting &amp; follow-up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Amplitudes of three scenarios per mode</a:t>
            </a:r>
          </a:p>
          <a:p>
            <a:pPr marL="342900" indent="-342900">
              <a:buAutoNum type="arabicPeriod"/>
            </a:pPr>
            <a:r>
              <a:rPr lang="en-US" sz="2400" dirty="0"/>
              <a:t>OPD maps from Joe Howard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F21CF-0606-164A-9165-B8522641315E}"/>
              </a:ext>
            </a:extLst>
          </p:cNvPr>
          <p:cNvSpPr/>
          <p:nvPr/>
        </p:nvSpPr>
        <p:spPr>
          <a:xfrm>
            <a:off x="0" y="3187501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4B5C1-3CB6-AF46-91EC-5D9372254E4C}"/>
              </a:ext>
            </a:extLst>
          </p:cNvPr>
          <p:cNvSpPr/>
          <p:nvPr/>
        </p:nvSpPr>
        <p:spPr>
          <a:xfrm>
            <a:off x="23810" y="1153898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JWST Coronagraphic Contrast Sensitivity Working Group Meeting</a:t>
            </a:r>
          </a:p>
          <a:p>
            <a:pPr algn="ctr"/>
            <a:r>
              <a:rPr lang="en-US" sz="2000" dirty="0"/>
              <a:t>05/13/21</a:t>
            </a:r>
          </a:p>
        </p:txBody>
      </p:sp>
    </p:spTree>
    <p:extLst>
      <p:ext uri="{BB962C8B-B14F-4D97-AF65-F5344CB8AC3E}">
        <p14:creationId xmlns:p14="http://schemas.microsoft.com/office/powerpoint/2010/main" val="61117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0" y="342037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1. Brief summary of last meeting &amp; follow-up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FA13F-D1BC-D54F-8307-667578FF9D5D}"/>
              </a:ext>
            </a:extLst>
          </p:cNvPr>
          <p:cNvSpPr/>
          <p:nvPr/>
        </p:nvSpPr>
        <p:spPr>
          <a:xfrm>
            <a:off x="248194" y="776502"/>
            <a:ext cx="119438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Discussed 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MIRI: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Dean: for MIRI, circular Gaussian is sufficient with </a:t>
            </a:r>
            <a:r>
              <a:rPr lang="en-US" sz="2200" dirty="0">
                <a:latin typeface="Symbol" pitchFamily="2" charset="2"/>
              </a:rPr>
              <a:t>s</a:t>
            </a:r>
            <a:r>
              <a:rPr lang="en-US" sz="2200" dirty="0"/>
              <a:t>=5-10 mas per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NIRCam</a:t>
            </a:r>
            <a:r>
              <a:rPr lang="en-US" sz="22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Follow-up needed for </a:t>
            </a:r>
            <a:r>
              <a:rPr lang="en-US" sz="2200" dirty="0" err="1"/>
              <a:t>NIRCam</a:t>
            </a:r>
            <a:endParaRPr lang="en-US" sz="22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i="1" dirty="0"/>
              <a:t>E-mail chain with Julien, </a:t>
            </a:r>
            <a:r>
              <a:rPr lang="en-US" sz="2200" i="1" dirty="0" err="1"/>
              <a:t>Peiman</a:t>
            </a:r>
            <a:r>
              <a:rPr lang="en-US" sz="2200" i="1" dirty="0"/>
              <a:t>, John S, and Mario G. Two-step TA process expected to achieve </a:t>
            </a:r>
            <a:r>
              <a:rPr lang="en-US" sz="2200" i="1" dirty="0">
                <a:latin typeface="Symbol" pitchFamily="2" charset="2"/>
              </a:rPr>
              <a:t>s</a:t>
            </a:r>
            <a:r>
              <a:rPr lang="en-US" sz="2200" i="1" dirty="0"/>
              <a:t>=5 mas best case scenario, 7 mas likely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Pupil shear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NIRCam</a:t>
            </a:r>
            <a:r>
              <a:rPr lang="en-US" sz="22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Marshall: </a:t>
            </a:r>
            <a:r>
              <a:rPr lang="en-US" sz="2200" dirty="0" err="1"/>
              <a:t>NIRCam</a:t>
            </a:r>
            <a:r>
              <a:rPr lang="en-US" sz="2200" dirty="0"/>
              <a:t> tolerant to 4% shear and has sufficient control range to correct for it. Should drop entirely for </a:t>
            </a:r>
            <a:r>
              <a:rPr lang="en-US" sz="2200" dirty="0" err="1"/>
              <a:t>NIRCam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MIRI: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George: Look at past analysis for MIRI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i="1" dirty="0" err="1"/>
              <a:t>Cavarroc</a:t>
            </a:r>
            <a:r>
              <a:rPr lang="en-US" sz="2200" i="1" dirty="0"/>
              <a:t> et al. examined values from 0-4%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Marshall: look at Randal Telfer’s e-mail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i="1" dirty="0"/>
              <a:t>Randal indicates 0.2% shear change possible in MIMF</a:t>
            </a:r>
          </a:p>
        </p:txBody>
      </p:sp>
    </p:spTree>
    <p:extLst>
      <p:ext uri="{BB962C8B-B14F-4D97-AF65-F5344CB8AC3E}">
        <p14:creationId xmlns:p14="http://schemas.microsoft.com/office/powerpoint/2010/main" val="143830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4E7383-B0A1-C64C-B4E8-E8026A39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55830"/>
              </p:ext>
            </p:extLst>
          </p:nvPr>
        </p:nvGraphicFramePr>
        <p:xfrm>
          <a:off x="3168502" y="38219"/>
          <a:ext cx="8642497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42">
                  <a:extLst>
                    <a:ext uri="{9D8B030D-6E8A-4147-A177-3AD203B41FA5}">
                      <a16:colId xmlns:a16="http://schemas.microsoft.com/office/drawing/2014/main" val="3298926104"/>
                    </a:ext>
                  </a:extLst>
                </a:gridCol>
                <a:gridCol w="3773799">
                  <a:extLst>
                    <a:ext uri="{9D8B030D-6E8A-4147-A177-3AD203B41FA5}">
                      <a16:colId xmlns:a16="http://schemas.microsoft.com/office/drawing/2014/main" val="2648977833"/>
                    </a:ext>
                  </a:extLst>
                </a:gridCol>
                <a:gridCol w="3156856">
                  <a:extLst>
                    <a:ext uri="{9D8B030D-6E8A-4147-A177-3AD203B41FA5}">
                      <a16:colId xmlns:a16="http://schemas.microsoft.com/office/drawing/2014/main" val="295657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NIRCam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 Gaussian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[5, 7, 10 mas] per axis 1</a:t>
                      </a:r>
                      <a:r>
                        <a:rPr lang="en-US" sz="1400" dirty="0">
                          <a:latin typeface="Symbol" pitchFamily="2" charset="2"/>
                          <a:cs typeface="Arial" panose="020B0604020202020204" pitchFamily="34" charset="0"/>
                        </a:rPr>
                        <a:t>s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Peiman</a:t>
                      </a:r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Mario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 Gaussian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[5, 7, 10 mas] per axis 1</a:t>
                      </a:r>
                      <a:r>
                        <a:rPr lang="en-US" sz="1400" dirty="0">
                          <a:latin typeface="Symbol" pitchFamily="2" charset="2"/>
                          <a:cs typeface="Arial" panose="020B0604020202020204" pitchFamily="34" charset="0"/>
                        </a:rPr>
                        <a:t>s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Hines / Lajoie et al.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Pupil shear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[0%, 2%, 4%]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Cavarroc</a:t>
                      </a:r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 (2008)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0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Jitter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 Gaussian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[2.5,</a:t>
                      </a:r>
                      <a:r>
                        <a:rPr lang="en-US" sz="1400" dirty="0"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5.8 mas] per axis 1</a:t>
                      </a:r>
                      <a:r>
                        <a:rPr lang="en-US" sz="1400" dirty="0">
                          <a:latin typeface="Symbol" pitchFamily="2" charset="2"/>
                          <a:cs typeface="Arial" panose="020B0604020202020204" pitchFamily="34" charset="0"/>
                        </a:rPr>
                        <a:t>s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Peiman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 Gaussian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[2.5,</a:t>
                      </a:r>
                      <a:r>
                        <a:rPr lang="en-US" sz="1400" dirty="0"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,5.8 mas] per axis 1</a:t>
                      </a:r>
                      <a:r>
                        <a:rPr lang="en-US" sz="1400" dirty="0">
                          <a:latin typeface="Symbol" pitchFamily="2" charset="2"/>
                          <a:cs typeface="Arial" panose="020B0604020202020204" pitchFamily="34" charset="0"/>
                        </a:rPr>
                        <a:t>s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Peiman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8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IEC Oscillations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(sinusoidal), fixed DT=0.25 C, scale by MUF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[MUF=1,</a:t>
                      </a:r>
                      <a:r>
                        <a:rPr lang="en-US" sz="1400" dirty="0"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MUF=1.7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,MUF=2.8]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(sinusoidal), fixed DT=0.25 C, scale by MUF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[MUF=1,</a:t>
                      </a:r>
                      <a:r>
                        <a:rPr lang="en-US" sz="1400" dirty="0"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MUF=1.7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,MUF=2.8]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7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Frill/close-out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(exponential decay), fixed time constant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slew no MUF, typical (10 deg) slew no MUF, 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(exponential decay), fixed time constant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slew no MUF, typical (10 deg) slew no MUF, 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Thermal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(exponential decay), fixed time constant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slew no MUF, typical (10 deg) slew no MUF, 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(exponential decay), fixed time constant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slew no MUF, typical (10 deg) slew no MUF, 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Deployed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(segment-level randomization)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 w/ Joe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OPD vs time (segment-level randomization)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 w/ Joe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Ref: Joe Howard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6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0BCF02-C6C0-6D4E-AC46-56509DBC5BD0}"/>
              </a:ext>
            </a:extLst>
          </p:cNvPr>
          <p:cNvSpPr txBox="1"/>
          <p:nvPr/>
        </p:nvSpPr>
        <p:spPr>
          <a:xfrm>
            <a:off x="130630" y="130624"/>
            <a:ext cx="28738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Magnitudes of effects span from “best” to “requirement” in 3 values: [Best, Likely/Midpoint, Requirement]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Best = best case scenario (e.g., no slew) with no MUF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Requirement = requirement is usually the worst case scenario (worst case slew w/ MUF)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Likely/midpoint = expected performance when possible, midpoint used when there is insufficient information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Yellow</a:t>
            </a:r>
            <a:r>
              <a:rPr lang="en-US" sz="1200" dirty="0"/>
              <a:t> highlight indicates TBR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00FF"/>
                </a:highlight>
              </a:rPr>
              <a:t>Pink</a:t>
            </a:r>
            <a:r>
              <a:rPr lang="en-US" sz="1200" dirty="0"/>
              <a:t> highlight indicates value I made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highlight indicates it was recommended/checked with the reference(s) indicated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1D39-B8FD-1548-9FEC-14E1E5065BEF}"/>
              </a:ext>
            </a:extLst>
          </p:cNvPr>
          <p:cNvSpPr txBox="1"/>
          <p:nvPr/>
        </p:nvSpPr>
        <p:spPr>
          <a:xfrm rot="20781123">
            <a:off x="191384" y="3955032"/>
            <a:ext cx="3242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 from meeting: change Frill/CO and TD amplitudes to [3 deg slew no MUF, 10 deg slew no MUF, requirement]</a:t>
            </a:r>
          </a:p>
        </p:txBody>
      </p:sp>
    </p:spTree>
    <p:extLst>
      <p:ext uri="{BB962C8B-B14F-4D97-AF65-F5344CB8AC3E}">
        <p14:creationId xmlns:p14="http://schemas.microsoft.com/office/powerpoint/2010/main" val="305575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104503" y="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3. OPD Maps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06A3F-9425-8C4A-A550-9BFCB3B36D32}"/>
              </a:ext>
            </a:extLst>
          </p:cNvPr>
          <p:cNvSpPr txBox="1"/>
          <p:nvPr/>
        </p:nvSpPr>
        <p:spPr>
          <a:xfrm>
            <a:off x="3431177" y="553998"/>
            <a:ext cx="5538651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1024x1024 Post-WFSC Static WFE Maps</a:t>
            </a:r>
          </a:p>
        </p:txBody>
      </p:sp>
      <p:pic>
        <p:nvPicPr>
          <p:cNvPr id="1028" name="Picture 4" descr="Graphical user interface, application, logo, company name&#10;&#10;Description automatically generated">
            <a:extLst>
              <a:ext uri="{FF2B5EF4-FFF2-40B4-BE49-F238E27FC236}">
                <a16:creationId xmlns:a16="http://schemas.microsoft.com/office/drawing/2014/main" id="{0FBD9509-A659-B046-BF9A-0BDBC331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" y="1351074"/>
            <a:ext cx="10181409" cy="550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4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104503" y="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3. OPD Maps</a:t>
            </a:r>
          </a:p>
        </p:txBody>
      </p:sp>
      <p:pic>
        <p:nvPicPr>
          <p:cNvPr id="1026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469BC6-7645-E644-85FC-5C05C133C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 t="4696" r="10380" b="36050"/>
          <a:stretch/>
        </p:blipFill>
        <p:spPr bwMode="auto">
          <a:xfrm>
            <a:off x="104503" y="2344229"/>
            <a:ext cx="6988628" cy="406365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26A973-A381-FC41-8C99-93B032693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64014" r="66500" b="5701"/>
          <a:stretch/>
        </p:blipFill>
        <p:spPr bwMode="auto">
          <a:xfrm>
            <a:off x="7511143" y="1783079"/>
            <a:ext cx="1711235" cy="2076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9C0E3E8-1228-6A4B-A36B-D4E85C067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64014" r="37071" b="5701"/>
          <a:stretch/>
        </p:blipFill>
        <p:spPr bwMode="auto">
          <a:xfrm>
            <a:off x="9640390" y="1763483"/>
            <a:ext cx="2090057" cy="2076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06A3F-9425-8C4A-A550-9BFCB3B36D32}"/>
              </a:ext>
            </a:extLst>
          </p:cNvPr>
          <p:cNvSpPr txBox="1"/>
          <p:nvPr/>
        </p:nvSpPr>
        <p:spPr>
          <a:xfrm>
            <a:off x="953589" y="1685109"/>
            <a:ext cx="5538651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 Drift (alignment + figure drift)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EF952-2044-F546-91D2-64352FC3C0A2}"/>
              </a:ext>
            </a:extLst>
          </p:cNvPr>
          <p:cNvSpPr txBox="1"/>
          <p:nvPr/>
        </p:nvSpPr>
        <p:spPr>
          <a:xfrm>
            <a:off x="7297796" y="1158240"/>
            <a:ext cx="214665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IEC Oscillations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D039-000C-9848-97A0-67EC9BF1A447}"/>
              </a:ext>
            </a:extLst>
          </p:cNvPr>
          <p:cNvSpPr txBox="1"/>
          <p:nvPr/>
        </p:nvSpPr>
        <p:spPr>
          <a:xfrm>
            <a:off x="9657821" y="1153885"/>
            <a:ext cx="214665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Frill/Close-Out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1D92A-E3AB-CC4D-8DEA-C92B356630F5}"/>
              </a:ext>
            </a:extLst>
          </p:cNvPr>
          <p:cNvSpPr txBox="1"/>
          <p:nvPr/>
        </p:nvSpPr>
        <p:spPr>
          <a:xfrm>
            <a:off x="8373306" y="4376061"/>
            <a:ext cx="214665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Deployed Dynamics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467BD-4708-D548-A4D8-45C84DAFF540}"/>
              </a:ext>
            </a:extLst>
          </p:cNvPr>
          <p:cNvSpPr/>
          <p:nvPr/>
        </p:nvSpPr>
        <p:spPr>
          <a:xfrm>
            <a:off x="8490857" y="4754883"/>
            <a:ext cx="2029101" cy="19594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4EE2C-F11D-F146-AD16-345FFD90DA85}"/>
              </a:ext>
            </a:extLst>
          </p:cNvPr>
          <p:cNvSpPr txBox="1"/>
          <p:nvPr/>
        </p:nvSpPr>
        <p:spPr>
          <a:xfrm>
            <a:off x="9248502" y="55517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82618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104503" y="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3. OPD Maps</a:t>
            </a:r>
          </a:p>
        </p:txBody>
      </p:sp>
      <p:pic>
        <p:nvPicPr>
          <p:cNvPr id="1026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469BC6-7645-E644-85FC-5C05C133C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 t="4696" r="10380" b="36050"/>
          <a:stretch/>
        </p:blipFill>
        <p:spPr bwMode="auto">
          <a:xfrm>
            <a:off x="104503" y="1573521"/>
            <a:ext cx="6988628" cy="406365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06A3F-9425-8C4A-A550-9BFCB3B36D32}"/>
              </a:ext>
            </a:extLst>
          </p:cNvPr>
          <p:cNvSpPr txBox="1"/>
          <p:nvPr/>
        </p:nvSpPr>
        <p:spPr>
          <a:xfrm>
            <a:off x="953589" y="1097283"/>
            <a:ext cx="5538651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Thermal Drift (alignment + figure drift)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AE56B1-A19A-604B-BFE9-28249890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15" y="1874520"/>
            <a:ext cx="4881282" cy="35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0" y="15461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3. OPD Maps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FA13F-D1BC-D54F-8307-667578FF9D5D}"/>
              </a:ext>
            </a:extLst>
          </p:cNvPr>
          <p:cNvSpPr/>
          <p:nvPr/>
        </p:nvSpPr>
        <p:spPr>
          <a:xfrm>
            <a:off x="250372" y="1270720"/>
            <a:ext cx="118327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Formatting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Current resolution is 100x100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is interpolation sufficient, or do we need to wait for Joe to regenerate at 1024x1024?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Interpolation method to avoid edge artifacts; 1024 = flat to flat?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Time resolution: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Preference for 3D data cube, or 2D map w/ analytic time prescription?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Amplitude: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Preference for separate data cubes or scaling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962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B67C0-6EDD-D940-8D88-A450D8AAE897}"/>
              </a:ext>
            </a:extLst>
          </p:cNvPr>
          <p:cNvSpPr/>
          <p:nvPr/>
        </p:nvSpPr>
        <p:spPr>
          <a:xfrm>
            <a:off x="0" y="15461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3. OPD Maps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FA13F-D1BC-D54F-8307-667578FF9D5D}"/>
              </a:ext>
            </a:extLst>
          </p:cNvPr>
          <p:cNvSpPr/>
          <p:nvPr/>
        </p:nvSpPr>
        <p:spPr>
          <a:xfrm>
            <a:off x="250372" y="839645"/>
            <a:ext cx="1183277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Forming a coronagraphic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Adopt a pupil shear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Assume post-WFSC starting point?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i="1" dirty="0"/>
              <a:t>Slew to science target – adopt an assumed slew magnitude (best, nominal, worst)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dirty="0"/>
              <a:t>Adopt a TA precision value from Gaussian dist.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dirty="0"/>
              <a:t>Resolve time series during observation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TD during observation based on slew magnitude, interpolate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Frill/CO based on slew magnitude, interpolate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IEC + DD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LOS Jitter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i="1" dirty="0"/>
              <a:t>Slew to reference target – adopt an assumed slew magnitude (best, nominal, worst)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dirty="0"/>
              <a:t>Adopt a TA precision value from Gaussian dist.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dirty="0"/>
              <a:t>Resolve time series during observation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TD during observation based on slew magnitude, interpolate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Frill/CO based on slew magnitude, interpolate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IEC + DD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LOS Jitter</a:t>
            </a:r>
          </a:p>
          <a:p>
            <a:pPr lvl="3"/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297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26699</TotalTime>
  <Words>853</Words>
  <Application>Microsoft Macintosh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Stark, Christopher C (GSFC-6670)</dc:creator>
  <cp:lastModifiedBy>Stark, Christopher C (GSFC-6670)</cp:lastModifiedBy>
  <cp:revision>42</cp:revision>
  <dcterms:created xsi:type="dcterms:W3CDTF">2021-04-27T14:41:22Z</dcterms:created>
  <dcterms:modified xsi:type="dcterms:W3CDTF">2021-06-03T17:51:27Z</dcterms:modified>
</cp:coreProperties>
</file>