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5" r:id="rId8"/>
    <p:sldId id="264" r:id="rId9"/>
    <p:sldId id="261" r:id="rId10"/>
    <p:sldId id="262" r:id="rId1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2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3">
        <a:schemeClr val="bg1"/>
      </p:bgRef>
    </p:bg>
    <p:spTree>
      <p:nvGrpSpPr>
        <p:cNvPr id="1" name=""/>
        <p:cNvGrpSpPr/>
        <p:nvPr/>
      </p:nvGrpSpPr>
      <p:grpSpPr>
        <a:xfrm>
          <a:off x="0" y="0"/>
          <a:ext cx="0" cy="0"/>
          <a:chOff x="0" y="0"/>
          <a:chExt cx="0" cy="0"/>
        </a:xfrm>
      </p:grpSpPr>
      <p:sp>
        <p:nvSpPr>
          <p:cNvPr id="12" name="11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12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8 Subtítulo"/>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7A847CFC-816F-41D0-AAC0-9BF4FEBC753E}" type="datetimeFigureOut">
              <a:rPr lang="es-ES" smtClean="0"/>
              <a:t>06/12/2013</a:t>
            </a:fld>
            <a:endParaRPr lang="es-ES"/>
          </a:p>
        </p:txBody>
      </p:sp>
      <p:sp>
        <p:nvSpPr>
          <p:cNvPr id="17" name="16 Marcador de pie de página"/>
          <p:cNvSpPr>
            <a:spLocks noGrp="1"/>
          </p:cNvSpPr>
          <p:nvPr>
            <p:ph type="ftr" sz="quarter" idx="11"/>
          </p:nvPr>
        </p:nvSpPr>
        <p:spPr/>
        <p:txBody>
          <a:bodyPr/>
          <a:lstStyle/>
          <a:p>
            <a:endParaRPr lang="es-ES"/>
          </a:p>
        </p:txBody>
      </p:sp>
      <p:sp>
        <p:nvSpPr>
          <p:cNvPr id="29" name="28 Marcador de número de diapositiva"/>
          <p:cNvSpPr>
            <a:spLocks noGrp="1"/>
          </p:cNvSpPr>
          <p:nvPr>
            <p:ph type="sldNum" sz="quarter" idx="12"/>
          </p:nvPr>
        </p:nvSpPr>
        <p:spPr/>
        <p:txBody>
          <a:bodyPr lIns="0" tIns="0" rIns="0" bIns="0">
            <a:noAutofit/>
          </a:bodyPr>
          <a:lstStyle>
            <a:lvl1pPr>
              <a:defRPr sz="1400">
                <a:solidFill>
                  <a:srgbClr val="FFFFFF"/>
                </a:solidFill>
              </a:defRPr>
            </a:lvl1pPr>
          </a:lstStyle>
          <a:p>
            <a:fld id="{132FADFE-3B8F-471C-ABF0-DBC7717ECBBC}" type="slidenum">
              <a:rPr lang="es-ES" smtClean="0"/>
              <a:t>‹Nº›</a:t>
            </a:fld>
            <a:endParaRPr lang="es-ES"/>
          </a:p>
        </p:txBody>
      </p:sp>
      <p:sp>
        <p:nvSpPr>
          <p:cNvPr id="7" name="6 Rectángulo"/>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06/12/2013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1168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914400" y="274640"/>
            <a:ext cx="55626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06/12/2013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06/12/2013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
        <p:nvSpPr>
          <p:cNvPr id="8" name="7 Marcador de contenido"/>
          <p:cNvSpPr>
            <a:spLocks noGrp="1"/>
          </p:cNvSpPr>
          <p:nvPr>
            <p:ph sz="quarter" idx="1"/>
          </p:nvPr>
        </p:nvSpPr>
        <p:spPr>
          <a:xfrm>
            <a:off x="914400" y="1447800"/>
            <a:ext cx="777240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11" name="10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9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722313" y="952500"/>
            <a:ext cx="7772400" cy="1362075"/>
          </a:xfrm>
        </p:spPr>
        <p:txBody>
          <a:bodyPr anchor="b" anchorCtr="0"/>
          <a:lstStyle>
            <a:lvl1pPr algn="l">
              <a:buNone/>
              <a:defRPr sz="4000" b="0" cap="none"/>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t>06/12/2013</a:t>
            </a:fld>
            <a:endParaRPr lang="es-ES"/>
          </a:p>
        </p:txBody>
      </p:sp>
      <p:sp>
        <p:nvSpPr>
          <p:cNvPr id="5" name="4 Marcador de pie de página"/>
          <p:cNvSpPr>
            <a:spLocks noGrp="1"/>
          </p:cNvSpPr>
          <p:nvPr>
            <p:ph type="ftr" sz="quarter" idx="11"/>
          </p:nvPr>
        </p:nvSpPr>
        <p:spPr>
          <a:xfrm>
            <a:off x="800100" y="6172200"/>
            <a:ext cx="4000500" cy="457200"/>
          </a:xfrm>
        </p:spPr>
        <p:txBody>
          <a:bodyPr/>
          <a:lstStyle/>
          <a:p>
            <a:endParaRPr lang="es-ES"/>
          </a:p>
        </p:txBody>
      </p:sp>
      <p:sp>
        <p:nvSpPr>
          <p:cNvPr id="7" name="6 Rectángulo"/>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146304" y="6208776"/>
            <a:ext cx="457200" cy="457200"/>
          </a:xfrm>
        </p:spPr>
        <p:txBody>
          <a:bodyPr/>
          <a:lstStyle/>
          <a:p>
            <a:fld id="{132FADFE-3B8F-471C-ABF0-DBC7717ECBBC}" type="slidenum">
              <a:rPr lang="es-ES" smtClean="0"/>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7A847CFC-816F-41D0-AAC0-9BF4FEBC753E}" type="datetimeFigureOut">
              <a:rPr lang="es-ES" smtClean="0"/>
              <a:t>06/12/2013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
        <p:nvSpPr>
          <p:cNvPr id="9" name="8 Marcador de contenido"/>
          <p:cNvSpPr>
            <a:spLocks noGrp="1"/>
          </p:cNvSpPr>
          <p:nvPr>
            <p:ph sz="quarter" idx="1"/>
          </p:nvPr>
        </p:nvSpPr>
        <p:spPr>
          <a:xfrm>
            <a:off x="914400" y="1447800"/>
            <a:ext cx="374904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933950" y="1447800"/>
            <a:ext cx="374904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914400" y="273050"/>
            <a:ext cx="7772400" cy="1143000"/>
          </a:xfrm>
        </p:spPr>
        <p:txBody>
          <a:bodyPr anchor="b" anchorCtr="0"/>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7A847CFC-816F-41D0-AAC0-9BF4FEBC753E}" type="datetimeFigureOut">
              <a:rPr lang="es-ES" smtClean="0"/>
              <a:t>06/12/2013</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
        <p:nvSpPr>
          <p:cNvPr id="11" name="10 Marcador de contenido"/>
          <p:cNvSpPr>
            <a:spLocks noGrp="1"/>
          </p:cNvSpPr>
          <p:nvPr>
            <p:ph sz="half" idx="2"/>
          </p:nvPr>
        </p:nvSpPr>
        <p:spPr>
          <a:xfrm>
            <a:off x="914400" y="2247900"/>
            <a:ext cx="3733800" cy="38862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4"/>
          </p:nvPr>
        </p:nvSpPr>
        <p:spPr>
          <a:xfrm>
            <a:off x="4953000" y="2247900"/>
            <a:ext cx="3733800" cy="38862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7A847CFC-816F-41D0-AAC0-9BF4FEBC753E}" type="datetimeFigureOut">
              <a:rPr lang="es-ES" smtClean="0"/>
              <a:t>06/12/2013</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t>06/12/2013</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7 Rectángulo"/>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8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914400" y="273050"/>
            <a:ext cx="7772400" cy="1143000"/>
          </a:xfrm>
        </p:spPr>
        <p:txBody>
          <a:bodyPr anchor="b" anchorCtr="0"/>
          <a:lstStyle>
            <a:lvl1pPr algn="l">
              <a:buNone/>
              <a:defRPr sz="4000" b="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06/12/2013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
        <p:nvSpPr>
          <p:cNvPr id="11" name="10 Marcador de contenido"/>
          <p:cNvSpPr>
            <a:spLocks noGrp="1"/>
          </p:cNvSpPr>
          <p:nvPr>
            <p:ph sz="quarter" idx="1"/>
          </p:nvPr>
        </p:nvSpPr>
        <p:spPr>
          <a:xfrm>
            <a:off x="2971800" y="1600200"/>
            <a:ext cx="5715000" cy="44958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06/12/2013</a:t>
            </a:fld>
            <a:endParaRPr lang="es-ES"/>
          </a:p>
        </p:txBody>
      </p:sp>
      <p:sp>
        <p:nvSpPr>
          <p:cNvPr id="6" name="5 Marcador de pie de página"/>
          <p:cNvSpPr>
            <a:spLocks noGrp="1"/>
          </p:cNvSpPr>
          <p:nvPr>
            <p:ph type="ftr" sz="quarter" idx="11"/>
          </p:nvPr>
        </p:nvSpPr>
        <p:spPr>
          <a:xfrm>
            <a:off x="914400" y="6172200"/>
            <a:ext cx="3886200" cy="457200"/>
          </a:xfrm>
        </p:spPr>
        <p:txBody>
          <a:bodyPr/>
          <a:lstStyle/>
          <a:p>
            <a:endParaRPr lang="es-ES"/>
          </a:p>
        </p:txBody>
      </p:sp>
      <p:sp>
        <p:nvSpPr>
          <p:cNvPr id="7" name="6 Marcador de número de diapositiva"/>
          <p:cNvSpPr>
            <a:spLocks noGrp="1"/>
          </p:cNvSpPr>
          <p:nvPr>
            <p:ph type="sldNum" sz="quarter" idx="12"/>
          </p:nvPr>
        </p:nvSpPr>
        <p:spPr>
          <a:xfrm>
            <a:off x="146304" y="6208776"/>
            <a:ext cx="457200" cy="457200"/>
          </a:xfrm>
        </p:spPr>
        <p:txBody>
          <a:bodyPr/>
          <a:lstStyle/>
          <a:p>
            <a:fld id="{132FADFE-3B8F-471C-ABF0-DBC7717ECBBC}" type="slidenum">
              <a:rPr lang="es-ES" smtClean="0"/>
              <a:t>‹Nº›</a:t>
            </a:fld>
            <a:endParaRPr lang="es-ES"/>
          </a:p>
        </p:txBody>
      </p:sp>
      <p:sp>
        <p:nvSpPr>
          <p:cNvPr id="11" name="10 Rectángulo"/>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2 Marcador de posición de imagen"/>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s-ES" smtClean="0"/>
              <a:t>Haga clic en el icono para agregar una imagen</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7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21 Marcador de título"/>
          <p:cNvSpPr>
            <a:spLocks noGrp="1"/>
          </p:cNvSpPr>
          <p:nvPr>
            <p:ph type="title"/>
          </p:nvPr>
        </p:nvSpPr>
        <p:spPr>
          <a:xfrm>
            <a:off x="914400" y="274638"/>
            <a:ext cx="7772400" cy="1143000"/>
          </a:xfrm>
          <a:prstGeom prst="rect">
            <a:avLst/>
          </a:prstGeom>
        </p:spPr>
        <p:txBody>
          <a:bodyPr bIns="91440" anchor="b" anchorCtr="0">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A847CFC-816F-41D0-AAC0-9BF4FEBC753E}" type="datetimeFigureOut">
              <a:rPr lang="es-ES" smtClean="0"/>
              <a:t>06/12/2013</a:t>
            </a:fld>
            <a:endParaRPr lang="es-ES"/>
          </a:p>
        </p:txBody>
      </p:sp>
      <p:sp>
        <p:nvSpPr>
          <p:cNvPr id="3" name="2 Marcador de pie de página"/>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s-ES"/>
          </a:p>
        </p:txBody>
      </p:sp>
      <p:sp>
        <p:nvSpPr>
          <p:cNvPr id="23" name="22 Marcador de número de diapositiva"/>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32FADFE-3B8F-471C-ABF0-DBC7717ECBBC}"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295400" y="3933056"/>
            <a:ext cx="6400800" cy="2100808"/>
          </a:xfrm>
        </p:spPr>
        <p:txBody>
          <a:bodyPr>
            <a:normAutofit fontScale="70000" lnSpcReduction="20000"/>
          </a:bodyPr>
          <a:lstStyle/>
          <a:p>
            <a:r>
              <a:rPr lang="es-ES" b="1" dirty="0"/>
              <a:t>Física General</a:t>
            </a:r>
            <a:endParaRPr lang="es-MX" b="1" dirty="0"/>
          </a:p>
          <a:p>
            <a:endParaRPr lang="es-MX" b="1" dirty="0" smtClean="0"/>
          </a:p>
          <a:p>
            <a:r>
              <a:rPr lang="es-MX" b="1" dirty="0" smtClean="0"/>
              <a:t>PRESENTA</a:t>
            </a:r>
            <a:r>
              <a:rPr lang="es-MX" dirty="0"/>
              <a:t>: RUIZ SERRATOS JASSAEL ALFREDO</a:t>
            </a:r>
          </a:p>
          <a:p>
            <a:r>
              <a:rPr lang="es-MX" dirty="0"/>
              <a:t> </a:t>
            </a:r>
          </a:p>
          <a:p>
            <a:r>
              <a:rPr lang="es-MX" b="1" dirty="0"/>
              <a:t>PROFESOR: </a:t>
            </a:r>
            <a:r>
              <a:rPr lang="es-MX" dirty="0"/>
              <a:t>MANUEL JESÚS ARJONA PÉREZ</a:t>
            </a:r>
          </a:p>
          <a:p>
            <a:r>
              <a:rPr lang="es-MX" dirty="0"/>
              <a:t> </a:t>
            </a:r>
          </a:p>
          <a:p>
            <a:r>
              <a:rPr lang="es-MX" b="1" dirty="0"/>
              <a:t>CARRERA: </a:t>
            </a:r>
            <a:r>
              <a:rPr lang="es-MX" dirty="0"/>
              <a:t>ING. EN SISTEMAS COMPUTACIONALES</a:t>
            </a:r>
          </a:p>
        </p:txBody>
      </p:sp>
      <p:sp>
        <p:nvSpPr>
          <p:cNvPr id="2" name="1 Título"/>
          <p:cNvSpPr>
            <a:spLocks noGrp="1"/>
          </p:cNvSpPr>
          <p:nvPr>
            <p:ph type="ctrTitle"/>
          </p:nvPr>
        </p:nvSpPr>
        <p:spPr>
          <a:xfrm>
            <a:off x="457200" y="1484784"/>
            <a:ext cx="8229600" cy="1470025"/>
          </a:xfrm>
        </p:spPr>
        <p:txBody>
          <a:bodyPr>
            <a:normAutofit fontScale="90000"/>
          </a:bodyPr>
          <a:lstStyle/>
          <a:p>
            <a:r>
              <a:rPr lang="es-MX" b="1" dirty="0"/>
              <a:t>Simulador de Colisiones Elásticas en dos dimensiones basado en </a:t>
            </a:r>
            <a:r>
              <a:rPr lang="es-MX" b="1" dirty="0" err="1" smtClean="0"/>
              <a:t>Python</a:t>
            </a:r>
            <a:r>
              <a:rPr lang="es-MX" b="1" dirty="0" smtClean="0"/>
              <a:t> 3.3.2</a:t>
            </a:r>
            <a:endParaRPr lang="es-MX" dirty="0"/>
          </a:p>
        </p:txBody>
      </p:sp>
      <p:pic>
        <p:nvPicPr>
          <p:cNvPr id="6" name="5 Imagen" descr="SEP_horizontal_ALTA-01"/>
          <p:cNvPicPr/>
          <p:nvPr/>
        </p:nvPicPr>
        <p:blipFill>
          <a:blip r:embed="rId2"/>
          <a:srcRect t="23005" b="29108"/>
          <a:stretch>
            <a:fillRect/>
          </a:stretch>
        </p:blipFill>
        <p:spPr bwMode="auto">
          <a:xfrm>
            <a:off x="179512" y="332656"/>
            <a:ext cx="2640965" cy="971550"/>
          </a:xfrm>
          <a:prstGeom prst="rect">
            <a:avLst/>
          </a:prstGeom>
          <a:noFill/>
          <a:ln w="9525">
            <a:noFill/>
            <a:miter lim="800000"/>
            <a:headEnd/>
            <a:tailEnd/>
          </a:ln>
        </p:spPr>
      </p:pic>
      <p:pic>
        <p:nvPicPr>
          <p:cNvPr id="7" name="6 Imagen" descr="plata 2011"/>
          <p:cNvPicPr/>
          <p:nvPr/>
        </p:nvPicPr>
        <p:blipFill>
          <a:blip r:embed="rId3"/>
          <a:srcRect/>
          <a:stretch>
            <a:fillRect/>
          </a:stretch>
        </p:blipFill>
        <p:spPr bwMode="auto">
          <a:xfrm>
            <a:off x="3635896" y="689175"/>
            <a:ext cx="1186098" cy="546546"/>
          </a:xfrm>
          <a:prstGeom prst="rect">
            <a:avLst/>
          </a:prstGeom>
          <a:noFill/>
          <a:ln w="9525">
            <a:noFill/>
            <a:miter lim="800000"/>
            <a:headEnd/>
            <a:tailEnd/>
          </a:ln>
        </p:spPr>
      </p:pic>
      <p:sp>
        <p:nvSpPr>
          <p:cNvPr id="8" name="Text Box 5"/>
          <p:cNvSpPr txBox="1">
            <a:spLocks noChangeArrowheads="1"/>
          </p:cNvSpPr>
          <p:nvPr/>
        </p:nvSpPr>
        <p:spPr bwMode="auto">
          <a:xfrm>
            <a:off x="5508104" y="264171"/>
            <a:ext cx="3312368"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buClrTx/>
              <a:buSzTx/>
              <a:buFontTx/>
              <a:buNone/>
              <a:tabLst/>
            </a:pPr>
            <a:r>
              <a:rPr kumimoji="0" lang="es-MX" sz="1400" b="0" i="0" u="none" strike="noStrike" cap="none" normalizeH="0" baseline="0" dirty="0" smtClean="0">
                <a:ln>
                  <a:noFill/>
                </a:ln>
                <a:solidFill>
                  <a:srgbClr val="808080"/>
                </a:solidFill>
                <a:effectLst/>
                <a:latin typeface="Adobe Caslon Pro Bold" charset="0"/>
              </a:rPr>
              <a:t>Subsecretaría de Educación Superior</a:t>
            </a:r>
          </a:p>
          <a:p>
            <a:pPr marL="0" marR="0" lvl="0" indent="0" algn="r" defTabSz="914400" rtl="0" eaLnBrk="1" fontAlgn="base" latinLnBrk="0" hangingPunct="1">
              <a:lnSpc>
                <a:spcPct val="100000"/>
              </a:lnSpc>
              <a:spcBef>
                <a:spcPct val="0"/>
              </a:spcBef>
              <a:buClrTx/>
              <a:buSzTx/>
              <a:buFontTx/>
              <a:buNone/>
              <a:tabLst/>
            </a:pPr>
            <a:r>
              <a:rPr kumimoji="0" lang="es-MX" sz="1200" b="0" i="0" u="none" strike="noStrike" cap="none" normalizeH="0" baseline="0" dirty="0" smtClean="0">
                <a:ln>
                  <a:noFill/>
                </a:ln>
                <a:solidFill>
                  <a:srgbClr val="808080"/>
                </a:solidFill>
                <a:effectLst/>
                <a:latin typeface="Adobe Caslon Pro Bold" charset="0"/>
              </a:rPr>
              <a:t>Dirección General de Educación Superior Tecnológica</a:t>
            </a:r>
          </a:p>
          <a:p>
            <a:pPr marL="0" marR="0" lvl="0" indent="0" algn="r" defTabSz="914400" rtl="0" eaLnBrk="1" fontAlgn="base" latinLnBrk="0" hangingPunct="1">
              <a:lnSpc>
                <a:spcPct val="100000"/>
              </a:lnSpc>
              <a:spcBef>
                <a:spcPct val="0"/>
              </a:spcBef>
              <a:buClrTx/>
              <a:buSzTx/>
              <a:buFontTx/>
              <a:buNone/>
              <a:tabLst/>
            </a:pPr>
            <a:r>
              <a:rPr kumimoji="0" lang="es-MX" sz="1200" b="0" i="0" u="none" strike="noStrike" cap="none" normalizeH="0" baseline="0" dirty="0" smtClean="0">
                <a:ln>
                  <a:noFill/>
                </a:ln>
                <a:solidFill>
                  <a:srgbClr val="808080"/>
                </a:solidFill>
                <a:effectLst/>
                <a:latin typeface="Adobe Caslon Pro Bold" charset="0"/>
              </a:rPr>
              <a:t>Instituto Tecnológico de Jiquilpan</a:t>
            </a:r>
          </a:p>
          <a:p>
            <a:pPr marL="0" marR="0" lvl="0" indent="0" algn="r" defTabSz="914400" rtl="0" eaLnBrk="1" fontAlgn="base" latinLnBrk="0" hangingPunct="1">
              <a:lnSpc>
                <a:spcPct val="100000"/>
              </a:lnSpc>
              <a:spcBef>
                <a:spcPct val="0"/>
              </a:spcBef>
              <a:spcAft>
                <a:spcPts val="1000"/>
              </a:spcAft>
              <a:buClrTx/>
              <a:buSzTx/>
              <a:buFontTx/>
              <a:buNone/>
              <a:tabLst/>
            </a:pPr>
            <a:endParaRPr kumimoji="0" lang="es-MX" sz="500" b="0" i="0" u="none" strike="noStrike" cap="none" normalizeH="0" baseline="0" dirty="0" smtClean="0">
              <a:ln>
                <a:noFill/>
              </a:ln>
              <a:solidFill>
                <a:schemeClr val="tx1"/>
              </a:solidFill>
              <a:effectLst/>
              <a:latin typeface="Adobe Caslon Pro Bold" charset="0"/>
            </a:endParaRPr>
          </a:p>
          <a:p>
            <a:pPr marL="0" marR="0" lvl="0" indent="0" algn="r" defTabSz="914400" rtl="0" eaLnBrk="1" fontAlgn="base" latinLnBrk="0" hangingPunct="1">
              <a:lnSpc>
                <a:spcPct val="100000"/>
              </a:lnSpc>
              <a:spcBef>
                <a:spcPct val="0"/>
              </a:spcBef>
              <a:spcAft>
                <a:spcPts val="1000"/>
              </a:spcAft>
              <a:buClrTx/>
              <a:buSzTx/>
              <a:buFontTx/>
              <a:buNone/>
              <a:tabLst/>
            </a:pPr>
            <a:endParaRPr kumimoji="0" lang="es-MX" sz="1000" b="0" i="0" u="none" strike="noStrike" cap="none" normalizeH="0" baseline="0" dirty="0" smtClean="0">
              <a:ln>
                <a:noFill/>
              </a:ln>
              <a:solidFill>
                <a:schemeClr val="tx1"/>
              </a:solidFill>
              <a:effectLst/>
              <a:latin typeface="EurekaSans-Light"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MX" sz="1800" b="0" i="0" u="none" strike="noStrike" cap="none" normalizeH="0" baseline="0" dirty="0" smtClean="0">
              <a:ln>
                <a:noFill/>
              </a:ln>
              <a:solidFill>
                <a:schemeClr val="tx1"/>
              </a:solidFill>
              <a:effectLst/>
              <a:latin typeface="Arial" pitchFamily="34" charset="0"/>
            </a:endParaRPr>
          </a:p>
        </p:txBody>
      </p:sp>
      <p:sp>
        <p:nvSpPr>
          <p:cNvPr id="9" name="8 Rectángulo"/>
          <p:cNvSpPr/>
          <p:nvPr/>
        </p:nvSpPr>
        <p:spPr>
          <a:xfrm>
            <a:off x="4968552" y="6209791"/>
            <a:ext cx="3851920" cy="276999"/>
          </a:xfrm>
          <a:prstGeom prst="rect">
            <a:avLst/>
          </a:prstGeom>
        </p:spPr>
        <p:txBody>
          <a:bodyPr wrap="square">
            <a:spAutoFit/>
          </a:bodyPr>
          <a:lstStyle/>
          <a:p>
            <a:r>
              <a:rPr lang="es-MX" sz="1200" dirty="0"/>
              <a:t>JIQUILPAN, </a:t>
            </a:r>
            <a:r>
              <a:rPr lang="es-MX" sz="1200" dirty="0" err="1"/>
              <a:t>MICH</a:t>
            </a:r>
            <a:r>
              <a:rPr lang="es-MX" sz="1200" dirty="0"/>
              <a:t>., </a:t>
            </a:r>
            <a:r>
              <a:rPr lang="es-MX" sz="1200" dirty="0" smtClean="0"/>
              <a:t>VIERNES, 06 </a:t>
            </a:r>
            <a:r>
              <a:rPr lang="es-MX" sz="1200" dirty="0"/>
              <a:t>DE DICIEMBRE DE 2013</a:t>
            </a:r>
          </a:p>
        </p:txBody>
      </p:sp>
      <p:sp>
        <p:nvSpPr>
          <p:cNvPr id="10" name="9 Rectángulo"/>
          <p:cNvSpPr/>
          <p:nvPr/>
        </p:nvSpPr>
        <p:spPr>
          <a:xfrm>
            <a:off x="2336930" y="3419708"/>
            <a:ext cx="4683342" cy="369332"/>
          </a:xfrm>
          <a:prstGeom prst="rect">
            <a:avLst/>
          </a:prstGeom>
        </p:spPr>
        <p:txBody>
          <a:bodyPr wrap="square">
            <a:spAutoFit/>
          </a:bodyPr>
          <a:lstStyle/>
          <a:p>
            <a:r>
              <a:rPr lang="es-MX" dirty="0"/>
              <a:t>INSTITUTO TECNOLÓGICO DE JIQUILPAN</a:t>
            </a:r>
          </a:p>
        </p:txBody>
      </p:sp>
    </p:spTree>
    <p:extLst>
      <p:ext uri="{BB962C8B-B14F-4D97-AF65-F5344CB8AC3E}">
        <p14:creationId xmlns:p14="http://schemas.microsoft.com/office/powerpoint/2010/main" val="1321113012"/>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a:t>REFERENCIAS BIBLIOGRÁFICAS</a:t>
            </a:r>
            <a:br>
              <a:rPr lang="es-MX" dirty="0"/>
            </a:br>
            <a:endParaRPr lang="es-MX" dirty="0"/>
          </a:p>
        </p:txBody>
      </p:sp>
      <p:sp>
        <p:nvSpPr>
          <p:cNvPr id="3" name="2 Marcador de texto"/>
          <p:cNvSpPr>
            <a:spLocks noGrp="1"/>
          </p:cNvSpPr>
          <p:nvPr>
            <p:ph type="body" idx="1"/>
          </p:nvPr>
        </p:nvSpPr>
        <p:spPr>
          <a:xfrm>
            <a:off x="722313" y="2763962"/>
            <a:ext cx="7772400" cy="4121422"/>
          </a:xfrm>
        </p:spPr>
        <p:txBody>
          <a:bodyPr>
            <a:normAutofit/>
          </a:bodyPr>
          <a:lstStyle/>
          <a:p>
            <a:pPr marL="342900" lvl="0" indent="-342900">
              <a:buFont typeface="Arial" pitchFamily="34" charset="0"/>
              <a:buChar char="•"/>
            </a:pPr>
            <a:r>
              <a:rPr lang="es-MX" sz="2800" b="1" dirty="0"/>
              <a:t>Física Universitaria Vol. 1, 12a </a:t>
            </a:r>
            <a:r>
              <a:rPr lang="es-MX" sz="2800" b="1" dirty="0" smtClean="0"/>
              <a:t>Edición</a:t>
            </a:r>
          </a:p>
          <a:p>
            <a:pPr marL="891540" lvl="1" indent="-342900">
              <a:buFont typeface="Arial" pitchFamily="34" charset="0"/>
              <a:buChar char="•"/>
            </a:pPr>
            <a:r>
              <a:rPr lang="es-MX" sz="2000" dirty="0" smtClean="0"/>
              <a:t>Sears</a:t>
            </a:r>
            <a:r>
              <a:rPr lang="es-MX" sz="2000" dirty="0"/>
              <a:t>, </a:t>
            </a:r>
            <a:r>
              <a:rPr lang="es-MX" sz="2000" dirty="0" err="1"/>
              <a:t>Zemansky</a:t>
            </a:r>
            <a:r>
              <a:rPr lang="es-MX" sz="2000" dirty="0"/>
              <a:t>, Young &amp; </a:t>
            </a:r>
            <a:r>
              <a:rPr lang="es-MX" sz="2000" dirty="0" err="1" smtClean="0"/>
              <a:t>Freedman</a:t>
            </a:r>
            <a:endParaRPr lang="es-MX" sz="2000" dirty="0"/>
          </a:p>
          <a:p>
            <a:pPr marL="342900" lvl="0" indent="-342900">
              <a:buFont typeface="Arial" pitchFamily="34" charset="0"/>
              <a:buChar char="•"/>
            </a:pPr>
            <a:r>
              <a:rPr lang="es-MX" sz="2800" b="1" dirty="0"/>
              <a:t>Choques en dos </a:t>
            </a:r>
            <a:r>
              <a:rPr lang="es-MX" sz="2800" b="1" dirty="0" smtClean="0"/>
              <a:t>dimensiones</a:t>
            </a:r>
          </a:p>
          <a:p>
            <a:pPr marL="891540" lvl="1" indent="-342900">
              <a:buFont typeface="Arial" pitchFamily="34" charset="0"/>
              <a:buChar char="•"/>
            </a:pPr>
            <a:r>
              <a:rPr lang="es-MX" sz="2000" dirty="0" smtClean="0"/>
              <a:t>http</a:t>
            </a:r>
            <a:r>
              <a:rPr lang="es-MX" sz="2000" dirty="0"/>
              <a:t>://</a:t>
            </a:r>
            <a:r>
              <a:rPr lang="es-MX" sz="2000" dirty="0" smtClean="0"/>
              <a:t>www.educaplus.org/momentolineal/choques.html</a:t>
            </a:r>
          </a:p>
          <a:p>
            <a:pPr marL="891540" lvl="1" indent="-342900">
              <a:buFont typeface="Arial" pitchFamily="34" charset="0"/>
              <a:buChar char="•"/>
            </a:pPr>
            <a:r>
              <a:rPr lang="es-MX" sz="2000" dirty="0" smtClean="0"/>
              <a:t>http</a:t>
            </a:r>
            <a:r>
              <a:rPr lang="es-MX" sz="2000" dirty="0"/>
              <a:t>://</a:t>
            </a:r>
            <a:r>
              <a:rPr lang="es-MX" sz="2000" dirty="0" smtClean="0"/>
              <a:t>e-ducativa.catedu.es/44700165/aula/archivos/repositorio/1000/1152/html/21_choques_o_colisiones.html</a:t>
            </a:r>
          </a:p>
          <a:p>
            <a:pPr marL="891540" lvl="1" indent="-342900">
              <a:buFont typeface="Arial" pitchFamily="34" charset="0"/>
              <a:buChar char="•"/>
            </a:pPr>
            <a:r>
              <a:rPr lang="es-MX" sz="2000" dirty="0" smtClean="0"/>
              <a:t>http</a:t>
            </a:r>
            <a:r>
              <a:rPr lang="es-MX" sz="2000" dirty="0"/>
              <a:t>://</a:t>
            </a:r>
            <a:r>
              <a:rPr lang="es-MX" sz="2000" dirty="0" smtClean="0"/>
              <a:t>www.schulphysik.de/suren/Applets/Dynamics/Collisions/CollisionApplet.html</a:t>
            </a:r>
          </a:p>
          <a:p>
            <a:pPr marL="891540" lvl="1" indent="-342900">
              <a:buFont typeface="Arial" pitchFamily="34" charset="0"/>
              <a:buChar char="•"/>
            </a:pPr>
            <a:r>
              <a:rPr lang="es-MX" sz="2000" i="1" dirty="0" smtClean="0"/>
              <a:t>es.wikipedia.org</a:t>
            </a:r>
            <a:r>
              <a:rPr lang="es-MX" sz="2000" i="1" dirty="0"/>
              <a:t>/</a:t>
            </a:r>
            <a:r>
              <a:rPr lang="es-MX" sz="2000" dirty="0"/>
              <a:t>‎</a:t>
            </a:r>
          </a:p>
          <a:p>
            <a:endParaRPr lang="es-MX" dirty="0"/>
          </a:p>
        </p:txBody>
      </p:sp>
    </p:spTree>
    <p:extLst>
      <p:ext uri="{BB962C8B-B14F-4D97-AF65-F5344CB8AC3E}">
        <p14:creationId xmlns:p14="http://schemas.microsoft.com/office/powerpoint/2010/main" val="2531707305"/>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55576" y="116632"/>
            <a:ext cx="7772400" cy="1362075"/>
          </a:xfrm>
        </p:spPr>
        <p:txBody>
          <a:bodyPr/>
          <a:lstStyle/>
          <a:p>
            <a:pPr algn="ctr"/>
            <a:r>
              <a:rPr lang="es-MX" dirty="0"/>
              <a:t>RESUMEN</a:t>
            </a:r>
          </a:p>
        </p:txBody>
      </p:sp>
      <p:sp>
        <p:nvSpPr>
          <p:cNvPr id="3" name="2 Marcador de texto"/>
          <p:cNvSpPr>
            <a:spLocks noGrp="1"/>
          </p:cNvSpPr>
          <p:nvPr>
            <p:ph type="body" idx="1"/>
          </p:nvPr>
        </p:nvSpPr>
        <p:spPr>
          <a:xfrm>
            <a:off x="722313" y="2547938"/>
            <a:ext cx="7772400" cy="4193430"/>
          </a:xfrm>
        </p:spPr>
        <p:txBody>
          <a:bodyPr>
            <a:normAutofit fontScale="92500" lnSpcReduction="20000"/>
          </a:bodyPr>
          <a:lstStyle/>
          <a:p>
            <a:pPr algn="just"/>
            <a:r>
              <a:rPr lang="es-MX" dirty="0"/>
              <a:t>En este trabajo se desarrolló un simulador de colisiones elásticas en dos dimensiones mediante el software libre </a:t>
            </a:r>
            <a:r>
              <a:rPr lang="es-MX" dirty="0" err="1" smtClean="0"/>
              <a:t>Python</a:t>
            </a:r>
            <a:r>
              <a:rPr lang="es-MX" dirty="0" smtClean="0"/>
              <a:t> 3.3.2, </a:t>
            </a:r>
            <a:r>
              <a:rPr lang="es-MX" dirty="0"/>
              <a:t>el cual fue desarrollado por un servidor alumno de esta misma institución, el motivo de desarrollar este proyecto es demostrar que se pueden usar los principios básicos de programación, graficación, diagramas UML, física, matemáticas y vectores para desarrollar aplicaciones interactivas en donde el usuario puede ver los resultados gráficamente y comprenderlos mejor para su posterior uso y aplicación.</a:t>
            </a:r>
          </a:p>
          <a:p>
            <a:pPr algn="just"/>
            <a:r>
              <a:rPr lang="es-MX" dirty="0"/>
              <a:t>Se realizaron tres simulaciones y se comparó de manera teórica dando los mismos resultados. La primera simulación fue de una colisión oblicua con masas iguales, la segunda fue una simulación de colisión frontal con masas iguales y la última fue de una colisión frontal con masas diferentes, en las cuales se muestran imágenes tomadas antes y después de la simulación para verificar que los resultados obtenidos son los correctos en base a los parámetros iniciales de la simulación.</a:t>
            </a:r>
          </a:p>
        </p:txBody>
      </p:sp>
    </p:spTree>
    <p:extLst>
      <p:ext uri="{BB962C8B-B14F-4D97-AF65-F5344CB8AC3E}">
        <p14:creationId xmlns:p14="http://schemas.microsoft.com/office/powerpoint/2010/main" val="206230478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a:t>OBJETIVO</a:t>
            </a:r>
            <a:br>
              <a:rPr lang="es-MX" dirty="0"/>
            </a:br>
            <a:endParaRPr lang="es-MX" dirty="0"/>
          </a:p>
        </p:txBody>
      </p:sp>
      <p:sp>
        <p:nvSpPr>
          <p:cNvPr id="3" name="2 Marcador de texto"/>
          <p:cNvSpPr>
            <a:spLocks noGrp="1"/>
          </p:cNvSpPr>
          <p:nvPr>
            <p:ph type="body" idx="1"/>
          </p:nvPr>
        </p:nvSpPr>
        <p:spPr>
          <a:xfrm>
            <a:off x="722313" y="2738810"/>
            <a:ext cx="7772400" cy="1338262"/>
          </a:xfrm>
        </p:spPr>
        <p:txBody>
          <a:bodyPr>
            <a:normAutofit fontScale="92500" lnSpcReduction="10000"/>
          </a:bodyPr>
          <a:lstStyle/>
          <a:p>
            <a:pPr algn="just"/>
            <a:r>
              <a:rPr lang="es-MX" dirty="0"/>
              <a:t>Diseñar y desarrollar un simulador de colisiones elásticas entre dos cuerpos en dos dimensiones bajo un entorno fácil y agradable de manejar,  utilizando el lenguaje de programación </a:t>
            </a:r>
            <a:r>
              <a:rPr lang="es-MX" dirty="0" err="1" smtClean="0"/>
              <a:t>Python</a:t>
            </a:r>
            <a:r>
              <a:rPr lang="es-MX" dirty="0" smtClean="0"/>
              <a:t> en su versión 3.3.2 </a:t>
            </a:r>
            <a:r>
              <a:rPr lang="es-MX" dirty="0"/>
              <a:t>y algunos de los principios básicos de </a:t>
            </a:r>
            <a:r>
              <a:rPr lang="es-MX" dirty="0" smtClean="0"/>
              <a:t>física, matemáticas y trigonometría.</a:t>
            </a:r>
            <a:endParaRPr lang="es-MX" dirty="0"/>
          </a:p>
          <a:p>
            <a:endParaRPr lang="es-MX" dirty="0"/>
          </a:p>
        </p:txBody>
      </p:sp>
    </p:spTree>
    <p:extLst>
      <p:ext uri="{BB962C8B-B14F-4D97-AF65-F5344CB8AC3E}">
        <p14:creationId xmlns:p14="http://schemas.microsoft.com/office/powerpoint/2010/main" val="224561599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smtClean="0"/>
              <a:t>INTRODUCCIÓN</a:t>
            </a:r>
            <a:br>
              <a:rPr lang="es-MX" dirty="0" smtClean="0"/>
            </a:br>
            <a:endParaRPr lang="es-MX" dirty="0"/>
          </a:p>
        </p:txBody>
      </p:sp>
      <p:sp>
        <p:nvSpPr>
          <p:cNvPr id="3" name="2 Marcador de texto"/>
          <p:cNvSpPr>
            <a:spLocks noGrp="1"/>
          </p:cNvSpPr>
          <p:nvPr>
            <p:ph type="body" idx="1"/>
          </p:nvPr>
        </p:nvSpPr>
        <p:spPr>
          <a:xfrm>
            <a:off x="722313" y="2547938"/>
            <a:ext cx="7772400" cy="4121422"/>
          </a:xfrm>
        </p:spPr>
        <p:txBody>
          <a:bodyPr>
            <a:normAutofit fontScale="92500" lnSpcReduction="10000"/>
          </a:bodyPr>
          <a:lstStyle/>
          <a:p>
            <a:pPr algn="just"/>
            <a:r>
              <a:rPr lang="es-MX" dirty="0"/>
              <a:t>Una de las características más destacadas de las sociedades modernas es el uso de la tecnología en la cual en muchos de los casos se involucra el desarrollo de sistemas de software que apoyan las actividades diarias en las empresas, en nuestra casa, en procesos de comunicación, en la escuela, etc</a:t>
            </a:r>
            <a:r>
              <a:rPr lang="es-MX" dirty="0" smtClean="0"/>
              <a:t>.</a:t>
            </a:r>
            <a:r>
              <a:rPr lang="es-MX" dirty="0"/>
              <a:t> </a:t>
            </a:r>
          </a:p>
          <a:p>
            <a:pPr algn="just"/>
            <a:r>
              <a:rPr lang="es-MX" dirty="0"/>
              <a:t>Por lo cual para dar solución a este proyecto se hará uso de estas nuevas tecnologías y se optó por desarrollar el simulador de colisiones elásticas de dos dimensiones en el lenguaje libre Python ya que es un lenguaje de alto nivel poderoso, amigable y fácil de usar el cual tiene las características suficientes para llevar a cabo este simulador sin ningún problema. Este simulador sirve de apoyo a las personas que lo utilicen ya que pueden ver gráficamente como viajan los objetos después de un choque y así analizar y entender de mejor manera los problemas que tenga que resolver.</a:t>
            </a:r>
          </a:p>
          <a:p>
            <a:endParaRPr lang="es-MX" dirty="0"/>
          </a:p>
        </p:txBody>
      </p:sp>
    </p:spTree>
    <p:extLst>
      <p:ext uri="{BB962C8B-B14F-4D97-AF65-F5344CB8AC3E}">
        <p14:creationId xmlns:p14="http://schemas.microsoft.com/office/powerpoint/2010/main" val="130316913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a:t>FUNDAMENTO TEÓRICO</a:t>
            </a:r>
            <a:br>
              <a:rPr lang="es-MX" dirty="0"/>
            </a:br>
            <a:endParaRPr lang="es-MX" dirty="0"/>
          </a:p>
        </p:txBody>
      </p:sp>
      <p:sp>
        <p:nvSpPr>
          <p:cNvPr id="3" name="2 Marcador de texto"/>
          <p:cNvSpPr>
            <a:spLocks noGrp="1"/>
          </p:cNvSpPr>
          <p:nvPr>
            <p:ph type="body" idx="1"/>
          </p:nvPr>
        </p:nvSpPr>
        <p:spPr>
          <a:xfrm>
            <a:off x="722313" y="2547938"/>
            <a:ext cx="7772400" cy="4121422"/>
          </a:xfrm>
        </p:spPr>
        <p:txBody>
          <a:bodyPr>
            <a:normAutofit fontScale="92500" lnSpcReduction="10000"/>
          </a:bodyPr>
          <a:lstStyle/>
          <a:p>
            <a:pPr algn="just"/>
            <a:r>
              <a:rPr lang="es-MX" sz="2000" dirty="0" smtClean="0"/>
              <a:t>Los </a:t>
            </a:r>
            <a:r>
              <a:rPr lang="es-MX" sz="2000" dirty="0"/>
              <a:t>conocimientos necesarios que se ocuparon para desarrollar el simulador de colisiones </a:t>
            </a:r>
            <a:r>
              <a:rPr lang="es-MX" sz="2000" dirty="0" smtClean="0"/>
              <a:t>elásticas fueron los siguientes: los </a:t>
            </a:r>
            <a:r>
              <a:rPr lang="es-MX" sz="2000" dirty="0"/>
              <a:t>principios básicos de física, </a:t>
            </a:r>
            <a:r>
              <a:rPr lang="es-MX" sz="2000" dirty="0" smtClean="0"/>
              <a:t>trigonometría, </a:t>
            </a:r>
            <a:r>
              <a:rPr lang="es-MX" sz="2000" dirty="0"/>
              <a:t>matemáticas y claro de programación en el lenguaje Python para poder desarrollarlo, además de la librería grafica </a:t>
            </a:r>
            <a:r>
              <a:rPr lang="es-MX" sz="2000" dirty="0" err="1"/>
              <a:t>simplegui</a:t>
            </a:r>
            <a:r>
              <a:rPr lang="es-MX" sz="2000" dirty="0"/>
              <a:t> que nos permitió crear la parte visual del simulador para que el usuario final lo visualice de manera amigable que lo pueda entender</a:t>
            </a:r>
            <a:r>
              <a:rPr lang="es-MX" sz="2000" dirty="0" smtClean="0"/>
              <a:t>.</a:t>
            </a:r>
          </a:p>
          <a:p>
            <a:endParaRPr lang="es-MX" sz="2000" dirty="0"/>
          </a:p>
          <a:p>
            <a:r>
              <a:rPr lang="es-MX" sz="2000" b="1" dirty="0" smtClean="0"/>
              <a:t>Física:</a:t>
            </a:r>
          </a:p>
          <a:p>
            <a:pPr marL="342900" indent="-342900">
              <a:buFont typeface="Arial" pitchFamily="34" charset="0"/>
              <a:buChar char="•"/>
            </a:pPr>
            <a:r>
              <a:rPr lang="es-MX" sz="2000" b="1" dirty="0"/>
              <a:t>Cantidad de movimiento</a:t>
            </a:r>
            <a:r>
              <a:rPr lang="es-MX" sz="2000" b="1" dirty="0" smtClean="0"/>
              <a:t>.</a:t>
            </a:r>
          </a:p>
          <a:p>
            <a:pPr marL="342900" indent="-342900">
              <a:buFont typeface="Arial" pitchFamily="34" charset="0"/>
              <a:buChar char="•"/>
            </a:pPr>
            <a:r>
              <a:rPr lang="es-MX" sz="2000" b="1" dirty="0"/>
              <a:t>Energía Cinética.</a:t>
            </a:r>
            <a:endParaRPr lang="es-MX" sz="2000" dirty="0"/>
          </a:p>
          <a:p>
            <a:pPr marL="342900" indent="-342900">
              <a:buFont typeface="Arial" pitchFamily="34" charset="0"/>
              <a:buChar char="•"/>
            </a:pPr>
            <a:r>
              <a:rPr lang="es-MX" sz="2000" b="1" dirty="0"/>
              <a:t>Choques</a:t>
            </a:r>
            <a:r>
              <a:rPr lang="es-MX" sz="2000" b="1" dirty="0" smtClean="0"/>
              <a:t>.</a:t>
            </a:r>
          </a:p>
          <a:p>
            <a:pPr marL="342900" indent="-342900">
              <a:buFont typeface="Arial" pitchFamily="34" charset="0"/>
              <a:buChar char="•"/>
            </a:pPr>
            <a:r>
              <a:rPr lang="es-MX" sz="2000" b="1" dirty="0"/>
              <a:t>Choque en dos </a:t>
            </a:r>
            <a:r>
              <a:rPr lang="es-MX" sz="2000" b="1" dirty="0" smtClean="0"/>
              <a:t>dimensiones</a:t>
            </a:r>
          </a:p>
          <a:p>
            <a:pPr marL="342900" indent="-342900">
              <a:buFont typeface="Arial" pitchFamily="34" charset="0"/>
              <a:buChar char="•"/>
            </a:pPr>
            <a:r>
              <a:rPr lang="es-MX" sz="2000" b="1" dirty="0"/>
              <a:t>Choque frontal</a:t>
            </a:r>
            <a:endParaRPr lang="es-MX" sz="2000" dirty="0"/>
          </a:p>
          <a:p>
            <a:pPr marL="342900" indent="-342900">
              <a:buFont typeface="Arial" pitchFamily="34" charset="0"/>
              <a:buChar char="•"/>
            </a:pPr>
            <a:endParaRPr lang="es-MX" sz="2000" dirty="0"/>
          </a:p>
          <a:p>
            <a:pPr marL="342900" indent="-342900">
              <a:buFont typeface="Arial" pitchFamily="34" charset="0"/>
              <a:buChar char="•"/>
            </a:pPr>
            <a:endParaRPr lang="es-MX" b="1" dirty="0" smtClean="0"/>
          </a:p>
          <a:p>
            <a:endParaRPr lang="es-MX" dirty="0"/>
          </a:p>
          <a:p>
            <a:endParaRPr lang="es-MX" dirty="0"/>
          </a:p>
        </p:txBody>
      </p:sp>
      <p:pic>
        <p:nvPicPr>
          <p:cNvPr id="4" name="3 Imagen" descr="G:\fisica general\proyecto final\Colisiones Estaticas\Vectores.png"/>
          <p:cNvPicPr/>
          <p:nvPr/>
        </p:nvPicPr>
        <p:blipFill rotWithShape="1">
          <a:blip r:embed="rId2">
            <a:extLst>
              <a:ext uri="{28A0092B-C50C-407E-A947-70E740481C1C}">
                <a14:useLocalDpi xmlns:a14="http://schemas.microsoft.com/office/drawing/2010/main" val="0"/>
              </a:ext>
            </a:extLst>
          </a:blip>
          <a:srcRect t="10668" r="50370" b="15655"/>
          <a:stretch/>
        </p:blipFill>
        <p:spPr bwMode="auto">
          <a:xfrm>
            <a:off x="6446941" y="3933056"/>
            <a:ext cx="2697059" cy="273533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0254795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a:t>FUNDAMENTO </a:t>
            </a:r>
            <a:r>
              <a:rPr lang="es-MX" dirty="0" smtClean="0"/>
              <a:t>TEÓRICO</a:t>
            </a:r>
            <a:br>
              <a:rPr lang="es-MX" dirty="0" smtClean="0"/>
            </a:br>
            <a:endParaRPr lang="es-MX" dirty="0"/>
          </a:p>
        </p:txBody>
      </p:sp>
      <p:sp>
        <p:nvSpPr>
          <p:cNvPr id="3" name="2 Marcador de texto"/>
          <p:cNvSpPr>
            <a:spLocks noGrp="1"/>
          </p:cNvSpPr>
          <p:nvPr>
            <p:ph type="body" idx="1"/>
          </p:nvPr>
        </p:nvSpPr>
        <p:spPr>
          <a:xfrm>
            <a:off x="722313" y="2547938"/>
            <a:ext cx="4713783" cy="3977406"/>
          </a:xfrm>
        </p:spPr>
        <p:txBody>
          <a:bodyPr>
            <a:normAutofit/>
          </a:bodyPr>
          <a:lstStyle/>
          <a:p>
            <a:r>
              <a:rPr lang="es-MX" sz="2000" b="1" dirty="0" smtClean="0"/>
              <a:t>Matemáticas:</a:t>
            </a:r>
          </a:p>
          <a:p>
            <a:pPr marL="342900" indent="-342900">
              <a:buFont typeface="Arial" pitchFamily="34" charset="0"/>
              <a:buChar char="•"/>
            </a:pPr>
            <a:r>
              <a:rPr lang="es-MX" sz="2000" dirty="0"/>
              <a:t>Teorema de </a:t>
            </a:r>
            <a:r>
              <a:rPr lang="es-MX" sz="2000" dirty="0" smtClean="0"/>
              <a:t>Pitágoras</a:t>
            </a:r>
          </a:p>
          <a:p>
            <a:pPr marL="342900" indent="-342900">
              <a:buFont typeface="Arial" pitchFamily="34" charset="0"/>
              <a:buChar char="•"/>
            </a:pPr>
            <a:r>
              <a:rPr lang="es-MX" sz="2000" dirty="0"/>
              <a:t>Distancia entre dos </a:t>
            </a:r>
            <a:r>
              <a:rPr lang="es-MX" sz="2000" dirty="0" smtClean="0"/>
              <a:t>puntos</a:t>
            </a:r>
          </a:p>
          <a:p>
            <a:endParaRPr lang="es-MX" sz="2000" b="1" dirty="0"/>
          </a:p>
          <a:p>
            <a:r>
              <a:rPr lang="es-MX" sz="2000" b="1" dirty="0" smtClean="0"/>
              <a:t>Trigonometría:</a:t>
            </a:r>
          </a:p>
          <a:p>
            <a:pPr marL="342900" indent="-342900">
              <a:buFont typeface="Arial" pitchFamily="34" charset="0"/>
              <a:buChar char="•"/>
            </a:pPr>
            <a:r>
              <a:rPr lang="es-MX" sz="2000" dirty="0" smtClean="0"/>
              <a:t>Formulas para obtener seno, coseno, tangente.</a:t>
            </a:r>
          </a:p>
          <a:p>
            <a:r>
              <a:rPr lang="es-MX" sz="2000" b="1" dirty="0" smtClean="0"/>
              <a:t>Vectores.</a:t>
            </a:r>
          </a:p>
          <a:p>
            <a:pPr marL="342900" indent="-342900">
              <a:buFont typeface="Arial" pitchFamily="34" charset="0"/>
              <a:buChar char="•"/>
            </a:pPr>
            <a:r>
              <a:rPr lang="es-MX" sz="2000" dirty="0" smtClean="0"/>
              <a:t>Obtener componentes de un vector en 2D.</a:t>
            </a:r>
          </a:p>
          <a:p>
            <a:endParaRPr lang="es-MX" dirty="0"/>
          </a:p>
        </p:txBody>
      </p:sp>
      <p:pic>
        <p:nvPicPr>
          <p:cNvPr id="5" name="4 Imagen" descr="G:\fisica general\proyecto final\Colisiones Estaticas\choque.png"/>
          <p:cNvPicPr/>
          <p:nvPr/>
        </p:nvPicPr>
        <p:blipFill rotWithShape="1">
          <a:blip r:embed="rId2">
            <a:extLst>
              <a:ext uri="{28A0092B-C50C-407E-A947-70E740481C1C}">
                <a14:useLocalDpi xmlns:a14="http://schemas.microsoft.com/office/drawing/2010/main" val="0"/>
              </a:ext>
            </a:extLst>
          </a:blip>
          <a:srcRect l="4603" t="7138" r="15246" b="3838"/>
          <a:stretch/>
        </p:blipFill>
        <p:spPr bwMode="auto">
          <a:xfrm>
            <a:off x="3923928" y="2613039"/>
            <a:ext cx="5106322" cy="420033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34407220"/>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a:t>FUNDAMENTO </a:t>
            </a:r>
            <a:r>
              <a:rPr lang="es-MX" dirty="0" smtClean="0"/>
              <a:t>TEÓRICO</a:t>
            </a:r>
            <a:br>
              <a:rPr lang="es-MX" dirty="0" smtClean="0"/>
            </a:br>
            <a:endParaRPr lang="es-MX" dirty="0"/>
          </a:p>
        </p:txBody>
      </p:sp>
      <p:sp>
        <p:nvSpPr>
          <p:cNvPr id="3" name="2 Marcador de texto"/>
          <p:cNvSpPr>
            <a:spLocks noGrp="1"/>
          </p:cNvSpPr>
          <p:nvPr>
            <p:ph type="body" idx="1"/>
          </p:nvPr>
        </p:nvSpPr>
        <p:spPr>
          <a:xfrm>
            <a:off x="179512" y="2547938"/>
            <a:ext cx="8856983" cy="4193430"/>
          </a:xfrm>
        </p:spPr>
        <p:txBody>
          <a:bodyPr>
            <a:normAutofit/>
          </a:bodyPr>
          <a:lstStyle/>
          <a:p>
            <a:pPr algn="just"/>
            <a:r>
              <a:rPr lang="es-MX" sz="2000" b="1" dirty="0"/>
              <a:t>LENGUAJE DE </a:t>
            </a:r>
            <a:r>
              <a:rPr lang="es-MX" sz="2000" b="1" dirty="0" smtClean="0"/>
              <a:t>PROGRAMACIÓN</a:t>
            </a:r>
            <a:endParaRPr lang="es-MX" sz="2000" dirty="0"/>
          </a:p>
          <a:p>
            <a:pPr algn="just"/>
            <a:r>
              <a:rPr lang="es-MX" sz="2000" b="1" dirty="0"/>
              <a:t>Python.</a:t>
            </a:r>
            <a:endParaRPr lang="es-MX" sz="2000" dirty="0"/>
          </a:p>
          <a:p>
            <a:pPr algn="just"/>
            <a:r>
              <a:rPr lang="es-MX" sz="2000" dirty="0"/>
              <a:t>Python es un lenguaje de programación interpretado cuya filosofía hace hincapié en una sintaxis muy limpia y que favorezca un código legible.</a:t>
            </a:r>
          </a:p>
          <a:p>
            <a:pPr algn="just"/>
            <a:r>
              <a:rPr lang="es-MX" sz="2000" dirty="0"/>
              <a:t>Es un lenguaje interpretado, </a:t>
            </a:r>
            <a:r>
              <a:rPr lang="es-MX" sz="2000" dirty="0" err="1"/>
              <a:t>multiparadigma</a:t>
            </a:r>
            <a:r>
              <a:rPr lang="es-MX" sz="2000" dirty="0"/>
              <a:t>, usa </a:t>
            </a:r>
            <a:r>
              <a:rPr lang="es-MX" sz="2000" dirty="0" err="1"/>
              <a:t>tipado</a:t>
            </a:r>
            <a:r>
              <a:rPr lang="es-MX" sz="2000" dirty="0"/>
              <a:t> dinámico y es multiplataforma.</a:t>
            </a:r>
          </a:p>
          <a:p>
            <a:pPr algn="just"/>
            <a:r>
              <a:rPr lang="es-MX" sz="2000" dirty="0"/>
              <a:t>Es administrado por la Python Software </a:t>
            </a:r>
            <a:r>
              <a:rPr lang="es-MX" sz="2000" dirty="0" err="1"/>
              <a:t>Foundation</a:t>
            </a:r>
            <a:r>
              <a:rPr lang="es-MX" sz="2000" dirty="0"/>
              <a:t>. Posee una licencia de código abierto, denominada Python Software </a:t>
            </a:r>
            <a:r>
              <a:rPr lang="es-MX" sz="2000" dirty="0" err="1"/>
              <a:t>Foundation</a:t>
            </a:r>
            <a:r>
              <a:rPr lang="es-MX" sz="2000" dirty="0"/>
              <a:t> </a:t>
            </a:r>
            <a:r>
              <a:rPr lang="es-MX" sz="2000" dirty="0" err="1"/>
              <a:t>License</a:t>
            </a:r>
            <a:r>
              <a:rPr lang="es-MX" sz="2000" dirty="0"/>
              <a:t> que es compatible con la Licencia pública general de </a:t>
            </a:r>
            <a:r>
              <a:rPr lang="es-MX" sz="2000" dirty="0" err="1"/>
              <a:t>GNU</a:t>
            </a:r>
            <a:r>
              <a:rPr lang="es-MX" sz="2000" dirty="0"/>
              <a:t> a partir de la versión 2.1.1, e incompatible en ciertas versiones anteriores.</a:t>
            </a:r>
          </a:p>
          <a:p>
            <a:endParaRPr lang="es-MX" sz="2000" dirty="0"/>
          </a:p>
          <a:p>
            <a:r>
              <a:rPr lang="es-MX" sz="2000" b="1" dirty="0" smtClean="0"/>
              <a:t>LENGUAJE UML(</a:t>
            </a:r>
            <a:r>
              <a:rPr lang="es-MX" sz="2000" b="1" dirty="0" err="1" smtClean="0"/>
              <a:t>Unified</a:t>
            </a:r>
            <a:r>
              <a:rPr lang="es-MX" sz="2000" b="1" dirty="0" smtClean="0"/>
              <a:t> </a:t>
            </a:r>
            <a:r>
              <a:rPr lang="es-MX" sz="2000" b="1" dirty="0" err="1" smtClean="0"/>
              <a:t>Modeling</a:t>
            </a:r>
            <a:r>
              <a:rPr lang="es-MX" sz="2000" b="1" dirty="0" smtClean="0"/>
              <a:t> </a:t>
            </a:r>
            <a:r>
              <a:rPr lang="es-MX" sz="2000" b="1" dirty="0" err="1" smtClean="0"/>
              <a:t>Language</a:t>
            </a:r>
            <a:r>
              <a:rPr lang="es-MX" sz="2000" b="1" dirty="0" smtClean="0"/>
              <a:t>)</a:t>
            </a:r>
          </a:p>
          <a:p>
            <a:pPr algn="just"/>
            <a:r>
              <a:rPr lang="es-MX" sz="2000" dirty="0"/>
              <a:t>Es </a:t>
            </a:r>
            <a:r>
              <a:rPr lang="es-MX" sz="2000" dirty="0" smtClean="0"/>
              <a:t>un lenguaje </a:t>
            </a:r>
            <a:r>
              <a:rPr lang="es-MX" sz="2000" dirty="0"/>
              <a:t>gráfico para visualizar, especificar, construir y documentar un sistema.</a:t>
            </a:r>
            <a:endParaRPr lang="es-MX" sz="2000" b="1" dirty="0"/>
          </a:p>
        </p:txBody>
      </p:sp>
      <p:pic>
        <p:nvPicPr>
          <p:cNvPr id="4" name="3 Imagen" descr="G:\fisica general\proyecto final\Colisiones Estaticas\python-logo.gif"/>
          <p:cNvPicPr/>
          <p:nvPr/>
        </p:nvPicPr>
        <p:blipFill>
          <a:blip r:embed="rId2">
            <a:extLst>
              <a:ext uri="{28A0092B-C50C-407E-A947-70E740481C1C}">
                <a14:useLocalDpi xmlns:a14="http://schemas.microsoft.com/office/drawing/2010/main" val="0"/>
              </a:ext>
            </a:extLst>
          </a:blip>
          <a:srcRect/>
          <a:stretch>
            <a:fillRect/>
          </a:stretch>
        </p:blipFill>
        <p:spPr bwMode="auto">
          <a:xfrm>
            <a:off x="3851920" y="2780928"/>
            <a:ext cx="2009775" cy="673100"/>
          </a:xfrm>
          <a:prstGeom prst="rect">
            <a:avLst/>
          </a:prstGeom>
          <a:noFill/>
          <a:ln>
            <a:noFill/>
          </a:ln>
        </p:spPr>
      </p:pic>
    </p:spTree>
    <p:extLst>
      <p:ext uri="{BB962C8B-B14F-4D97-AF65-F5344CB8AC3E}">
        <p14:creationId xmlns:p14="http://schemas.microsoft.com/office/powerpoint/2010/main" val="2408516663"/>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55576" y="338733"/>
            <a:ext cx="7772400" cy="930027"/>
          </a:xfrm>
        </p:spPr>
        <p:txBody>
          <a:bodyPr>
            <a:normAutofit fontScale="90000"/>
          </a:bodyPr>
          <a:lstStyle/>
          <a:p>
            <a:pPr algn="ctr"/>
            <a:r>
              <a:rPr lang="es-MX" dirty="0"/>
              <a:t>DISEÑO DEL SISTEMA</a:t>
            </a:r>
            <a:br>
              <a:rPr lang="es-MX" dirty="0"/>
            </a:br>
            <a:endParaRPr lang="es-MX" dirty="0"/>
          </a:p>
        </p:txBody>
      </p:sp>
      <p:pic>
        <p:nvPicPr>
          <p:cNvPr id="4" name="3 Imagen" descr="G:\fisica general\proyecto final\Colisiones Estaticas\diagrama clases1.PNG"/>
          <p:cNvPicPr/>
          <p:nvPr/>
        </p:nvPicPr>
        <p:blipFill>
          <a:blip r:embed="rId2">
            <a:extLst>
              <a:ext uri="{28A0092B-C50C-407E-A947-70E740481C1C}">
                <a14:useLocalDpi xmlns:a14="http://schemas.microsoft.com/office/drawing/2010/main" val="0"/>
              </a:ext>
            </a:extLst>
          </a:blip>
          <a:srcRect/>
          <a:stretch>
            <a:fillRect/>
          </a:stretch>
        </p:blipFill>
        <p:spPr bwMode="auto">
          <a:xfrm>
            <a:off x="539552" y="910818"/>
            <a:ext cx="4320480" cy="5830550"/>
          </a:xfrm>
          <a:prstGeom prst="rect">
            <a:avLst/>
          </a:prstGeom>
          <a:noFill/>
          <a:ln>
            <a:noFill/>
          </a:ln>
        </p:spPr>
      </p:pic>
      <p:pic>
        <p:nvPicPr>
          <p:cNvPr id="5" name="4 Imagen" descr="G:\fisica general\proyecto final\Colisiones Estaticas\diagrama clases2.PNG"/>
          <p:cNvPicPr/>
          <p:nvPr/>
        </p:nvPicPr>
        <p:blipFill>
          <a:blip r:embed="rId3">
            <a:extLst>
              <a:ext uri="{28A0092B-C50C-407E-A947-70E740481C1C}">
                <a14:useLocalDpi xmlns:a14="http://schemas.microsoft.com/office/drawing/2010/main" val="0"/>
              </a:ext>
            </a:extLst>
          </a:blip>
          <a:srcRect/>
          <a:stretch>
            <a:fillRect/>
          </a:stretch>
        </p:blipFill>
        <p:spPr bwMode="auto">
          <a:xfrm>
            <a:off x="6084168" y="910818"/>
            <a:ext cx="2520280" cy="5830550"/>
          </a:xfrm>
          <a:prstGeom prst="rect">
            <a:avLst/>
          </a:prstGeom>
          <a:noFill/>
          <a:ln>
            <a:noFill/>
          </a:ln>
        </p:spPr>
      </p:pic>
      <p:sp>
        <p:nvSpPr>
          <p:cNvPr id="6" name="5 CuadroTexto"/>
          <p:cNvSpPr txBox="1"/>
          <p:nvPr/>
        </p:nvSpPr>
        <p:spPr>
          <a:xfrm>
            <a:off x="3363019" y="541486"/>
            <a:ext cx="2994025" cy="369332"/>
          </a:xfrm>
          <a:prstGeom prst="rect">
            <a:avLst/>
          </a:prstGeom>
          <a:noFill/>
        </p:spPr>
        <p:txBody>
          <a:bodyPr wrap="none" rtlCol="0">
            <a:spAutoFit/>
          </a:bodyPr>
          <a:lstStyle/>
          <a:p>
            <a:pPr algn="ctr"/>
            <a:r>
              <a:rPr lang="es-MX" dirty="0" smtClean="0"/>
              <a:t>Diagrama de clases del simulador.</a:t>
            </a:r>
            <a:endParaRPr lang="es-MX" dirty="0"/>
          </a:p>
        </p:txBody>
      </p:sp>
    </p:spTree>
    <p:extLst>
      <p:ext uri="{BB962C8B-B14F-4D97-AF65-F5344CB8AC3E}">
        <p14:creationId xmlns:p14="http://schemas.microsoft.com/office/powerpoint/2010/main" val="3261712039"/>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a:t>CONCLUSIONES</a:t>
            </a:r>
            <a:br>
              <a:rPr lang="es-MX" dirty="0"/>
            </a:br>
            <a:endParaRPr lang="es-MX" dirty="0"/>
          </a:p>
        </p:txBody>
      </p:sp>
      <p:sp>
        <p:nvSpPr>
          <p:cNvPr id="3" name="2 Marcador de texto"/>
          <p:cNvSpPr>
            <a:spLocks noGrp="1"/>
          </p:cNvSpPr>
          <p:nvPr>
            <p:ph type="body" idx="1"/>
          </p:nvPr>
        </p:nvSpPr>
        <p:spPr>
          <a:xfrm>
            <a:off x="722313" y="2547938"/>
            <a:ext cx="7772400" cy="2393230"/>
          </a:xfrm>
        </p:spPr>
        <p:txBody>
          <a:bodyPr>
            <a:normAutofit fontScale="92500"/>
          </a:bodyPr>
          <a:lstStyle/>
          <a:p>
            <a:pPr algn="just"/>
            <a:r>
              <a:rPr lang="es-MX" sz="2200" dirty="0"/>
              <a:t>Para finalizar con este proyecto puedo decir que me siento satisfecho con el trabajo realizado, ya que después de mucho esfuerzo, tiempo de investigación y programación logre concluir con el simulador de colisiones en 2D y con resultados aceptables, ya que compare de forma teórica y con otros simuladores en la red y los resultados eran aproximadamente los mismos a los que mi simulador mostraba. Además de que aprendí y reforcé mis conocimientos de matemáticas, física, programación y graficación en el trascurso de desarrollo de este proyecto.</a:t>
            </a:r>
          </a:p>
          <a:p>
            <a:endParaRPr lang="es-MX" dirty="0"/>
          </a:p>
        </p:txBody>
      </p:sp>
    </p:spTree>
    <p:extLst>
      <p:ext uri="{BB962C8B-B14F-4D97-AF65-F5344CB8AC3E}">
        <p14:creationId xmlns:p14="http://schemas.microsoft.com/office/powerpoint/2010/main" val="1937955631"/>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dad">
  <a:themeElements>
    <a:clrScheme name="Equida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dad">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40</TotalTime>
  <Words>683</Words>
  <Application>Microsoft Office PowerPoint</Application>
  <PresentationFormat>Presentación en pantalla (4:3)</PresentationFormat>
  <Paragraphs>63</Paragraphs>
  <Slides>10</Slides>
  <Notes>0</Notes>
  <HiddenSlides>0</HiddenSlides>
  <MMClips>0</MMClip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Equidad</vt:lpstr>
      <vt:lpstr>Simulador de Colisiones Elásticas en dos dimensiones basado en Python 3.3.2</vt:lpstr>
      <vt:lpstr>RESUMEN</vt:lpstr>
      <vt:lpstr>OBJETIVO </vt:lpstr>
      <vt:lpstr>INTRODUCCIÓN </vt:lpstr>
      <vt:lpstr>FUNDAMENTO TEÓRICO </vt:lpstr>
      <vt:lpstr>FUNDAMENTO TEÓRICO </vt:lpstr>
      <vt:lpstr>FUNDAMENTO TEÓRICO </vt:lpstr>
      <vt:lpstr>DISEÑO DEL SISTEMA </vt:lpstr>
      <vt:lpstr>CONCLUSIONES </vt:lpstr>
      <vt:lpstr>REFERENCIAS BIBLIOGRÁFICAS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Simulador de Colisiones Elásticas en dos dimensiones basado en Python</dc:title>
  <cp:lastModifiedBy>keko_pascual@hotmail.com</cp:lastModifiedBy>
  <cp:revision>36</cp:revision>
  <dcterms:modified xsi:type="dcterms:W3CDTF">2013-12-06T17:28:21Z</dcterms:modified>
</cp:coreProperties>
</file>