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376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00376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376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50" b="0" i="0">
                <a:solidFill>
                  <a:srgbClr val="00376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376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00376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6205" y="574768"/>
            <a:ext cx="2215318" cy="37592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2987773" y="583991"/>
            <a:ext cx="15240" cy="402590"/>
          </a:xfrm>
          <a:custGeom>
            <a:avLst/>
            <a:gdLst/>
            <a:ahLst/>
            <a:cxnLst/>
            <a:rect l="l" t="t" r="r" b="b"/>
            <a:pathLst>
              <a:path w="15239" h="402590">
                <a:moveTo>
                  <a:pt x="14817" y="0"/>
                </a:moveTo>
                <a:lnTo>
                  <a:pt x="0" y="0"/>
                </a:lnTo>
                <a:lnTo>
                  <a:pt x="0" y="402240"/>
                </a:lnTo>
                <a:lnTo>
                  <a:pt x="14817" y="402240"/>
                </a:lnTo>
                <a:lnTo>
                  <a:pt x="14817" y="0"/>
                </a:lnTo>
                <a:close/>
              </a:path>
            </a:pathLst>
          </a:custGeom>
          <a:solidFill>
            <a:srgbClr val="1F3A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428750"/>
            <a:ext cx="9144000" cy="800100"/>
          </a:xfrm>
          <a:custGeom>
            <a:avLst/>
            <a:gdLst/>
            <a:ahLst/>
            <a:cxnLst/>
            <a:rect l="l" t="t" r="r" b="b"/>
            <a:pathLst>
              <a:path w="9144000" h="800100">
                <a:moveTo>
                  <a:pt x="9144000" y="0"/>
                </a:moveTo>
                <a:lnTo>
                  <a:pt x="0" y="0"/>
                </a:lnTo>
                <a:lnTo>
                  <a:pt x="0" y="800100"/>
                </a:lnTo>
                <a:lnTo>
                  <a:pt x="9144000" y="800100"/>
                </a:lnTo>
                <a:lnTo>
                  <a:pt x="9144000" y="0"/>
                </a:lnTo>
                <a:close/>
              </a:path>
            </a:pathLst>
          </a:custGeom>
          <a:solidFill>
            <a:srgbClr val="E21B2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81121" y="532447"/>
            <a:ext cx="2049145" cy="3003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00376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3010" y="2742253"/>
            <a:ext cx="4740275" cy="19615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50" b="0" i="0">
                <a:solidFill>
                  <a:srgbClr val="003767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rtko/Misja-Obywate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9144000" cy="6858000"/>
          </a:xfrm>
          <a:custGeom>
            <a:avLst/>
            <a:gdLst/>
            <a:ahLst/>
            <a:cxnLst/>
            <a:rect l="l" t="t" r="r" b="b"/>
            <a:pathLst>
              <a:path w="9144000" h="6858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00376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7100" y="1594816"/>
            <a:ext cx="2242497" cy="162466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86610" y="4398581"/>
            <a:ext cx="5034280" cy="1210203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12700" marR="5080" indent="-13335" algn="ctr">
              <a:lnSpc>
                <a:spcPct val="89100"/>
              </a:lnSpc>
              <a:spcBef>
                <a:spcPts val="465"/>
              </a:spcBef>
            </a:pPr>
            <a:r>
              <a:rPr lang="pl-PL" sz="2600" b="1" dirty="0">
                <a:solidFill>
                  <a:srgbClr val="FFFFFF"/>
                </a:solidFill>
                <a:latin typeface="Arial"/>
                <a:cs typeface="Arial"/>
              </a:rPr>
              <a:t>Misja Obywatel</a:t>
            </a:r>
            <a:br>
              <a:rPr lang="pl-PL" sz="2600" b="1" dirty="0">
                <a:solidFill>
                  <a:srgbClr val="FFFFFF"/>
                </a:solidFill>
                <a:latin typeface="Arial"/>
                <a:cs typeface="Arial"/>
              </a:rPr>
            </a:br>
            <a:br>
              <a:rPr lang="pl-PL" sz="2600" b="1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pl-PL" sz="1600" dirty="0">
                <a:solidFill>
                  <a:srgbClr val="FFFFFF"/>
                </a:solidFill>
                <a:latin typeface="Arial"/>
                <a:cs typeface="Arial"/>
              </a:rPr>
              <a:t>Języki programowania wysokiego poziomu – projekt</a:t>
            </a:r>
            <a:br>
              <a:rPr lang="pl-PL" sz="1600" dirty="0">
                <a:solidFill>
                  <a:srgbClr val="FFFFFF"/>
                </a:solidFill>
                <a:latin typeface="Arial"/>
                <a:cs typeface="Arial"/>
              </a:rPr>
            </a:br>
            <a:r>
              <a:rPr lang="pl-PL" sz="1600" dirty="0">
                <a:solidFill>
                  <a:srgbClr val="FFFFFF"/>
                </a:solidFill>
                <a:latin typeface="Arial"/>
                <a:cs typeface="Arial"/>
              </a:rPr>
              <a:t>Etap 2</a:t>
            </a:r>
            <a:endParaRPr lang="pl-PL" sz="16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60755" y="5608784"/>
            <a:ext cx="465518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pl-PL" sz="1200" b="1" dirty="0">
                <a:solidFill>
                  <a:srgbClr val="FFFFFF"/>
                </a:solidFill>
                <a:latin typeface="Arial"/>
                <a:cs typeface="Arial"/>
              </a:rPr>
              <a:t>Artur Parchem 197710 E1B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121" y="532447"/>
            <a:ext cx="53818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dirty="0"/>
              <a:t>Etap 2: Analiza stanu wiedzy i wymagań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746703"/>
            <a:ext cx="6586855" cy="354263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z="1550" dirty="0">
                <a:solidFill>
                  <a:srgbClr val="003767"/>
                </a:solidFill>
                <a:latin typeface="Arial MT"/>
                <a:cs typeface="Arial"/>
              </a:rPr>
              <a:t>Celem projektu jest utworzenie gry „Misja Obywatel”, symulującej pracę członka komisji wyborczej.</a:t>
            </a:r>
            <a:br>
              <a:rPr lang="pl-PL" sz="1550" dirty="0">
                <a:solidFill>
                  <a:srgbClr val="003767"/>
                </a:solidFill>
                <a:latin typeface="Arial MT"/>
                <a:cs typeface="Arial"/>
              </a:rPr>
            </a:br>
            <a:r>
              <a:rPr lang="pl-PL" sz="1550" dirty="0">
                <a:solidFill>
                  <a:srgbClr val="003767"/>
                </a:solidFill>
                <a:latin typeface="Arial MT"/>
                <a:cs typeface="Arial"/>
              </a:rPr>
              <a:t>Gra pozwala graczowi w praktyczny sposób poznać zasady przeprowadzania wyborów – od przygotowania lokalu, przez obsługę wyborców, aż po liczenie głosów.</a:t>
            </a:r>
            <a:br>
              <a:rPr lang="pl-PL" sz="1550" dirty="0">
                <a:solidFill>
                  <a:srgbClr val="003767"/>
                </a:solidFill>
                <a:latin typeface="Arial MT"/>
                <a:cs typeface="Arial"/>
              </a:rPr>
            </a:br>
            <a:r>
              <a:rPr lang="pl-PL" sz="1550" dirty="0">
                <a:solidFill>
                  <a:srgbClr val="003767"/>
                </a:solidFill>
                <a:latin typeface="Arial MT"/>
                <a:cs typeface="Arial"/>
              </a:rPr>
              <a:t>Podczas rozgrywki gracz rozwija umiejętność podejmowania decyzji pod presją czasu, reagowania na sytuacje losowe oraz kształtuje kulturę wypowiedzi i zachowania w kontaktach z obywatelami. Dodatkowo zdobywa wiedzę na temat procedur wyborczych, dokumentów tożsamości i znaczenia uczciwości w procesie głosowania.</a:t>
            </a: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z="1550" dirty="0">
                <a:solidFill>
                  <a:srgbClr val="003767"/>
                </a:solidFill>
                <a:latin typeface="Arial MT"/>
                <a:cs typeface="Arial"/>
              </a:rPr>
              <a:t>Docelowi użytkownicy gry:</a:t>
            </a:r>
            <a:br>
              <a:rPr lang="pl-PL" sz="1550" dirty="0">
                <a:solidFill>
                  <a:srgbClr val="003767"/>
                </a:solidFill>
                <a:latin typeface="Arial MT"/>
                <a:cs typeface="Arial"/>
              </a:rPr>
            </a:br>
            <a:r>
              <a:rPr lang="pl-PL" sz="1550" dirty="0">
                <a:solidFill>
                  <a:srgbClr val="003767"/>
                </a:solidFill>
                <a:latin typeface="Arial MT"/>
                <a:cs typeface="Arial"/>
              </a:rPr>
              <a:t>Dzieci i młodzież w wieku szkolnym, które w przystępny i interaktywny sposób mogą poznać podstawy funkcjonowania procesu wyborczego i zasad życia obywatelskiego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2297" y="1684972"/>
            <a:ext cx="26743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1800" b="1" spc="-10" dirty="0">
                <a:solidFill>
                  <a:srgbClr val="FFFFFF"/>
                </a:solidFill>
                <a:latin typeface="Arial"/>
                <a:cs typeface="Arial"/>
              </a:rPr>
              <a:t>Temat i cel projektu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121" y="532447"/>
            <a:ext cx="49246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dirty="0"/>
              <a:t>Etap 2: Analiza stanu wiedzy i wymagań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762000" y="2742253"/>
            <a:ext cx="7543800" cy="4342856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W artykule [1] autorzy przedstawili wyniki badań nad grą planszową symulującą lokalne wybory w Tajlandii. Uczestnicy wykazali większy entuzjazm, lepsze zrozumienie procesów demokratycznych oraz silniejsze poczucie sprawczości politycznej w porównaniu z tradycyjnymi metodami nauki: “The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board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game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format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significantly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increased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participants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’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enthusiasm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,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cognitive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understanding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, and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political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efficacy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compared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to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traditional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methods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.”</a:t>
            </a: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Z kolei w pracy [2] opisano platformę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vMOBilize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, która poprzez grywalizację zwiększała wiedzę polityczną i aktywność obywatelską studentów. Największe efekty odnotowano u osób o niskim poziomie wiedzy początkowej: “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Gameplay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provided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significantly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greater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benefits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to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students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with the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lowest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rates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of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political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knowledge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at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baseline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.”</a:t>
            </a: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[1]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Thamwipat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, K., &amp;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Numnaphol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, K. (2019).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Promoting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Youth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Political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Engagement Through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Serious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Games: A Quasi-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Experimental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Study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on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Local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Election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Boardgame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in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Thailand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.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Journal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of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Political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Science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Education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.</a:t>
            </a:r>
            <a:b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</a:b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[2]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Pacheco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, J., &amp; Thomas, D. (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Forthcoming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).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vMOBilize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: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Gamifying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Civic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Learning and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Political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Engagement in a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Classroom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Context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.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Journal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of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Political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 Science </a:t>
            </a:r>
            <a:r>
              <a:rPr lang="pl-PL" sz="1500" spc="-20" dirty="0" err="1">
                <a:solidFill>
                  <a:srgbClr val="003767"/>
                </a:solidFill>
                <a:latin typeface="Arial MT"/>
                <a:cs typeface="Arial MT"/>
              </a:rPr>
              <a:t>Education</a:t>
            </a:r>
            <a:r>
              <a:rPr lang="pl-PL" sz="1500" spc="-20" dirty="0">
                <a:solidFill>
                  <a:srgbClr val="003767"/>
                </a:solidFill>
                <a:latin typeface="Arial MT"/>
                <a:cs typeface="Arial MT"/>
              </a:rPr>
              <a:t>.</a:t>
            </a: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endParaRPr lang="pl-PL" sz="1200" spc="-20" dirty="0">
              <a:solidFill>
                <a:srgbClr val="003767"/>
              </a:solidFill>
              <a:latin typeface="Arial MT"/>
              <a:cs typeface="Arial MT"/>
            </a:endParaRP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endParaRPr lang="pl-PL" sz="120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297" y="1684972"/>
            <a:ext cx="29203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1800" b="1" spc="-10" dirty="0">
                <a:solidFill>
                  <a:srgbClr val="FFFFFF"/>
                </a:solidFill>
                <a:latin typeface="Arial"/>
                <a:cs typeface="Arial"/>
              </a:rPr>
              <a:t>Stan wiedzy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121" y="532447"/>
            <a:ext cx="46960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dirty="0"/>
              <a:t>Etap 2: Analiza stanu wiedzy i wymagań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23010" y="2826003"/>
            <a:ext cx="6539865" cy="181972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8450" marR="398145" indent="-286385">
              <a:lnSpc>
                <a:spcPts val="1730"/>
              </a:lnSpc>
              <a:spcBef>
                <a:spcPts val="290"/>
              </a:spcBef>
              <a:buClr>
                <a:srgbClr val="E21B22"/>
              </a:buClr>
              <a:buChar char="•"/>
              <a:tabLst>
                <a:tab pos="298450" algn="l"/>
              </a:tabLst>
            </a:pPr>
            <a:r>
              <a:rPr lang="pl-PL" sz="1550" spc="-55" dirty="0">
                <a:solidFill>
                  <a:srgbClr val="003767"/>
                </a:solidFill>
                <a:latin typeface="Arial MT"/>
                <a:cs typeface="Arial MT"/>
              </a:rPr>
              <a:t>Projekt zostanie wykonany w języku Java z wykorzystaniem biblioteki </a:t>
            </a:r>
            <a:r>
              <a:rPr lang="pl-PL" sz="1550" spc="-55" dirty="0" err="1">
                <a:solidFill>
                  <a:srgbClr val="003767"/>
                </a:solidFill>
                <a:latin typeface="Arial MT"/>
                <a:cs typeface="Arial MT"/>
              </a:rPr>
              <a:t>JavaFX</a:t>
            </a:r>
            <a:r>
              <a:rPr lang="pl-PL" sz="1550" spc="-55" dirty="0">
                <a:solidFill>
                  <a:srgbClr val="003767"/>
                </a:solidFill>
                <a:latin typeface="Arial MT"/>
                <a:cs typeface="Arial MT"/>
              </a:rPr>
              <a:t> do tworzenia interfejsu graficznego. Do projektowania scen planuje się użycie </a:t>
            </a:r>
            <a:r>
              <a:rPr lang="pl-PL" sz="1550" spc="-55" dirty="0" err="1">
                <a:solidFill>
                  <a:srgbClr val="003767"/>
                </a:solidFill>
                <a:latin typeface="Arial MT"/>
                <a:cs typeface="Arial MT"/>
              </a:rPr>
              <a:t>SceneBuildera</a:t>
            </a:r>
            <a:r>
              <a:rPr lang="pl-PL" sz="1550" spc="-55" dirty="0">
                <a:solidFill>
                  <a:srgbClr val="003767"/>
                </a:solidFill>
                <a:latin typeface="Arial MT"/>
                <a:cs typeface="Arial MT"/>
              </a:rPr>
              <a:t>, a także dodatkowych bibliotek, które okażą się przydatne w trakcie realizacji projektu (np. do obsługi animacji, dźwięku lub zapisu danych).</a:t>
            </a:r>
            <a:br>
              <a:rPr lang="pl-PL" sz="1550" spc="-55" dirty="0">
                <a:solidFill>
                  <a:srgbClr val="003767"/>
                </a:solidFill>
                <a:latin typeface="Arial MT"/>
                <a:cs typeface="Arial MT"/>
              </a:rPr>
            </a:br>
            <a:endParaRPr lang="pl-PL" sz="1550" spc="-55" dirty="0">
              <a:solidFill>
                <a:srgbClr val="003767"/>
              </a:solidFill>
              <a:latin typeface="Arial MT"/>
              <a:cs typeface="Arial MT"/>
            </a:endParaRPr>
          </a:p>
          <a:p>
            <a:pPr marL="298450" marR="398145" indent="-286385">
              <a:lnSpc>
                <a:spcPts val="1730"/>
              </a:lnSpc>
              <a:spcBef>
                <a:spcPts val="290"/>
              </a:spcBef>
              <a:buClr>
                <a:srgbClr val="E21B22"/>
              </a:buClr>
              <a:buChar char="•"/>
              <a:tabLst>
                <a:tab pos="298450" algn="l"/>
              </a:tabLst>
            </a:pPr>
            <a:r>
              <a:rPr lang="pl-PL" sz="1550" spc="-55" dirty="0">
                <a:solidFill>
                  <a:srgbClr val="003767"/>
                </a:solidFill>
                <a:latin typeface="Arial MT"/>
                <a:cs typeface="Arial MT"/>
              </a:rPr>
              <a:t>Kod źródłowy projektu będzie dostępny na GitHub:</a:t>
            </a:r>
            <a:br>
              <a:rPr lang="pl-PL" sz="1550" spc="-55" dirty="0">
                <a:solidFill>
                  <a:srgbClr val="003767"/>
                </a:solidFill>
                <a:latin typeface="Arial MT"/>
                <a:cs typeface="Arial MT"/>
              </a:rPr>
            </a:br>
            <a:r>
              <a:rPr lang="pl-PL" sz="1550" spc="-55" dirty="0">
                <a:solidFill>
                  <a:srgbClr val="003767"/>
                </a:solidFill>
                <a:latin typeface="Arial MT"/>
                <a:cs typeface="Arial MT"/>
                <a:hlinkClick r:id="rId2"/>
              </a:rPr>
              <a:t>https://github.com/Jartko/Misja-Obywatel</a:t>
            </a:r>
            <a:endParaRPr lang="pl-PL" sz="1550" spc="-55" dirty="0">
              <a:solidFill>
                <a:srgbClr val="003767"/>
              </a:solidFill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297" y="1684972"/>
            <a:ext cx="572230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1800" b="1" dirty="0">
                <a:solidFill>
                  <a:srgbClr val="FFFFFF"/>
                </a:solidFill>
                <a:latin typeface="Arial"/>
                <a:cs typeface="Arial"/>
              </a:rPr>
              <a:t>Wykorzystane technologie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121" y="532447"/>
            <a:ext cx="50770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dirty="0"/>
              <a:t>Etap 2: Analiza stanu wiedzy i wymagań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23010" y="2742253"/>
            <a:ext cx="6482715" cy="3475952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z="1550" dirty="0">
                <a:solidFill>
                  <a:srgbClr val="003767"/>
                </a:solidFill>
                <a:latin typeface="Arial MT"/>
                <a:cs typeface="Arial MT"/>
              </a:rPr>
              <a:t>Gra składa się z kilku etapów odpowiadających rzeczywistym zadaniom członka komisji wyborczej.</a:t>
            </a: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z="1550" dirty="0">
                <a:solidFill>
                  <a:srgbClr val="003767"/>
                </a:solidFill>
                <a:latin typeface="Arial MT"/>
                <a:cs typeface="Arial MT"/>
              </a:rPr>
              <a:t>W ramach kolejnych etapów gracz wykonuje zadania interaktywne, np. rozstawienie urny, sprawdzenie kabin, przeliczenie kart wyborczych.</a:t>
            </a: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z="1550" dirty="0">
                <a:solidFill>
                  <a:srgbClr val="003767"/>
                </a:solidFill>
                <a:latin typeface="Arial MT"/>
                <a:cs typeface="Arial MT"/>
              </a:rPr>
              <a:t>Podczas dnia głosowania gracz weryfikuje dokumenty tożsamości, sprawdza wyborców w spisie i podejmuje decyzje o wydaniu karty.</a:t>
            </a: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z="1550" dirty="0">
                <a:solidFill>
                  <a:srgbClr val="003767"/>
                </a:solidFill>
                <a:latin typeface="Arial MT"/>
                <a:cs typeface="Arial MT"/>
              </a:rPr>
              <a:t>Gracz podejmuje decyzje poprzez interaktywny interfejs (przyciski, komunikaty, wybór opcji).</a:t>
            </a: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z="1550" dirty="0">
                <a:solidFill>
                  <a:srgbClr val="003767"/>
                </a:solidFill>
                <a:latin typeface="Arial MT"/>
                <a:cs typeface="Arial MT"/>
              </a:rPr>
              <a:t>Po każdej czynności przyznawane są punkty za poprawne decyzje, a błędy skutkują ich utratą.</a:t>
            </a: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z="1550" dirty="0">
                <a:solidFill>
                  <a:srgbClr val="003767"/>
                </a:solidFill>
                <a:latin typeface="Arial MT"/>
                <a:cs typeface="Arial MT"/>
              </a:rPr>
              <a:t>Po zakończeniu etapu wyświetlany jest raport z wynikami i oceną poprawności decyzji.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2297" y="1684972"/>
            <a:ext cx="27679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Wymagania</a:t>
            </a: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funkcjonalne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121" y="532447"/>
            <a:ext cx="51532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dirty="0"/>
              <a:t>Etap 2: Analiza stanu wiedzy i wymagań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23010" y="2826003"/>
            <a:ext cx="6357620" cy="1678665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298450" marR="5080" indent="-286385">
              <a:lnSpc>
                <a:spcPts val="1730"/>
              </a:lnSpc>
              <a:spcBef>
                <a:spcPts val="290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z="1550" dirty="0">
                <a:solidFill>
                  <a:srgbClr val="003767"/>
                </a:solidFill>
                <a:latin typeface="Arial MT"/>
                <a:cs typeface="Arial MT"/>
              </a:rPr>
              <a:t>Gra zostanie wykonana w języku Java z wykorzystaniem </a:t>
            </a:r>
            <a:r>
              <a:rPr lang="pl-PL" sz="1550" dirty="0" err="1">
                <a:solidFill>
                  <a:srgbClr val="003767"/>
                </a:solidFill>
                <a:latin typeface="Arial MT"/>
                <a:cs typeface="Arial MT"/>
              </a:rPr>
              <a:t>JavaFX</a:t>
            </a:r>
            <a:r>
              <a:rPr lang="pl-PL" sz="1550" dirty="0">
                <a:solidFill>
                  <a:srgbClr val="003767"/>
                </a:solidFill>
                <a:latin typeface="Arial MT"/>
                <a:cs typeface="Arial MT"/>
              </a:rPr>
              <a:t>, działająca w środowisku JRE 17 lub nowszym.</a:t>
            </a:r>
          </a:p>
          <a:p>
            <a:pPr marL="298450" marR="5080" indent="-286385">
              <a:lnSpc>
                <a:spcPts val="1730"/>
              </a:lnSpc>
              <a:spcBef>
                <a:spcPts val="290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z="1550" dirty="0">
                <a:solidFill>
                  <a:srgbClr val="003767"/>
                </a:solidFill>
                <a:latin typeface="Arial MT"/>
                <a:cs typeface="Arial MT"/>
              </a:rPr>
              <a:t>Szczególny nacisk zostanie położony na czytelność i ergonomię GUI, aby zminimalizować ryzyko błędów użytkownika.</a:t>
            </a:r>
          </a:p>
          <a:p>
            <a:pPr marL="298450" marR="5080" indent="-286385">
              <a:lnSpc>
                <a:spcPts val="1730"/>
              </a:lnSpc>
              <a:spcBef>
                <a:spcPts val="290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z="1550" dirty="0">
                <a:solidFill>
                  <a:srgbClr val="003767"/>
                </a:solidFill>
                <a:latin typeface="Arial MT"/>
                <a:cs typeface="Arial MT"/>
              </a:rPr>
              <a:t>Projekt powinien działać na standardowych komputerach z myszką i klawiaturą.</a:t>
            </a:r>
          </a:p>
          <a:p>
            <a:pPr marL="298450" marR="5080" indent="-286385">
              <a:lnSpc>
                <a:spcPts val="1730"/>
              </a:lnSpc>
              <a:spcBef>
                <a:spcPts val="290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z="1550" dirty="0">
                <a:solidFill>
                  <a:srgbClr val="003767"/>
                </a:solidFill>
                <a:latin typeface="Arial MT"/>
                <a:cs typeface="Arial MT"/>
              </a:rPr>
              <a:t>Wyniki gracza będą zapisywane lokalnie w pliku tekstowym.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2297" y="1684972"/>
            <a:ext cx="328295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Wymagania</a:t>
            </a:r>
            <a:r>
              <a:rPr sz="1800" b="1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pozafunkcjonalne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121" y="532447"/>
            <a:ext cx="52294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dirty="0"/>
              <a:t>Etap 2: Analiza stanu wiedzy i wymagań</a:t>
            </a:r>
            <a:endParaRPr spc="-1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223010" y="2742253"/>
            <a:ext cx="6777990" cy="3134833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pc="-10" dirty="0"/>
              <a:t>Po uruchomieniu aplikacji, gra jest uruchamiana i przenosi gracza do lokalu wyborczego, gdzie przewodniczący komisji przekazuje graczowi instrukcje.</a:t>
            </a: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b="1" spc="-10" dirty="0"/>
              <a:t>Etap 1: </a:t>
            </a:r>
            <a:r>
              <a:rPr lang="pl-PL" dirty="0"/>
              <a:t>Gracz porusza się po pomieszczeniu i wykonuje polecenia przewodniczącego – ustawia urnę, przygotowuje kabiny, rozkłada karty wyborcze i spisy wyborców.</a:t>
            </a: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b="1" spc="-10" dirty="0"/>
              <a:t>Etap 2: </a:t>
            </a:r>
            <a:r>
              <a:rPr lang="pl-PL" dirty="0"/>
              <a:t>Gracz obsługuje wyborców – w dymkach pojawiają się dialogi i decyzje do podjęcia (np. brak dokumentu, osoba spoza spisu).</a:t>
            </a: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b="1" dirty="0"/>
              <a:t>Etap 3: </a:t>
            </a:r>
            <a:r>
              <a:rPr lang="pl-PL" dirty="0"/>
              <a:t>Gracz ocenia poprawność kart wyborczych i przypisuje głosy kandydatom. </a:t>
            </a:r>
          </a:p>
          <a:p>
            <a:pPr marL="298450" indent="-285750">
              <a:lnSpc>
                <a:spcPct val="100000"/>
              </a:lnSpc>
              <a:spcBef>
                <a:spcPts val="78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pc="-10" dirty="0"/>
              <a:t>Po zakończeniu etapu trzeciego wyświetlane jest podsumowanie dnia a także tabela wyników.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2297" y="1684972"/>
            <a:ext cx="17951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sz="1800" b="1" dirty="0">
                <a:solidFill>
                  <a:srgbClr val="FFFFFF"/>
                </a:solidFill>
                <a:latin typeface="Arial"/>
                <a:cs typeface="Arial"/>
              </a:rPr>
              <a:t>Przebieg gry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1121" y="532447"/>
            <a:ext cx="576287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l-PL" dirty="0"/>
              <a:t>Etap 2: Analiza stanu wiedzy i wymagań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1223010" y="2826003"/>
            <a:ext cx="6252210" cy="47769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8450" indent="-285750">
              <a:lnSpc>
                <a:spcPts val="1795"/>
              </a:lnSpc>
              <a:spcBef>
                <a:spcPts val="125"/>
              </a:spcBef>
              <a:buClr>
                <a:srgbClr val="E21B22"/>
              </a:buClr>
              <a:buFont typeface="Wingdings"/>
              <a:buChar char=""/>
              <a:tabLst>
                <a:tab pos="298450" algn="l"/>
              </a:tabLst>
            </a:pPr>
            <a:r>
              <a:rPr lang="pl-PL" sz="1550" dirty="0">
                <a:solidFill>
                  <a:srgbClr val="003767"/>
                </a:solidFill>
                <a:latin typeface="Arial MT"/>
                <a:cs typeface="Arial MT"/>
              </a:rPr>
              <a:t>Interfejs graficzny będzie zależny od wykonywanego w danym monecie zadania.</a:t>
            </a:r>
            <a:endParaRPr lang="pl-PL" sz="1550" dirty="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2297" y="1684972"/>
            <a:ext cx="19862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Interfejs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graficzny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31211" y="3438525"/>
            <a:ext cx="4081577" cy="288607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87804" y="6350952"/>
            <a:ext cx="3650996" cy="3545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i="1" dirty="0">
                <a:solidFill>
                  <a:srgbClr val="003767"/>
                </a:solidFill>
                <a:latin typeface="Arial"/>
                <a:cs typeface="Arial"/>
              </a:rPr>
              <a:t>Rys</a:t>
            </a:r>
            <a:r>
              <a:rPr sz="1100" i="1" spc="-55" dirty="0">
                <a:solidFill>
                  <a:srgbClr val="003767"/>
                </a:solidFill>
                <a:latin typeface="Arial"/>
                <a:cs typeface="Arial"/>
              </a:rPr>
              <a:t> </a:t>
            </a:r>
            <a:r>
              <a:rPr sz="1100" i="1" dirty="0">
                <a:solidFill>
                  <a:srgbClr val="003767"/>
                </a:solidFill>
                <a:latin typeface="Arial"/>
                <a:cs typeface="Arial"/>
              </a:rPr>
              <a:t>1.</a:t>
            </a:r>
            <a:r>
              <a:rPr sz="1100" i="1" spc="-30" dirty="0">
                <a:solidFill>
                  <a:srgbClr val="003767"/>
                </a:solidFill>
                <a:latin typeface="Arial"/>
                <a:cs typeface="Arial"/>
              </a:rPr>
              <a:t> </a:t>
            </a:r>
            <a:r>
              <a:rPr lang="pl-PL" sz="1100" i="1" spc="-30" dirty="0">
                <a:solidFill>
                  <a:srgbClr val="003767"/>
                </a:solidFill>
                <a:latin typeface="Arial"/>
                <a:cs typeface="Arial"/>
              </a:rPr>
              <a:t>Planowany interfejs graficzny podczas obsługi wyborców</a:t>
            </a:r>
            <a:endParaRPr sz="1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5675" y="2314575"/>
            <a:ext cx="2171700" cy="2571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1417</TotalTime>
  <Words>723</Words>
  <Application>Microsoft Office PowerPoint</Application>
  <PresentationFormat>Pokaz na ekranie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Arial MT</vt:lpstr>
      <vt:lpstr>Wingdings</vt:lpstr>
      <vt:lpstr>Office Theme</vt:lpstr>
      <vt:lpstr>Prezentacja programu PowerPoint</vt:lpstr>
      <vt:lpstr>Etap 2: Analiza stanu wiedzy i wymagań</vt:lpstr>
      <vt:lpstr>Etap 2: Analiza stanu wiedzy i wymagań</vt:lpstr>
      <vt:lpstr>Etap 2: Analiza stanu wiedzy i wymagań</vt:lpstr>
      <vt:lpstr>Etap 2: Analiza stanu wiedzy i wymagań</vt:lpstr>
      <vt:lpstr>Etap 2: Analiza stanu wiedzy i wymagań</vt:lpstr>
      <vt:lpstr>Etap 2: Analiza stanu wiedzy i wymagań</vt:lpstr>
      <vt:lpstr>Etap 2: Analiza stanu wiedzy i wymagań</vt:lpstr>
      <vt:lpstr>Prezentacja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Artur</dc:creator>
  <cp:lastModifiedBy>artur parchem</cp:lastModifiedBy>
  <cp:revision>2</cp:revision>
  <dcterms:created xsi:type="dcterms:W3CDTF">2025-10-25T10:57:01Z</dcterms:created>
  <dcterms:modified xsi:type="dcterms:W3CDTF">2025-10-26T10:34:15Z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2025-10-24T00:00:00Z</vt:filetime>
  </property>
  <property fmtid="{D5CDD505-2E9C-101B-9397-08002B2CF9AE}" pid="3" name="LastSaved">
    <vt:filetime>2025-10-25T00:00:00Z</vt:filetime>
  </property>
</Properties>
</file>