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7" r:id="rId6"/>
    <p:sldId id="261" r:id="rId7"/>
    <p:sldId id="258" r:id="rId8"/>
    <p:sldId id="259" r:id="rId9"/>
    <p:sldId id="260" r:id="rId10"/>
    <p:sldId id="262" r:id="rId11"/>
    <p:sldId id="263" r:id="rId12"/>
    <p:sldId id="265" r:id="rId13"/>
    <p:sldId id="266" r:id="rId14"/>
    <p:sldId id="267" r:id="rId15"/>
    <p:sldId id="268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F14C12-9D15-460A-8B46-994FFCF7B9DD}">
          <p14:sldIdLst>
            <p14:sldId id="256"/>
            <p14:sldId id="291"/>
            <p14:sldId id="292"/>
            <p14:sldId id="293"/>
            <p14:sldId id="257"/>
            <p14:sldId id="261"/>
            <p14:sldId id="258"/>
            <p14:sldId id="259"/>
            <p14:sldId id="260"/>
            <p14:sldId id="262"/>
            <p14:sldId id="263"/>
            <p14:sldId id="265"/>
            <p14:sldId id="266"/>
            <p14:sldId id="267"/>
            <p14:sldId id="268"/>
            <p14:sldId id="264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 3502 Recitation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</a:p>
          <a:p>
            <a:r>
              <a:rPr lang="en-US" dirty="0" smtClean="0"/>
              <a:t>Cumulative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3" name="Down Arrow 2"/>
          <p:cNvSpPr/>
          <p:nvPr/>
        </p:nvSpPr>
        <p:spPr>
          <a:xfrm flipV="1">
            <a:off x="1319597" y="4250555"/>
            <a:ext cx="412292" cy="89746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2802757" y="4279611"/>
            <a:ext cx="412292" cy="89746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4298161" y="4330701"/>
            <a:ext cx="412292" cy="89746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5783107" y="4330701"/>
            <a:ext cx="412292" cy="89746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7262779" y="4330701"/>
            <a:ext cx="412292" cy="89746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8743566" y="4330701"/>
            <a:ext cx="412292" cy="89746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10224353" y="4330701"/>
            <a:ext cx="412292" cy="89746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2061177" y="4265083"/>
            <a:ext cx="412292" cy="89746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896533" y="5228168"/>
            <a:ext cx="741580" cy="745066"/>
            <a:chOff x="1896533" y="2760134"/>
            <a:chExt cx="741580" cy="745066"/>
          </a:xfrm>
        </p:grpSpPr>
        <p:sp>
          <p:nvSpPr>
            <p:cNvPr id="53" name="Rectangle 5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1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4298161" y="4279611"/>
            <a:ext cx="412292" cy="89746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896533" y="5228168"/>
            <a:ext cx="741580" cy="745066"/>
            <a:chOff x="1896533" y="2760134"/>
            <a:chExt cx="741580" cy="745066"/>
          </a:xfrm>
        </p:grpSpPr>
        <p:sp>
          <p:nvSpPr>
            <p:cNvPr id="53" name="Rectangle 5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6524687" y="4279611"/>
            <a:ext cx="412292" cy="89746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896533" y="5228168"/>
            <a:ext cx="741580" cy="745066"/>
            <a:chOff x="1896533" y="2760134"/>
            <a:chExt cx="741580" cy="745066"/>
          </a:xfrm>
        </p:grpSpPr>
        <p:sp>
          <p:nvSpPr>
            <p:cNvPr id="53" name="Rectangle 5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4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to anybody seeing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slightly different from what was used in the recitation to reflect the most accurate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8743566" y="4279611"/>
            <a:ext cx="412292" cy="89746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896533" y="5228168"/>
            <a:ext cx="741580" cy="745066"/>
            <a:chOff x="1896533" y="2760134"/>
            <a:chExt cx="741580" cy="745066"/>
          </a:xfrm>
        </p:grpSpPr>
        <p:sp>
          <p:nvSpPr>
            <p:cNvPr id="53" name="Rectangle 5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1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10964731" y="4279611"/>
            <a:ext cx="412292" cy="89746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896533" y="5228168"/>
            <a:ext cx="741580" cy="745066"/>
            <a:chOff x="1896533" y="2760134"/>
            <a:chExt cx="741580" cy="745066"/>
          </a:xfrm>
        </p:grpSpPr>
        <p:sp>
          <p:nvSpPr>
            <p:cNvPr id="53" name="Rectangle 5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4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2802757" y="4279611"/>
            <a:ext cx="412292" cy="89746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896533" y="5228168"/>
            <a:ext cx="741580" cy="745066"/>
            <a:chOff x="1896533" y="2760134"/>
            <a:chExt cx="741580" cy="745066"/>
          </a:xfrm>
        </p:grpSpPr>
        <p:sp>
          <p:nvSpPr>
            <p:cNvPr id="53" name="Rectangle 5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9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3557783" y="4279611"/>
            <a:ext cx="412292" cy="89746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896533" y="5228168"/>
            <a:ext cx="741580" cy="745066"/>
            <a:chOff x="1896533" y="2760134"/>
            <a:chExt cx="741580" cy="745066"/>
          </a:xfrm>
        </p:grpSpPr>
        <p:sp>
          <p:nvSpPr>
            <p:cNvPr id="53" name="Rectangle 5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79693" y="5257223"/>
            <a:ext cx="741580" cy="745066"/>
            <a:chOff x="1896533" y="2760134"/>
            <a:chExt cx="741580" cy="745066"/>
          </a:xfrm>
        </p:grpSpPr>
        <p:sp>
          <p:nvSpPr>
            <p:cNvPr id="56" name="Rectangle 5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6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51" name="Down Arrow 50"/>
          <p:cNvSpPr/>
          <p:nvPr/>
        </p:nvSpPr>
        <p:spPr>
          <a:xfrm flipV="1">
            <a:off x="3557783" y="4279611"/>
            <a:ext cx="412292" cy="89746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1896533" y="5228168"/>
            <a:ext cx="741580" cy="745066"/>
            <a:chOff x="1896533" y="2760134"/>
            <a:chExt cx="741580" cy="745066"/>
          </a:xfrm>
        </p:grpSpPr>
        <p:sp>
          <p:nvSpPr>
            <p:cNvPr id="53" name="Rectangle 5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79693" y="5257223"/>
            <a:ext cx="741580" cy="745066"/>
            <a:chOff x="1896533" y="2760134"/>
            <a:chExt cx="741580" cy="745066"/>
          </a:xfrm>
        </p:grpSpPr>
        <p:sp>
          <p:nvSpPr>
            <p:cNvPr id="56" name="Rectangle 5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sp>
        <p:nvSpPr>
          <p:cNvPr id="58" name="Down Arrow 57"/>
          <p:cNvSpPr/>
          <p:nvPr/>
        </p:nvSpPr>
        <p:spPr>
          <a:xfrm flipV="1">
            <a:off x="7262779" y="4279611"/>
            <a:ext cx="412292" cy="89746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 flipV="1">
            <a:off x="10967775" y="4279611"/>
            <a:ext cx="412292" cy="89746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96533" y="5228168"/>
            <a:ext cx="741580" cy="745066"/>
            <a:chOff x="1896533" y="2760134"/>
            <a:chExt cx="741580" cy="745066"/>
          </a:xfrm>
        </p:grpSpPr>
        <p:sp>
          <p:nvSpPr>
            <p:cNvPr id="53" name="Rectangle 5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79693" y="5257223"/>
            <a:ext cx="741580" cy="745066"/>
            <a:chOff x="1896533" y="2760134"/>
            <a:chExt cx="741580" cy="745066"/>
          </a:xfrm>
        </p:grpSpPr>
        <p:sp>
          <p:nvSpPr>
            <p:cNvPr id="56" name="Rectangle 5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sp>
        <p:nvSpPr>
          <p:cNvPr id="60" name="Down Arrow 59"/>
          <p:cNvSpPr/>
          <p:nvPr/>
        </p:nvSpPr>
        <p:spPr>
          <a:xfrm flipV="1">
            <a:off x="4298161" y="4279611"/>
            <a:ext cx="412292" cy="89746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  <a:noFill/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54953" y="5228168"/>
            <a:ext cx="741580" cy="745066"/>
            <a:chOff x="1154953" y="2760134"/>
            <a:chExt cx="741580" cy="745066"/>
          </a:xfrm>
        </p:grpSpPr>
        <p:sp>
          <p:nvSpPr>
            <p:cNvPr id="49" name="Rectangle 4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96533" y="5228168"/>
            <a:ext cx="741580" cy="745066"/>
            <a:chOff x="1896533" y="2760134"/>
            <a:chExt cx="741580" cy="745066"/>
          </a:xfrm>
        </p:grpSpPr>
        <p:sp>
          <p:nvSpPr>
            <p:cNvPr id="53" name="Rectangle 5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379693" y="5257223"/>
            <a:ext cx="741580" cy="745066"/>
            <a:chOff x="1896533" y="2760134"/>
            <a:chExt cx="741580" cy="745066"/>
          </a:xfrm>
        </p:grpSpPr>
        <p:sp>
          <p:nvSpPr>
            <p:cNvPr id="56" name="Rectangle 5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944116" y="5257222"/>
            <a:ext cx="741580" cy="745066"/>
            <a:chOff x="1154953" y="2760134"/>
            <a:chExt cx="741580" cy="745066"/>
          </a:xfrm>
        </p:grpSpPr>
        <p:sp>
          <p:nvSpPr>
            <p:cNvPr id="59" name="Rectangle 58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838514" y="5257222"/>
            <a:ext cx="741580" cy="745066"/>
            <a:chOff x="1896533" y="2760134"/>
            <a:chExt cx="741580" cy="745066"/>
          </a:xfrm>
        </p:grpSpPr>
        <p:sp>
          <p:nvSpPr>
            <p:cNvPr id="63" name="Rectangle 6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295800" y="5228168"/>
            <a:ext cx="741580" cy="745066"/>
            <a:chOff x="1896533" y="2760134"/>
            <a:chExt cx="741580" cy="745066"/>
          </a:xfrm>
        </p:grpSpPr>
        <p:sp>
          <p:nvSpPr>
            <p:cNvPr id="66" name="Rectangle 6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93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Scores: 1, 1, 2, 2, 2, 2, 2, 3, 3, 3, 3, 4, 4, 5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09712"/>
              </p:ext>
            </p:extLst>
          </p:nvPr>
        </p:nvGraphicFramePr>
        <p:xfrm>
          <a:off x="1154953" y="3310465"/>
          <a:ext cx="10325847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41949"/>
                <a:gridCol w="3441949"/>
                <a:gridCol w="34419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Score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Frequency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Cumulative Frequency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705600" y="4318000"/>
            <a:ext cx="2878667" cy="863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05600" y="4809067"/>
            <a:ext cx="2878667" cy="4910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05600" y="5181600"/>
            <a:ext cx="2878667" cy="237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4953" y="6488668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https://www.mathsisfun.com/definitions/cumulative-frequency.html</a:t>
            </a:r>
          </a:p>
        </p:txBody>
      </p:sp>
    </p:spTree>
    <p:extLst>
      <p:ext uri="{BB962C8B-B14F-4D97-AF65-F5344CB8AC3E}">
        <p14:creationId xmlns:p14="http://schemas.microsoft.com/office/powerpoint/2010/main" val="10812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5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students’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 wait until the end of Week 4 to submit the lab program for Week 1?</a:t>
            </a:r>
          </a:p>
          <a:p>
            <a:pPr lvl="1"/>
            <a:r>
              <a:rPr lang="en-US" dirty="0" smtClean="0"/>
              <a:t>No – If you choose to submit Week 1’s lab program, it’s due this Friday</a:t>
            </a:r>
          </a:p>
          <a:p>
            <a:r>
              <a:rPr lang="en-US" dirty="0" smtClean="0"/>
              <a:t>Can I leave recitation early if I want to work on the program elsewhere?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Is there lab next week for Monday recitation people due to Labor day?</a:t>
            </a:r>
          </a:p>
          <a:p>
            <a:pPr lvl="1"/>
            <a:r>
              <a:rPr lang="en-US" dirty="0" smtClean="0"/>
              <a:t>All labs next week are cancelled</a:t>
            </a:r>
          </a:p>
          <a:p>
            <a:r>
              <a:rPr lang="en-US" dirty="0" smtClean="0"/>
              <a:t>If I got the okay from Dr. ___ to attend a different lab section than the one I signed up for on </a:t>
            </a:r>
            <a:r>
              <a:rPr lang="en-US" dirty="0" err="1" smtClean="0"/>
              <a:t>myUCF</a:t>
            </a:r>
            <a:r>
              <a:rPr lang="en-US" dirty="0" smtClean="0"/>
              <a:t>, what do I need to do?</a:t>
            </a:r>
          </a:p>
          <a:p>
            <a:pPr lvl="1"/>
            <a:r>
              <a:rPr lang="en-US" dirty="0" smtClean="0"/>
              <a:t>Just sign the attendance sheet for the lab section you’re attending</a:t>
            </a:r>
          </a:p>
        </p:txBody>
      </p:sp>
    </p:spTree>
    <p:extLst>
      <p:ext uri="{BB962C8B-B14F-4D97-AF65-F5344CB8AC3E}">
        <p14:creationId xmlns:p14="http://schemas.microsoft.com/office/powerpoint/2010/main" val="35542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students’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submit the lab program on </a:t>
            </a:r>
            <a:r>
              <a:rPr lang="en-US" dirty="0" err="1" smtClean="0"/>
              <a:t>webcourses</a:t>
            </a:r>
            <a:r>
              <a:rPr lang="en-US" dirty="0" smtClean="0"/>
              <a:t>?  When is it due?</a:t>
            </a:r>
          </a:p>
          <a:p>
            <a:pPr lvl="1"/>
            <a:r>
              <a:rPr lang="en-US" dirty="0" smtClean="0"/>
              <a:t>Yes.  Friday.</a:t>
            </a:r>
          </a:p>
          <a:p>
            <a:r>
              <a:rPr lang="en-US" dirty="0" smtClean="0"/>
              <a:t>Can I use the </a:t>
            </a:r>
            <a:r>
              <a:rPr lang="en-US" dirty="0" err="1" smtClean="0"/>
              <a:t>isPrime</a:t>
            </a:r>
            <a:r>
              <a:rPr lang="en-US" dirty="0" smtClean="0"/>
              <a:t>() function from C’s math library?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If I use an algorithm other than the Sieve of Eratosthenes, is that okay?</a:t>
            </a:r>
          </a:p>
          <a:p>
            <a:pPr lvl="1"/>
            <a:r>
              <a:rPr lang="en-US" dirty="0" smtClean="0"/>
              <a:t>Yes, but it might be too slow.</a:t>
            </a:r>
          </a:p>
          <a:p>
            <a:r>
              <a:rPr lang="en-US" dirty="0" smtClean="0"/>
              <a:t>Can I work on the lab program with a person in different lab section?</a:t>
            </a:r>
          </a:p>
          <a:p>
            <a:pPr lvl="1"/>
            <a:r>
              <a:rPr lang="en-US" dirty="0" smtClean="0"/>
              <a:t>No, only people in your same lab section.  See Dr. </a:t>
            </a:r>
            <a:r>
              <a:rPr lang="en-US" dirty="0" err="1" smtClean="0"/>
              <a:t>Guha</a:t>
            </a:r>
            <a:r>
              <a:rPr lang="en-US" dirty="0" smtClean="0"/>
              <a:t> or Dr. </a:t>
            </a:r>
            <a:r>
              <a:rPr lang="en-US" dirty="0" err="1" smtClean="0"/>
              <a:t>Szumlanski</a:t>
            </a:r>
            <a:r>
              <a:rPr lang="en-US" dirty="0" smtClean="0"/>
              <a:t> if you want to change lab sections.</a:t>
            </a:r>
          </a:p>
        </p:txBody>
      </p:sp>
    </p:spTree>
    <p:extLst>
      <p:ext uri="{BB962C8B-B14F-4D97-AF65-F5344CB8AC3E}">
        <p14:creationId xmlns:p14="http://schemas.microsoft.com/office/powerpoint/2010/main" val="38512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Lab </a:t>
            </a:r>
            <a:r>
              <a:rPr lang="en-US" sz="2400" dirty="0" smtClean="0"/>
              <a:t>programs</a:t>
            </a:r>
            <a:r>
              <a:rPr lang="en-US" sz="2400" dirty="0"/>
              <a:t> </a:t>
            </a:r>
            <a:r>
              <a:rPr lang="en-US" sz="2400" dirty="0" smtClean="0"/>
              <a:t>located at http</a:t>
            </a:r>
            <a:r>
              <a:rPr lang="en-US" sz="2400" dirty="0"/>
              <a:t>://www.cs.ucf.edu/courses/cop3502/fall2015/lab</a:t>
            </a:r>
            <a:r>
              <a:rPr lang="en-US" sz="2400" dirty="0" smtClean="0"/>
              <a:t>/</a:t>
            </a:r>
          </a:p>
          <a:p>
            <a:r>
              <a:rPr lang="en-US" sz="2400" dirty="0" smtClean="0"/>
              <a:t>Attend your assigned lab section</a:t>
            </a:r>
          </a:p>
          <a:p>
            <a:pPr lvl="1"/>
            <a:r>
              <a:rPr lang="en-US" sz="2400" dirty="0" smtClean="0"/>
              <a:t>Why? Keep lab sections balanced.</a:t>
            </a:r>
          </a:p>
          <a:p>
            <a:pPr lvl="1"/>
            <a:r>
              <a:rPr lang="en-US" sz="2400" dirty="0" smtClean="0"/>
              <a:t>Need professor’s approval to switch sections</a:t>
            </a:r>
            <a:endParaRPr lang="en-US" sz="2200" dirty="0" smtClean="0"/>
          </a:p>
          <a:p>
            <a:r>
              <a:rPr lang="en-US" sz="2400" dirty="0" smtClean="0"/>
              <a:t>TA office hours have been published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Program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Work in pairs or individually – need laptop</a:t>
            </a:r>
          </a:p>
          <a:p>
            <a:r>
              <a:rPr lang="en-US" sz="2400" dirty="0" smtClean="0"/>
              <a:t>Exactly 2 programs / semester</a:t>
            </a:r>
          </a:p>
          <a:p>
            <a:r>
              <a:rPr lang="en-US" sz="2400" dirty="0" smtClean="0"/>
              <a:t>If you submit this week’s program</a:t>
            </a:r>
          </a:p>
          <a:p>
            <a:pPr lvl="1"/>
            <a:r>
              <a:rPr lang="en-US" sz="2400" dirty="0" smtClean="0"/>
              <a:t>Due date: this Friday</a:t>
            </a:r>
          </a:p>
          <a:p>
            <a:pPr lvl="1"/>
            <a:r>
              <a:rPr lang="en-US" sz="2400" dirty="0" smtClean="0"/>
              <a:t>Put both partners’ names in header comment</a:t>
            </a:r>
          </a:p>
          <a:p>
            <a:pPr lvl="1"/>
            <a:r>
              <a:rPr lang="en-US" sz="2400" dirty="0" smtClean="0"/>
              <a:t>Submit separately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Program – Prime Sums!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Prime numbers: 2, 3, 5, 7, 11, 13, …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63671"/>
              </p:ext>
            </p:extLst>
          </p:nvPr>
        </p:nvGraphicFramePr>
        <p:xfrm>
          <a:off x="1154953" y="3276600"/>
          <a:ext cx="5633991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5742"/>
                <a:gridCol w="4858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P(n)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+ 3 = 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0" dirty="0" smtClean="0"/>
                        <a:t> + 3 + 5 = 10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+ 3 + 5 + 7 = 17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 + 3 + 5 + 7 +</a:t>
                      </a:r>
                      <a:r>
                        <a:rPr lang="en-US" sz="2400" baseline="0" dirty="0" smtClean="0"/>
                        <a:t> 11 = 28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6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</a:t>
            </a:r>
            <a:r>
              <a:rPr lang="en-US" dirty="0" err="1" smtClean="0"/>
              <a:t>malloc</a:t>
            </a:r>
            <a:r>
              <a:rPr lang="en-US" dirty="0" smtClean="0"/>
              <a:t> and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numPrimes</a:t>
            </a:r>
            <a:r>
              <a:rPr lang="en-US" sz="2400" dirty="0" smtClean="0"/>
              <a:t> = 10000;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* </a:t>
            </a:r>
            <a:r>
              <a:rPr lang="en-US" sz="2400" dirty="0" err="1" smtClean="0"/>
              <a:t>myArray</a:t>
            </a:r>
            <a:r>
              <a:rPr lang="en-US" sz="2400" dirty="0" smtClean="0"/>
              <a:t> = 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 * </a:t>
            </a:r>
            <a:r>
              <a:rPr lang="en-US" sz="2400" dirty="0" err="1" smtClean="0"/>
              <a:t>numPrimes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free(</a:t>
            </a:r>
            <a:r>
              <a:rPr lang="en-US" sz="2400" dirty="0" err="1" smtClean="0"/>
              <a:t>myArray</a:t>
            </a:r>
            <a:r>
              <a:rPr lang="en-US" sz="2400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Sieve of Eratosthenes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54953" y="3454400"/>
            <a:ext cx="741580" cy="745066"/>
            <a:chOff x="1154953" y="2760134"/>
            <a:chExt cx="741580" cy="745066"/>
          </a:xfrm>
        </p:grpSpPr>
        <p:sp>
          <p:nvSpPr>
            <p:cNvPr id="4" name="Rectangle 3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96533" y="3454400"/>
            <a:ext cx="741580" cy="745066"/>
            <a:chOff x="1896533" y="2760134"/>
            <a:chExt cx="741580" cy="745066"/>
          </a:xfrm>
        </p:grpSpPr>
        <p:sp>
          <p:nvSpPr>
            <p:cNvPr id="7" name="Rectangle 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38113" y="3454400"/>
            <a:ext cx="741580" cy="745066"/>
            <a:chOff x="1896533" y="2760134"/>
            <a:chExt cx="741580" cy="745066"/>
          </a:xfrm>
        </p:grpSpPr>
        <p:sp>
          <p:nvSpPr>
            <p:cNvPr id="13" name="Rectangle 1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4</a:t>
              </a:r>
              <a:endParaRPr lang="en-US" sz="3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93139" y="3454400"/>
            <a:ext cx="741580" cy="745066"/>
            <a:chOff x="1896533" y="2760134"/>
            <a:chExt cx="741580" cy="745066"/>
          </a:xfrm>
        </p:grpSpPr>
        <p:sp>
          <p:nvSpPr>
            <p:cNvPr id="16" name="Rectangle 1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5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33517" y="3454400"/>
            <a:ext cx="741580" cy="745066"/>
            <a:chOff x="1896533" y="2760134"/>
            <a:chExt cx="741580" cy="745066"/>
          </a:xfrm>
        </p:grpSpPr>
        <p:sp>
          <p:nvSpPr>
            <p:cNvPr id="19" name="Rectangle 18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6</a:t>
              </a:r>
              <a:endParaRPr lang="en-US" sz="3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83" y="3454400"/>
            <a:ext cx="741580" cy="745066"/>
            <a:chOff x="1154953" y="2760134"/>
            <a:chExt cx="741580" cy="745066"/>
          </a:xfrm>
        </p:grpSpPr>
        <p:sp>
          <p:nvSpPr>
            <p:cNvPr id="22" name="Rectangle 21"/>
            <p:cNvSpPr/>
            <p:nvPr/>
          </p:nvSpPr>
          <p:spPr>
            <a:xfrm>
              <a:off x="115495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1959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18463" y="3454400"/>
            <a:ext cx="741580" cy="745066"/>
            <a:chOff x="1896533" y="2760134"/>
            <a:chExt cx="741580" cy="745066"/>
          </a:xfrm>
        </p:grpSpPr>
        <p:sp>
          <p:nvSpPr>
            <p:cNvPr id="25" name="Rectangle 24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8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360043" y="3454400"/>
            <a:ext cx="741580" cy="745066"/>
            <a:chOff x="1896533" y="2760134"/>
            <a:chExt cx="741580" cy="745066"/>
          </a:xfrm>
        </p:grpSpPr>
        <p:sp>
          <p:nvSpPr>
            <p:cNvPr id="28" name="Rectangle 27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1177" y="284027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9</a:t>
              </a:r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8136" y="3454400"/>
            <a:ext cx="741580" cy="745066"/>
            <a:chOff x="1896533" y="2760134"/>
            <a:chExt cx="741580" cy="745066"/>
          </a:xfrm>
        </p:grpSpPr>
        <p:sp>
          <p:nvSpPr>
            <p:cNvPr id="31" name="Rectangle 30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10</a:t>
              </a:r>
              <a:endParaRPr lang="en-US" sz="3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8514" y="3454400"/>
            <a:ext cx="741580" cy="745066"/>
            <a:chOff x="1896533" y="2760134"/>
            <a:chExt cx="741580" cy="745066"/>
          </a:xfrm>
        </p:grpSpPr>
        <p:sp>
          <p:nvSpPr>
            <p:cNvPr id="34" name="Rectangle 33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11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578923" y="3454400"/>
            <a:ext cx="741580" cy="745066"/>
            <a:chOff x="1896533" y="2760134"/>
            <a:chExt cx="741580" cy="745066"/>
          </a:xfrm>
        </p:grpSpPr>
        <p:sp>
          <p:nvSpPr>
            <p:cNvPr id="37" name="Rectangle 36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12</a:t>
              </a:r>
              <a:endParaRPr lang="en-US" sz="3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319301" y="3454400"/>
            <a:ext cx="741580" cy="745066"/>
            <a:chOff x="1896533" y="2760134"/>
            <a:chExt cx="741580" cy="745066"/>
          </a:xfrm>
        </p:grpSpPr>
        <p:sp>
          <p:nvSpPr>
            <p:cNvPr id="40" name="Rectangle 39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13</a:t>
              </a:r>
              <a:endParaRPr lang="en-US" sz="3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9710" y="3454400"/>
            <a:ext cx="741580" cy="745066"/>
            <a:chOff x="1896533" y="2760134"/>
            <a:chExt cx="741580" cy="745066"/>
          </a:xfrm>
        </p:grpSpPr>
        <p:sp>
          <p:nvSpPr>
            <p:cNvPr id="43" name="Rectangle 42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14</a:t>
              </a:r>
              <a:endParaRPr lang="en-US" sz="3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800088" y="3454400"/>
            <a:ext cx="741580" cy="745066"/>
            <a:chOff x="1896533" y="2760134"/>
            <a:chExt cx="741580" cy="745066"/>
          </a:xfrm>
        </p:grpSpPr>
        <p:sp>
          <p:nvSpPr>
            <p:cNvPr id="46" name="Rectangle 45"/>
            <p:cNvSpPr/>
            <p:nvPr/>
          </p:nvSpPr>
          <p:spPr>
            <a:xfrm>
              <a:off x="1896533" y="2760134"/>
              <a:ext cx="741580" cy="745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47363" y="2840279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15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54953" y="5511569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Code this up yourself.  Don’t </a:t>
            </a:r>
            <a:r>
              <a:rPr lang="en-US" sz="2400" smtClean="0"/>
              <a:t>look it up.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8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458</TotalTime>
  <Words>831</Words>
  <Application>Microsoft Office PowerPoint</Application>
  <PresentationFormat>Widescreen</PresentationFormat>
  <Paragraphs>381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 Boardroom</vt:lpstr>
      <vt:lpstr>COP 3502 Recitation 2</vt:lpstr>
      <vt:lpstr>Note to anybody seeing this</vt:lpstr>
      <vt:lpstr>Answers to students’ questions</vt:lpstr>
      <vt:lpstr>Answers to students’ questions</vt:lpstr>
      <vt:lpstr>Announcements</vt:lpstr>
      <vt:lpstr>Lab Program Details</vt:lpstr>
      <vt:lpstr>Lab Program – Prime Sums!</vt:lpstr>
      <vt:lpstr>Review of malloc and free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The Sieve of Eratosthenes</vt:lpstr>
      <vt:lpstr>Cumulative Frequencies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3502 Recitation 2</dc:title>
  <dc:creator>J W</dc:creator>
  <cp:lastModifiedBy>J W</cp:lastModifiedBy>
  <cp:revision>21</cp:revision>
  <dcterms:created xsi:type="dcterms:W3CDTF">2015-08-29T01:15:10Z</dcterms:created>
  <dcterms:modified xsi:type="dcterms:W3CDTF">2015-09-01T04:17:01Z</dcterms:modified>
</cp:coreProperties>
</file>