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260" r:id="rId4"/>
    <p:sldId id="308" r:id="rId5"/>
    <p:sldId id="309" r:id="rId6"/>
    <p:sldId id="310" r:id="rId7"/>
    <p:sldId id="311" r:id="rId8"/>
    <p:sldId id="312" r:id="rId9"/>
    <p:sldId id="263" r:id="rId10"/>
    <p:sldId id="318" r:id="rId11"/>
    <p:sldId id="313" r:id="rId12"/>
    <p:sldId id="285" r:id="rId13"/>
    <p:sldId id="286" r:id="rId14"/>
    <p:sldId id="287" r:id="rId15"/>
    <p:sldId id="264" r:id="rId16"/>
    <p:sldId id="306" r:id="rId17"/>
    <p:sldId id="265" r:id="rId18"/>
    <p:sldId id="266" r:id="rId19"/>
    <p:sldId id="267" r:id="rId20"/>
    <p:sldId id="268" r:id="rId21"/>
    <p:sldId id="269" r:id="rId22"/>
    <p:sldId id="319" r:id="rId23"/>
    <p:sldId id="320" r:id="rId24"/>
    <p:sldId id="314" r:id="rId25"/>
    <p:sldId id="315" r:id="rId26"/>
    <p:sldId id="316" r:id="rId27"/>
    <p:sldId id="288" r:id="rId28"/>
    <p:sldId id="321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05" r:id="rId38"/>
    <p:sldId id="297" r:id="rId39"/>
    <p:sldId id="302" r:id="rId40"/>
    <p:sldId id="303" r:id="rId41"/>
    <p:sldId id="307" r:id="rId42"/>
    <p:sldId id="279" r:id="rId43"/>
    <p:sldId id="281" r:id="rId44"/>
    <p:sldId id="282" r:id="rId45"/>
    <p:sldId id="317" r:id="rId46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996600"/>
    <a:srgbClr val="FF9900"/>
    <a:srgbClr val="6633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949" autoAdjust="0"/>
  </p:normalViewPr>
  <p:slideViewPr>
    <p:cSldViewPr>
      <p:cViewPr varScale="1">
        <p:scale>
          <a:sx n="80" d="100"/>
          <a:sy n="80" d="100"/>
        </p:scale>
        <p:origin x="17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9F7E924-68F3-493E-A750-88B332A2D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F4F5312-3348-446B-9899-ED66F77FD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BC048-CE52-4EC7-98F1-0B5611F320E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7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2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201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969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7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25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9254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78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103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0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1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373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77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0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183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8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1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1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1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7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6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6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1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7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389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3582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8229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897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8/21/2015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pic>
        <p:nvPicPr>
          <p:cNvPr id="7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UCF logo- tag horizontal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133600"/>
            <a:ext cx="8686800" cy="3048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smtClean="0">
                <a:solidFill>
                  <a:schemeClr val="bg1"/>
                </a:solidFill>
              </a:rPr>
              <a:t>COP </a:t>
            </a:r>
            <a:r>
              <a:rPr lang="en-US" sz="4800" b="1" smtClean="0">
                <a:solidFill>
                  <a:schemeClr val="bg1"/>
                </a:solidFill>
              </a:rPr>
              <a:t>3223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Introduction to the C Programming Language</a:t>
            </a:r>
          </a:p>
        </p:txBody>
      </p:sp>
      <p:pic>
        <p:nvPicPr>
          <p:cNvPr id="1026" name="Picture 2" descr="C:\Users\Avelino\AppData\Local\Microsoft\Windows\Temporary Internet Files\Content.IE5\HL77RXY4\MC90043699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1930400" cy="131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Computer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Think of it as having to speak to a French person who speaks no English.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communicate with her, we have to speak to her in French;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otherwise, the desired results will not be achieved.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Modern Computer Programming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Computer programming, therefore, </a:t>
            </a:r>
            <a:r>
              <a:rPr lang="en-US" dirty="0" smtClean="0">
                <a:solidFill>
                  <a:schemeClr val="bg1"/>
                </a:solidFill>
              </a:rPr>
              <a:t>an be defined as </a:t>
            </a:r>
            <a:r>
              <a:rPr lang="en-US" dirty="0" smtClean="0">
                <a:solidFill>
                  <a:schemeClr val="bg1"/>
                </a:solidFill>
              </a:rPr>
              <a:t>the process of putting together a (possibly long) sequence of statements that, when compiled and executed, will cause the computer to act as desired and arrive at the desired result.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Modern computing is very complex, and includes graphic programming, internet programming and writing programs that control devices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But at their most </a:t>
            </a:r>
            <a:r>
              <a:rPr lang="en-US" dirty="0" smtClean="0">
                <a:solidFill>
                  <a:schemeClr val="bg1"/>
                </a:solidFill>
              </a:rPr>
              <a:t>fundamental level, </a:t>
            </a:r>
            <a:r>
              <a:rPr lang="en-US" dirty="0" smtClean="0">
                <a:solidFill>
                  <a:schemeClr val="bg1"/>
                </a:solidFill>
              </a:rPr>
              <a:t>these are all simply a sequence of instructions to a processor, just as you will learn to do in this class in 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Some History about 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Dennis Ritchie at ATT Bell Labs around 1972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Dr. Ritchie died </a:t>
            </a:r>
            <a:r>
              <a:rPr lang="en-US" dirty="0" smtClean="0">
                <a:solidFill>
                  <a:schemeClr val="bg1"/>
                </a:solidFill>
              </a:rPr>
              <a:t>a few years ago.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Specifically built to work with the Unix “operating system” (an overarching computer program that handles basic functionality for the computer)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Derived from another language called “B”, which was (probably) derived from “A”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</a:t>
            </a:r>
            <a:r>
              <a:rPr lang="en-US" dirty="0" smtClean="0">
                <a:solidFill>
                  <a:schemeClr val="bg1"/>
                </a:solidFill>
              </a:rPr>
              <a:t>several </a:t>
            </a:r>
            <a:r>
              <a:rPr lang="en-US" dirty="0" smtClean="0">
                <a:solidFill>
                  <a:schemeClr val="bg1"/>
                </a:solidFill>
              </a:rPr>
              <a:t>low level features not found on other high level languages, such as pointers and direct bit manipulation.  We’ll see this later.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Stored-Program Digital Computer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oldest computers (1940s) were very large, special-purpose, hard-wired computers that could only perform the actions that they were designed to do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Any deviations would require extensive re-wiring.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major improvement came in the “</a:t>
            </a:r>
            <a:r>
              <a:rPr lang="en-US" i="1" dirty="0" smtClean="0">
                <a:solidFill>
                  <a:schemeClr val="bg1"/>
                </a:solidFill>
              </a:rPr>
              <a:t>stored program computer”</a:t>
            </a:r>
            <a:r>
              <a:rPr lang="en-US" dirty="0" smtClean="0">
                <a:solidFill>
                  <a:schemeClr val="bg1"/>
                </a:solidFill>
              </a:rPr>
              <a:t>. Now computers could be made general purpose, and could run any program as long as it used the instructions defined for its processor, without any changes to its wiring.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program could be stored in its memory just as it were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allowed hardware components to become smaller, as wiring did not have to be manipulated any longer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Stored-Program Digital Computer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Modern computer </a:t>
            </a:r>
            <a:r>
              <a:rPr lang="en-US" dirty="0" smtClean="0">
                <a:solidFill>
                  <a:schemeClr val="bg1"/>
                </a:solidFill>
              </a:rPr>
              <a:t>are, of course, </a:t>
            </a:r>
            <a:r>
              <a:rPr lang="en-US" dirty="0" smtClean="0">
                <a:solidFill>
                  <a:schemeClr val="bg1"/>
                </a:solidFill>
              </a:rPr>
              <a:t>programmable.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instructions (the stored program) and the data are now stored in the same memory elements (Random Access Memory)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We’ll hopefully </a:t>
            </a:r>
            <a:r>
              <a:rPr lang="en-US" dirty="0" smtClean="0">
                <a:solidFill>
                  <a:schemeClr val="bg1"/>
                </a:solidFill>
              </a:rPr>
              <a:t>have </a:t>
            </a:r>
            <a:r>
              <a:rPr lang="en-US" dirty="0" smtClean="0">
                <a:solidFill>
                  <a:schemeClr val="bg1"/>
                </a:solidFill>
              </a:rPr>
              <a:t>time later in the semester to discuss memory organization – very important!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Components of the Modern Computer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Central Processing Unit </a:t>
            </a:r>
            <a:r>
              <a:rPr lang="en-US" dirty="0" smtClean="0">
                <a:solidFill>
                  <a:schemeClr val="bg1"/>
                </a:solidFill>
              </a:rPr>
              <a:t>(CPU)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is what actually executes the instructions (i.e., runs the program)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Modern computers have more than one of these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Main Memory </a:t>
            </a:r>
            <a:r>
              <a:rPr lang="en-US" dirty="0" smtClean="0">
                <a:solidFill>
                  <a:schemeClr val="bg1"/>
                </a:solidFill>
              </a:rPr>
              <a:t>(RAM)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Running programs and their data are stored in main memory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Main memory is “volatile” - wiped out when you turn off your computer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Graphics Processor </a:t>
            </a:r>
            <a:r>
              <a:rPr lang="en-US" dirty="0" smtClean="0">
                <a:solidFill>
                  <a:schemeClr val="bg1"/>
                </a:solidFill>
              </a:rPr>
              <a:t>(GPU)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Additional processor charged with processing graphics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Often used </a:t>
            </a:r>
            <a:r>
              <a:rPr lang="en-US" dirty="0" smtClean="0">
                <a:solidFill>
                  <a:schemeClr val="bg1"/>
                </a:solidFill>
              </a:rPr>
              <a:t>nowadays </a:t>
            </a:r>
            <a:r>
              <a:rPr lang="en-US" dirty="0" smtClean="0">
                <a:solidFill>
                  <a:schemeClr val="bg1"/>
                </a:solidFill>
              </a:rPr>
              <a:t>to assist the CPUs in some general purpose computing tasks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Components of the Modern Computer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External Memory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Persistent, long term </a:t>
            </a:r>
            <a:r>
              <a:rPr lang="en-US" dirty="0" smtClean="0">
                <a:solidFill>
                  <a:schemeClr val="bg1"/>
                </a:solidFill>
              </a:rPr>
              <a:t>memory (e.g., hard drive, CD, flash drives etc.). Non-volatile.  Data persists after system shutdown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To run a program, it must be transferred from external memory to main memory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Registers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Very fast, hardware </a:t>
            </a:r>
            <a:r>
              <a:rPr lang="en-US" dirty="0" smtClean="0">
                <a:solidFill>
                  <a:schemeClr val="bg1"/>
                </a:solidFill>
              </a:rPr>
              <a:t>memory locations in which to place </a:t>
            </a:r>
            <a:r>
              <a:rPr lang="en-US" dirty="0" smtClean="0">
                <a:solidFill>
                  <a:schemeClr val="bg1"/>
                </a:solidFill>
              </a:rPr>
              <a:t>instructions </a:t>
            </a:r>
            <a:r>
              <a:rPr lang="en-US" dirty="0" smtClean="0">
                <a:solidFill>
                  <a:schemeClr val="bg1"/>
                </a:solidFill>
              </a:rPr>
              <a:t>about to be executed and the relevant 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Also volatile.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Arithmetic Unit </a:t>
            </a:r>
            <a:r>
              <a:rPr lang="en-US" dirty="0" smtClean="0">
                <a:solidFill>
                  <a:schemeClr val="bg1"/>
                </a:solidFill>
              </a:rPr>
              <a:t>(ALU)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Additional processor that performed heavy “number crunching” computations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longer common – integrated into CPU or GPU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Components of the Modern Computer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Operating System</a:t>
            </a:r>
            <a:r>
              <a:rPr lang="en-US" dirty="0" smtClean="0">
                <a:solidFill>
                  <a:schemeClr val="bg1"/>
                </a:solidFill>
              </a:rPr>
              <a:t> (OS) (Windows, Mac OS, Unix)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Performs the basic functions related to operating the computer, file manipulations, queuing instructions, etc.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Provides an interface between the machine and the user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Allocates the computer's resources (e.g., memory, etc.)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Compiler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Translates high-level computer language (source code) into machine language (the 1’s and 0’s)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Application program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Programs intended for use by the end-user on a </a:t>
            </a:r>
            <a:r>
              <a:rPr lang="en-US" sz="2600" dirty="0" smtClean="0">
                <a:solidFill>
                  <a:schemeClr val="bg1"/>
                </a:solidFill>
              </a:rPr>
              <a:t>computer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What you will be writing this semester</a:t>
            </a:r>
            <a:endParaRPr lang="en-US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Operation of the Digital Computer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When you first start your computer, the operating system (OS) is loaded into main memory by a primitive process “hardcoded” into the system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The OS provides an interface that lets you pick what programs to run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The OS allows you to move files around (data or programs) in the external memory (the hard drive)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When you tell the OS you want to run a program </a:t>
            </a:r>
            <a:r>
              <a:rPr lang="en-US" sz="2800" dirty="0" smtClean="0">
                <a:solidFill>
                  <a:schemeClr val="bg1"/>
                </a:solidFill>
              </a:rPr>
              <a:t>(say, by double-clicking), </a:t>
            </a:r>
            <a:r>
              <a:rPr lang="en-US" sz="2800" dirty="0" smtClean="0">
                <a:solidFill>
                  <a:schemeClr val="bg1"/>
                </a:solidFill>
              </a:rPr>
              <a:t>the OS loads the program into main memory and begins its execution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Preliminaries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learn how to program a </a:t>
            </a:r>
            <a:r>
              <a:rPr lang="en-US" dirty="0" smtClean="0">
                <a:solidFill>
                  <a:schemeClr val="bg1"/>
                </a:solidFill>
              </a:rPr>
              <a:t>computer this semester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That is, create instructions in the C high level language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… for the processor to execute …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… and return the desired output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You'll use the Code::Blocks </a:t>
            </a:r>
            <a:r>
              <a:rPr lang="en-US" dirty="0" smtClean="0">
                <a:solidFill>
                  <a:schemeClr val="bg1"/>
                </a:solidFill>
              </a:rPr>
              <a:t>integrated development </a:t>
            </a:r>
            <a:r>
              <a:rPr lang="en-US" dirty="0" smtClean="0">
                <a:solidFill>
                  <a:schemeClr val="bg1"/>
                </a:solidFill>
              </a:rPr>
              <a:t>environment (IDE)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translate your C statements into machine language </a:t>
            </a:r>
            <a:r>
              <a:rPr lang="en-US" dirty="0" smtClean="0">
                <a:solidFill>
                  <a:schemeClr val="bg1"/>
                </a:solidFill>
              </a:rPr>
              <a:t>and execute your program in your  computer.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You'll generally follow this cycle: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Objectives of this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910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Learn how to program a computer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Learn the syntax and semantics of C</a:t>
            </a:r>
          </a:p>
          <a:p>
            <a:pPr lvl="1"/>
            <a:r>
              <a:rPr lang="en-US" b="0" dirty="0" smtClean="0">
                <a:solidFill>
                  <a:schemeClr val="bg1"/>
                </a:solidFill>
              </a:rPr>
              <a:t>Syntax – The rules of the language</a:t>
            </a:r>
          </a:p>
          <a:p>
            <a:pPr lvl="1"/>
            <a:r>
              <a:rPr lang="en-US" b="0" dirty="0" smtClean="0">
                <a:solidFill>
                  <a:schemeClr val="bg1"/>
                </a:solidFill>
              </a:rPr>
              <a:t>Semantics – The meaning of the symbols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Give you the ability to use C to solve real-world problems through computing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Learn to be creative and resourceful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Programming Cycle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Compose the C statements that make up the program (Edit)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Compile the C statements </a:t>
            </a:r>
          </a:p>
          <a:p>
            <a:pPr marL="1617663" lvl="2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(If it fails to compile, go back to 1)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Link the program to other libraries as appropriate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Execute </a:t>
            </a:r>
            <a:r>
              <a:rPr lang="en-US" dirty="0" smtClean="0">
                <a:solidFill>
                  <a:schemeClr val="bg1"/>
                </a:solidFill>
              </a:rPr>
              <a:t>the “object code” (instructions in machine language)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Obtain results</a:t>
            </a:r>
          </a:p>
          <a:p>
            <a:pPr marL="1109663" lvl="1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Examine the results. </a:t>
            </a:r>
          </a:p>
          <a:p>
            <a:pPr marL="1509713" lvl="2" indent="-533400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If you're happy with the results, you're done, </a:t>
            </a:r>
          </a:p>
          <a:p>
            <a:pPr marL="1084263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2) otherwise </a:t>
            </a:r>
            <a:r>
              <a:rPr lang="en-US" dirty="0" smtClean="0">
                <a:solidFill>
                  <a:schemeClr val="bg1"/>
                </a:solidFill>
              </a:rPr>
              <a:t>go back to step 1 to modify the statements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Editors and Compilers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Any text editor can be used to write a C program, but some editors are better than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Generally, we prefer to use an Integrated Development Environment (IDE) such as Code::Blocks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 IDE allows you to edit your code more easily, and </a:t>
            </a:r>
            <a:r>
              <a:rPr lang="en-US" dirty="0" smtClean="0">
                <a:solidFill>
                  <a:schemeClr val="bg1"/>
                </a:solidFill>
              </a:rPr>
              <a:t>lets </a:t>
            </a:r>
            <a:r>
              <a:rPr lang="en-US" dirty="0" smtClean="0">
                <a:solidFill>
                  <a:schemeClr val="bg1"/>
                </a:solidFill>
              </a:rPr>
              <a:t>you compile and run with the click of a button, all within the </a:t>
            </a:r>
            <a:r>
              <a:rPr lang="en-US" dirty="0" smtClean="0">
                <a:solidFill>
                  <a:schemeClr val="bg1"/>
                </a:solidFill>
              </a:rPr>
              <a:t>environment.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 IDE also provides debugging tools to facilitate debugging.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Code::Blocks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 us first download Code blocks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free!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 to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http://www.codeblocks.org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Follow instructions for downloading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Open the downloaded program and get ready to use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 to “create new project”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Click on “console application”.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Code::Blocks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Enter 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Enter the name of the project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Introduce HW 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At this point, let us now do HW #1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velino\AppData\Local\Microsoft\Windows\Temporary Internet Files\Content.IE5\TJ49ELCY\MM910001067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762250"/>
            <a:ext cx="1981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First Program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&lt;your name&gt;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My first C program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printf("Hello Earth!\n");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system("PAUSE");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400" dirty="0" smtClean="0"/>
              <a:t> 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Let’s see what we did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Basic C Program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//Comment lines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 Preprocessor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Header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Macros</a:t>
            </a:r>
          </a:p>
          <a:p>
            <a:r>
              <a:rPr lang="en-US" dirty="0">
                <a:solidFill>
                  <a:schemeClr val="bg1"/>
                </a:solidFill>
              </a:rPr>
              <a:t>Global data declarations</a:t>
            </a:r>
          </a:p>
          <a:p>
            <a:r>
              <a:rPr lang="en-US" dirty="0">
                <a:solidFill>
                  <a:schemeClr val="bg1"/>
                </a:solidFill>
              </a:rPr>
              <a:t>Function prototypes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function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C/C++ </a:t>
            </a:r>
            <a:r>
              <a:rPr lang="en-US" dirty="0">
                <a:solidFill>
                  <a:schemeClr val="bg1"/>
                </a:solidFill>
              </a:rPr>
              <a:t>statements</a:t>
            </a:r>
          </a:p>
          <a:p>
            <a:r>
              <a:rPr lang="en-US" dirty="0">
                <a:solidFill>
                  <a:schemeClr val="bg1"/>
                </a:solidFill>
              </a:rPr>
              <a:t>Definition of other functions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Comment Lines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Sometime we want to write things in the code that are purely for our benefit. 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 don’t want to compiler to read them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double forward brackets tell the compiler just that: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“Don’t bother translating this line because it is none of your business”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Comment lines can be placed anywhere within the program. 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We’ll discuss this later when we get to documentation of the code.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97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C Preprocessor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848600" cy="441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Obeys special commands called </a:t>
            </a:r>
            <a:r>
              <a:rPr lang="en-US" i="1" dirty="0">
                <a:solidFill>
                  <a:schemeClr val="bg1"/>
                </a:solidFill>
              </a:rPr>
              <a:t>preprocessor directives</a:t>
            </a:r>
          </a:p>
          <a:p>
            <a:r>
              <a:rPr lang="en-US" dirty="0">
                <a:solidFill>
                  <a:schemeClr val="bg1"/>
                </a:solidFill>
              </a:rPr>
              <a:t>Indicate certain things to be done to the program code </a:t>
            </a:r>
            <a:r>
              <a:rPr lang="en-US" u="sng" dirty="0">
                <a:solidFill>
                  <a:schemeClr val="bg1"/>
                </a:solidFill>
              </a:rPr>
              <a:t>prior to</a:t>
            </a:r>
            <a:r>
              <a:rPr lang="en-US" dirty="0">
                <a:solidFill>
                  <a:schemeClr val="bg1"/>
                </a:solidFill>
              </a:rPr>
              <a:t> compilation.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Include certain other files when compiling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Replace some code by other code</a:t>
            </a:r>
          </a:p>
          <a:p>
            <a:r>
              <a:rPr lang="en-US" dirty="0">
                <a:solidFill>
                  <a:schemeClr val="bg1"/>
                </a:solidFill>
              </a:rPr>
              <a:t>Statements beginning with # are considered preprocessor directives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General Philosophy of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bg1"/>
                </a:solidFill>
              </a:rPr>
              <a:t>I believe strongly in learning by doing</a:t>
            </a:r>
          </a:p>
          <a:p>
            <a:pPr lvl="1"/>
            <a:r>
              <a:rPr lang="en-US" sz="2800" b="0" dirty="0" smtClean="0">
                <a:solidFill>
                  <a:schemeClr val="bg1"/>
                </a:solidFill>
              </a:rPr>
              <a:t>not so much by listening to my lectures</a:t>
            </a:r>
          </a:p>
          <a:p>
            <a:pPr lvl="1"/>
            <a:r>
              <a:rPr lang="en-US" sz="2800" b="0" dirty="0" smtClean="0">
                <a:solidFill>
                  <a:schemeClr val="bg1"/>
                </a:solidFill>
              </a:rPr>
              <a:t>certainly not by watching others do.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The course grade will be heavily weighted on homework assignments/projects </a:t>
            </a:r>
            <a:r>
              <a:rPr lang="en-US" sz="3200" b="0" dirty="0" smtClean="0">
                <a:solidFill>
                  <a:schemeClr val="bg1"/>
                </a:solidFill>
              </a:rPr>
              <a:t>(40</a:t>
            </a:r>
            <a:r>
              <a:rPr lang="en-US" sz="3200" b="0" dirty="0" smtClean="0">
                <a:solidFill>
                  <a:schemeClr val="bg1"/>
                </a:solidFill>
              </a:rPr>
              <a:t>%).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You will have an assignment pending almost every week of the semester.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#include</a:t>
            </a:r>
            <a:r>
              <a:rPr lang="en-US" dirty="0">
                <a:solidFill>
                  <a:schemeClr val="bg1"/>
                </a:solidFill>
              </a:rPr>
              <a:t> directive tells the preprocessor to include the named files in the compilation process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Part of the afore-mentioned linking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Allows the programmer to: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break up the program across several files for modularity and reusability.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Include Standard C Library files that contain </a:t>
            </a:r>
            <a:r>
              <a:rPr lang="en-US" dirty="0" smtClean="0">
                <a:solidFill>
                  <a:schemeClr val="bg1"/>
                </a:solidFill>
              </a:rPr>
              <a:t>needed functions.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Header Files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#include</a:t>
            </a:r>
            <a:r>
              <a:rPr lang="en-US" dirty="0">
                <a:solidFill>
                  <a:schemeClr val="bg1"/>
                </a:solidFill>
              </a:rPr>
              <a:t> directive causes a copy of the designated file to be included in place of the directive.</a:t>
            </a:r>
          </a:p>
          <a:p>
            <a:r>
              <a:rPr lang="en-US" dirty="0">
                <a:solidFill>
                  <a:schemeClr val="bg1"/>
                </a:solidFill>
              </a:rPr>
              <a:t>Some important ones </a:t>
            </a:r>
            <a:r>
              <a:rPr lang="en-US" dirty="0" smtClean="0">
                <a:solidFill>
                  <a:schemeClr val="bg1"/>
                </a:solidFill>
              </a:rPr>
              <a:t>are: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math.h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stdio.h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stdlib.h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</a:rPr>
              <a:t>string.h</a:t>
            </a: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As well as many others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Header Files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 algn="ctr">
              <a:spcAft>
                <a:spcPct val="25000"/>
              </a:spcAft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The format of this directive is:</a:t>
            </a:r>
          </a:p>
          <a:p>
            <a:r>
              <a:rPr lang="en-US" u="sng" dirty="0">
                <a:solidFill>
                  <a:schemeClr val="bg1"/>
                </a:solidFill>
                <a:latin typeface="Courier New" pitchFamily="49" charset="0"/>
              </a:rPr>
              <a:t>#include “filename”</a:t>
            </a:r>
            <a:r>
              <a:rPr lang="en-US" dirty="0">
                <a:solidFill>
                  <a:schemeClr val="bg1"/>
                </a:solidFill>
              </a:rPr>
              <a:t>  - the preprocessor searches in the same directory  as the file being compiled.  Typically </a:t>
            </a:r>
            <a:r>
              <a:rPr lang="en-US" dirty="0" smtClean="0">
                <a:solidFill>
                  <a:schemeClr val="bg1"/>
                </a:solidFill>
              </a:rPr>
              <a:t>used for </a:t>
            </a:r>
            <a:r>
              <a:rPr lang="en-US" dirty="0">
                <a:solidFill>
                  <a:schemeClr val="bg1"/>
                </a:solidFill>
              </a:rPr>
              <a:t>user-defined files.</a:t>
            </a:r>
          </a:p>
          <a:p>
            <a:r>
              <a:rPr lang="en-US" u="sng" dirty="0">
                <a:solidFill>
                  <a:schemeClr val="bg1"/>
                </a:solidFill>
                <a:latin typeface="Courier New" pitchFamily="49" charset="0"/>
              </a:rPr>
              <a:t>#include &lt;filename&gt;</a:t>
            </a:r>
            <a:r>
              <a:rPr lang="en-US" dirty="0">
                <a:solidFill>
                  <a:schemeClr val="bg1"/>
                </a:solidFill>
              </a:rPr>
              <a:t>  - the preprocessor searches in pre-defined directories where the standard C Library files are located.  Normally used for standard library files.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b="1" dirty="0">
                <a:solidFill>
                  <a:schemeClr val="bg1"/>
                </a:solidFill>
              </a:rPr>
              <a:t> Directive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u="sng" dirty="0">
                <a:solidFill>
                  <a:schemeClr val="bg1"/>
                </a:solidFill>
              </a:rPr>
              <a:t>Symbol replacement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Causes the preprocessor to physically replace in the source code </a:t>
            </a:r>
            <a:r>
              <a:rPr lang="en-US" u="sng" dirty="0">
                <a:solidFill>
                  <a:schemeClr val="bg1"/>
                </a:solidFill>
              </a:rPr>
              <a:t>prior to compilation</a:t>
            </a:r>
            <a:r>
              <a:rPr lang="en-US" dirty="0">
                <a:solidFill>
                  <a:schemeClr val="bg1"/>
                </a:solidFill>
              </a:rPr>
              <a:t>, the symbol defined in the macro by the value assigned to that symbol, wherever that symbol is found in the source code.</a:t>
            </a:r>
          </a:p>
          <a:p>
            <a:pPr algn="ctr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#define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A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29.75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pre-processor will go through the “source code” (the C sequence of statements), and will replace all instances of A with 29.75.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u="sng" dirty="0">
                <a:solidFill>
                  <a:schemeClr val="bg1"/>
                </a:solidFill>
              </a:rPr>
              <a:t>The macro replacement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directive can also replace code</a:t>
            </a:r>
          </a:p>
          <a:p>
            <a:r>
              <a:rPr lang="en-US" dirty="0">
                <a:solidFill>
                  <a:schemeClr val="bg1"/>
                </a:solidFill>
              </a:rPr>
              <a:t>Macros may be defined either with or without arguments.</a:t>
            </a:r>
          </a:p>
          <a:p>
            <a:r>
              <a:rPr lang="en-US" dirty="0">
                <a:solidFill>
                  <a:schemeClr val="bg1"/>
                </a:solidFill>
              </a:rPr>
              <a:t>The replacement code text is put in place of the macro identifier.</a:t>
            </a:r>
          </a:p>
          <a:p>
            <a:r>
              <a:rPr lang="en-US" dirty="0">
                <a:solidFill>
                  <a:schemeClr val="bg1"/>
                </a:solidFill>
              </a:rPr>
              <a:t>Arguments should be between parentheses.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>
                <a:solidFill>
                  <a:schemeClr val="bg1"/>
                </a:solidFill>
              </a:rPr>
              <a:t>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u="sng" dirty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CIRCLE_AREA(x)  ( PI * (x) * (x) )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When called: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area = CIRCLE_AREA(4);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the preprocessor replaces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CIRCLE_AREA</a:t>
            </a:r>
            <a:r>
              <a:rPr lang="en-US" dirty="0">
                <a:solidFill>
                  <a:schemeClr val="bg1"/>
                </a:solidFill>
              </a:rPr>
              <a:t> with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</a:rPr>
              <a:t>( 3.14159 * (4) * (4) 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>
                <a:solidFill>
                  <a:schemeClr val="bg1"/>
                </a:solidFill>
              </a:rPr>
              <a:t>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important to use parentheses in the definition.  Else, </a:t>
            </a:r>
            <a:r>
              <a:rPr lang="en-US" dirty="0" smtClean="0">
                <a:solidFill>
                  <a:schemeClr val="bg1"/>
                </a:solidFill>
              </a:rPr>
              <a:t>confuses </a:t>
            </a:r>
            <a:r>
              <a:rPr lang="en-US" dirty="0">
                <a:solidFill>
                  <a:schemeClr val="bg1"/>
                </a:solidFill>
              </a:rPr>
              <a:t>the compiler:</a:t>
            </a:r>
          </a:p>
          <a:p>
            <a:pPr algn="ctr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area = CIRCLE_AREA(c+2)</a:t>
            </a:r>
          </a:p>
          <a:p>
            <a:pPr algn="ctr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area = (3.14159 * (c+2) * (c+2)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If no parentheses used, however,</a:t>
            </a:r>
          </a:p>
          <a:p>
            <a:pPr algn="ctr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area = (3.14159 * c + 2 * c +2)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which is incorrect (product takes precedence)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Scope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i="1" dirty="0" smtClean="0">
                <a:solidFill>
                  <a:schemeClr val="bg1"/>
                </a:solidFill>
              </a:rPr>
              <a:t>scope</a:t>
            </a:r>
            <a:r>
              <a:rPr lang="en-US" dirty="0" smtClean="0">
                <a:solidFill>
                  <a:schemeClr val="bg1"/>
                </a:solidFill>
              </a:rPr>
              <a:t> of something in C means exactly in what parts of the program is this element valid.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is the extent of the validity of a statement?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about that when we get to variables.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#define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Scope of a macro or symbolic constant is: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Until </a:t>
            </a:r>
            <a:r>
              <a:rPr lang="en-US" dirty="0">
                <a:solidFill>
                  <a:schemeClr val="bg1"/>
                </a:solidFill>
              </a:rPr>
              <a:t>the end of the </a:t>
            </a:r>
            <a:r>
              <a:rPr lang="en-US" dirty="0" smtClean="0">
                <a:solidFill>
                  <a:schemeClr val="bg1"/>
                </a:solidFill>
              </a:rPr>
              <a:t>file in which the directive resides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Until it is undefined </a:t>
            </a: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#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</a:rPr>
              <a:t>undef</a:t>
            </a: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Whichever comes first!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main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Function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function is </a:t>
            </a:r>
            <a:r>
              <a:rPr lang="en-US" dirty="0" smtClean="0">
                <a:solidFill>
                  <a:schemeClr val="bg1"/>
                </a:solidFill>
              </a:rPr>
              <a:t>an essential part </a:t>
            </a:r>
            <a:r>
              <a:rPr lang="en-US" dirty="0">
                <a:solidFill>
                  <a:schemeClr val="bg1"/>
                </a:solidFill>
              </a:rPr>
              <a:t>of every C and C++ program.</a:t>
            </a:r>
          </a:p>
          <a:p>
            <a:r>
              <a:rPr lang="en-US" dirty="0">
                <a:solidFill>
                  <a:schemeClr val="bg1"/>
                </a:solidFill>
              </a:rPr>
              <a:t>Every program in C/C++ begins by executing the main() function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the only essential function.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left brace { defines the beginning of its body, closed by a right brace </a:t>
            </a:r>
            <a:r>
              <a:rPr lang="en-US" dirty="0" smtClean="0">
                <a:solidFill>
                  <a:schemeClr val="bg1"/>
                </a:solidFill>
              </a:rPr>
              <a:t>}.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C/C++ program ends when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main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function </a:t>
            </a:r>
            <a:r>
              <a:rPr lang="en-US" dirty="0" smtClean="0">
                <a:solidFill>
                  <a:schemeClr val="bg1"/>
                </a:solidFill>
              </a:rPr>
              <a:t>terminates.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General Structure of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sessions will be composed of: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Lectures</a:t>
            </a:r>
            <a:r>
              <a:rPr lang="en-US" dirty="0" smtClean="0">
                <a:solidFill>
                  <a:schemeClr val="bg1"/>
                </a:solidFill>
              </a:rPr>
              <a:t>, where the principles of computing are explained.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Workshops</a:t>
            </a:r>
            <a:r>
              <a:rPr lang="en-US" dirty="0" smtClean="0">
                <a:solidFill>
                  <a:schemeClr val="bg1"/>
                </a:solidFill>
              </a:rPr>
              <a:t>, where each homework assignment will be discussed at length.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Exams</a:t>
            </a:r>
            <a:r>
              <a:rPr lang="en-US" dirty="0" smtClean="0">
                <a:solidFill>
                  <a:schemeClr val="bg1"/>
                </a:solidFill>
              </a:rPr>
              <a:t>: Self-explanatory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Having laptops in class will be … 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 great help during workshops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(but not essential).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 minimal use during lectures.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inadmissible during exams/tests/quizzes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 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Composed of one or more machine level instructions.</a:t>
            </a:r>
          </a:p>
          <a:p>
            <a:r>
              <a:rPr lang="en-US" dirty="0">
                <a:solidFill>
                  <a:schemeClr val="bg1"/>
                </a:solidFill>
              </a:rPr>
              <a:t>Conclude with the semicolon ;</a:t>
            </a:r>
          </a:p>
          <a:p>
            <a:r>
              <a:rPr lang="en-US" dirty="0">
                <a:solidFill>
                  <a:schemeClr val="bg1"/>
                </a:solidFill>
              </a:rPr>
              <a:t>Could be grouped together as a block of code by using the right and left </a:t>
            </a:r>
            <a:r>
              <a:rPr lang="en-US" dirty="0" smtClean="0">
                <a:solidFill>
                  <a:schemeClr val="bg1"/>
                </a:solidFill>
              </a:rPr>
              <a:t>braces. </a:t>
            </a:r>
            <a:r>
              <a:rPr lang="en-US" dirty="0">
                <a:solidFill>
                  <a:schemeClr val="bg1"/>
                </a:solidFill>
              </a:rPr>
              <a:t>{ }</a:t>
            </a: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result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= a + b + c * (d + 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means compute the mathematical expression above and set the result to the variable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Characters in the program sequence that are to be ignored by the compiler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describe things to humans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// at the start of a 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/*  ……. */ if inserted into otherwise active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Very important to comment code extensively for (human) readability.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// John Smith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// My first C program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These two lines are comments.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They 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ignored by the compiler, 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Commenting is very important!!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Good and frequent comments make it easier for a human to understand the programmer’s intent in the code.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b="1" dirty="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is the basic output function in C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We’ll discuss it a much greater depth later this semester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</a:rPr>
              <a:t>("Hello World!\n");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writes whatever is in quotes on to the screen (in our case "Hello World!")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The "\n" is a newline character, a special character that tells the computer to go to the next line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pause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chemeClr val="bg1"/>
                </a:solidFill>
              </a:rPr>
              <a:t> commands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system("PAUSE");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tells the computer to wait for the user to hit a key before continuing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return 0;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"return" means that the current function should end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Inside main, hitting "return 0;" means that the program should end </a:t>
            </a:r>
            <a:r>
              <a:rPr lang="en-US" dirty="0" smtClean="0">
                <a:solidFill>
                  <a:schemeClr val="bg1"/>
                </a:solidFill>
              </a:rPr>
              <a:t>normally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More about “returning” values later.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Defining Functions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 can be defined by the programmer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called later in the program to execute their designed computations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abstract long and/or complex computations into a simple call.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is the basis of </a:t>
            </a:r>
            <a:r>
              <a:rPr lang="en-US" dirty="0" smtClean="0">
                <a:solidFill>
                  <a:schemeClr val="bg1"/>
                </a:solidFill>
              </a:rPr>
              <a:t>programming in C and C++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be defining many functions.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Much</a:t>
            </a:r>
            <a:r>
              <a:rPr lang="en-US" dirty="0" smtClean="0">
                <a:solidFill>
                  <a:schemeClr val="bg1"/>
                </a:solidFill>
              </a:rPr>
              <a:t> more about this later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Computers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thing to </a:t>
            </a:r>
            <a:r>
              <a:rPr lang="en-US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</a:t>
            </a:r>
            <a:r>
              <a:rPr lang="en-US" dirty="0" smtClean="0">
                <a:solidFill>
                  <a:schemeClr val="bg1"/>
                </a:solidFill>
              </a:rPr>
              <a:t> remember: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Computers are DUMB!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only do </a:t>
            </a:r>
            <a:r>
              <a:rPr lang="en-US" u="sng" dirty="0" smtClean="0">
                <a:solidFill>
                  <a:schemeClr val="bg1"/>
                </a:solidFill>
              </a:rPr>
              <a:t>exactly</a:t>
            </a:r>
            <a:r>
              <a:rPr lang="en-US" dirty="0" smtClean="0">
                <a:solidFill>
                  <a:schemeClr val="bg1"/>
                </a:solidFill>
              </a:rPr>
              <a:t> what you tell them to do.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They can’t figure out what you mean for them to 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must tell them </a:t>
            </a:r>
            <a:r>
              <a:rPr lang="en-US" dirty="0" smtClean="0">
                <a:solidFill>
                  <a:schemeClr val="bg1"/>
                </a:solidFill>
              </a:rPr>
              <a:t>what to do in </a:t>
            </a:r>
            <a:r>
              <a:rPr lang="en-US" dirty="0" smtClean="0">
                <a:solidFill>
                  <a:schemeClr val="bg1"/>
                </a:solidFill>
              </a:rPr>
              <a:t>a terse, vaguely English-like language (C, C++, Java, Python, Pascal, Basic, Fortran, Lisp, Prolog, …, many others)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Computers basically perform “</a:t>
            </a:r>
            <a:r>
              <a:rPr lang="en-US" i="1" dirty="0" smtClean="0">
                <a:solidFill>
                  <a:schemeClr val="bg1"/>
                </a:solidFill>
              </a:rPr>
              <a:t>actions</a:t>
            </a:r>
            <a:r>
              <a:rPr lang="en-US" dirty="0" smtClean="0">
                <a:solidFill>
                  <a:schemeClr val="bg1"/>
                </a:solidFill>
              </a:rPr>
              <a:t>” on data, and move the data around </a:t>
            </a: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 smtClean="0">
                <a:solidFill>
                  <a:schemeClr val="bg1"/>
                </a:solidFill>
              </a:rPr>
              <a:t>achieve an objective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computer “</a:t>
            </a:r>
            <a:r>
              <a:rPr lang="en-US" i="1" dirty="0" smtClean="0">
                <a:solidFill>
                  <a:schemeClr val="bg1"/>
                </a:solidFill>
              </a:rPr>
              <a:t>program</a:t>
            </a:r>
            <a:r>
              <a:rPr lang="en-US" dirty="0" smtClean="0">
                <a:solidFill>
                  <a:schemeClr val="bg1"/>
                </a:solidFill>
              </a:rPr>
              <a:t>” tells the computer </a:t>
            </a:r>
            <a:r>
              <a:rPr lang="en-US" u="sng" dirty="0" smtClean="0">
                <a:solidFill>
                  <a:schemeClr val="bg1"/>
                </a:solidFill>
              </a:rPr>
              <a:t>exactly </a:t>
            </a:r>
            <a:r>
              <a:rPr lang="en-US" dirty="0" smtClean="0">
                <a:solidFill>
                  <a:schemeClr val="bg1"/>
                </a:solidFill>
              </a:rPr>
              <a:t>what actions to perform on </a:t>
            </a:r>
            <a:r>
              <a:rPr lang="en-US" u="sng" dirty="0" smtClean="0">
                <a:solidFill>
                  <a:schemeClr val="bg1"/>
                </a:solidFill>
              </a:rPr>
              <a:t>exactly</a:t>
            </a:r>
            <a:r>
              <a:rPr lang="en-US" dirty="0" smtClean="0">
                <a:solidFill>
                  <a:schemeClr val="bg1"/>
                </a:solidFill>
              </a:rPr>
              <a:t> what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program does this by providing the “</a:t>
            </a:r>
            <a:r>
              <a:rPr lang="en-US" i="1" dirty="0" smtClean="0">
                <a:solidFill>
                  <a:schemeClr val="bg1"/>
                </a:solidFill>
              </a:rPr>
              <a:t>processor</a:t>
            </a:r>
            <a:r>
              <a:rPr lang="en-US" dirty="0" smtClean="0">
                <a:solidFill>
                  <a:schemeClr val="bg1"/>
                </a:solidFill>
              </a:rPr>
              <a:t>” with “</a:t>
            </a:r>
            <a:r>
              <a:rPr lang="en-US" i="1" dirty="0" smtClean="0">
                <a:solidFill>
                  <a:schemeClr val="bg1"/>
                </a:solidFill>
              </a:rPr>
              <a:t>instructions</a:t>
            </a:r>
            <a:r>
              <a:rPr lang="en-US" dirty="0" smtClean="0">
                <a:solidFill>
                  <a:schemeClr val="bg1"/>
                </a:solidFill>
              </a:rPr>
              <a:t>” to “execute” and the specific relevant data that are to be acted upon and somehow “transformed”.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 (</a:t>
            </a:r>
            <a:r>
              <a:rPr lang="en-US" dirty="0" smtClean="0">
                <a:solidFill>
                  <a:schemeClr val="bg1"/>
                </a:solidFill>
              </a:rPr>
              <a:t>continued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Instructions as well as data are all long sequences of very simple elements called “bits” that can only take on values of 0s and 1s.  For example,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010001101110010011010011001100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instructions, their specific pattern indicate a specific action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be </a:t>
            </a:r>
            <a:r>
              <a:rPr lang="en-US" dirty="0" smtClean="0">
                <a:solidFill>
                  <a:schemeClr val="bg1"/>
                </a:solidFill>
              </a:rPr>
              <a:t>executed. </a:t>
            </a:r>
            <a:r>
              <a:rPr lang="en-US" dirty="0" smtClean="0">
                <a:solidFill>
                  <a:schemeClr val="bg1"/>
                </a:solidFill>
              </a:rPr>
              <a:t>This is called “machine language”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data, it will represent a number, a symbol, a memory location, a pixel color or a sound element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Instructions (</a:t>
            </a:r>
            <a:r>
              <a:rPr lang="en-US" dirty="0" smtClean="0">
                <a:solidFill>
                  <a:schemeClr val="bg1"/>
                </a:solidFill>
              </a:rPr>
              <a:t>continued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0s and 1s are electrical voltage values at the output of a transistor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transistors either put out zero voltage (a 0), or a saturated maximum voltage (interpreted as 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value can be easily and very rapidly switched on (1) and off (0) by the hardware logic as the instructions call for,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thereby executing large programs very quickly.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hardware is beyond the scope of this course.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Computer Languages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Humans think in terms of words, pictures, sounds, concepts, etc., not in machine language (1’s &amp; 0’s)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makes it hard for humans and computers to communicate.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Imagine writing computer programs in terms of instructions as 0s and 1s!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This was actually done in the early days of computing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Enter the high level programming languages (e.g.,  C)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These are the (vaguely) English-like “</a:t>
            </a:r>
            <a:r>
              <a:rPr lang="en-US" i="1" dirty="0" smtClean="0">
                <a:solidFill>
                  <a:schemeClr val="bg1"/>
                </a:solidFill>
              </a:rPr>
              <a:t>statements</a:t>
            </a:r>
            <a:r>
              <a:rPr lang="en-US" dirty="0" smtClean="0">
                <a:solidFill>
                  <a:schemeClr val="bg1"/>
                </a:solidFill>
              </a:rPr>
              <a:t>” that are  (relatively) easy to use by a programmer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i="1" dirty="0" smtClean="0">
                <a:solidFill>
                  <a:schemeClr val="bg1"/>
                </a:solidFill>
              </a:rPr>
              <a:t>Compilers</a:t>
            </a:r>
            <a:r>
              <a:rPr lang="en-US" dirty="0" smtClean="0">
                <a:solidFill>
                  <a:schemeClr val="bg1"/>
                </a:solidFill>
              </a:rPr>
              <a:t>” then  translate these statements into machine language instructions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4180</TotalTime>
  <Words>2696</Words>
  <Application>Microsoft Office PowerPoint</Application>
  <PresentationFormat>On-screen Show (4:3)</PresentationFormat>
  <Paragraphs>314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Times New Roman</vt:lpstr>
      <vt:lpstr>Office Theme</vt:lpstr>
      <vt:lpstr>COP 3223 Introduction to the C Programming Language</vt:lpstr>
      <vt:lpstr>Objectives of this Class</vt:lpstr>
      <vt:lpstr>General Philosophy of Class</vt:lpstr>
      <vt:lpstr>General Structure of Class</vt:lpstr>
      <vt:lpstr>Computers</vt:lpstr>
      <vt:lpstr>Instructions</vt:lpstr>
      <vt:lpstr>Instructions (continued)</vt:lpstr>
      <vt:lpstr>Instructions (continued)</vt:lpstr>
      <vt:lpstr>Computer Languages</vt:lpstr>
      <vt:lpstr>Computer Languages</vt:lpstr>
      <vt:lpstr>Modern Computer Programming</vt:lpstr>
      <vt:lpstr>Some History about C</vt:lpstr>
      <vt:lpstr>Stored-Program Digital Computer</vt:lpstr>
      <vt:lpstr>Stored-Program Digital Computer</vt:lpstr>
      <vt:lpstr>Components of the Modern Computer</vt:lpstr>
      <vt:lpstr>Components of the Modern Computer</vt:lpstr>
      <vt:lpstr>Components of the Modern Computer</vt:lpstr>
      <vt:lpstr>Operation of the Digital Computer</vt:lpstr>
      <vt:lpstr>Preliminaries</vt:lpstr>
      <vt:lpstr>Programming Cycle</vt:lpstr>
      <vt:lpstr>Editors and Compilers</vt:lpstr>
      <vt:lpstr>Code::Blocks</vt:lpstr>
      <vt:lpstr>Code::Blocks</vt:lpstr>
      <vt:lpstr>Introduce HW #1</vt:lpstr>
      <vt:lpstr>Our First Program</vt:lpstr>
      <vt:lpstr>Now Let’s see what we did</vt:lpstr>
      <vt:lpstr>Basic C Program Structure</vt:lpstr>
      <vt:lpstr>Comment Lines</vt:lpstr>
      <vt:lpstr>The C Preprocessor</vt:lpstr>
      <vt:lpstr>Header Files</vt:lpstr>
      <vt:lpstr>Header Files (cont.)</vt:lpstr>
      <vt:lpstr>Header Files (cont.)</vt:lpstr>
      <vt:lpstr>The #define Directive</vt:lpstr>
      <vt:lpstr>The #define Directive (cont.)</vt:lpstr>
      <vt:lpstr>The #define Directive (cont.)</vt:lpstr>
      <vt:lpstr>The #define Directive (cont.)</vt:lpstr>
      <vt:lpstr>Scope</vt:lpstr>
      <vt:lpstr>The #define Directive (cont.)</vt:lpstr>
      <vt:lpstr>The main() Function</vt:lpstr>
      <vt:lpstr>C Statements</vt:lpstr>
      <vt:lpstr>Comments</vt:lpstr>
      <vt:lpstr>Comments</vt:lpstr>
      <vt:lpstr>printf() command</vt:lpstr>
      <vt:lpstr>pause and return commands</vt:lpstr>
      <vt:lpstr>Defining Functions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 Gonzalez</cp:lastModifiedBy>
  <cp:revision>168</cp:revision>
  <cp:lastPrinted>1601-01-01T00:00:00Z</cp:lastPrinted>
  <dcterms:created xsi:type="dcterms:W3CDTF">2002-07-12T16:50:49Z</dcterms:created>
  <dcterms:modified xsi:type="dcterms:W3CDTF">2015-08-21T17:31:15Z</dcterms:modified>
</cp:coreProperties>
</file>