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74" r:id="rId3"/>
    <p:sldId id="275" r:id="rId4"/>
    <p:sldId id="371" r:id="rId5"/>
    <p:sldId id="276" r:id="rId6"/>
    <p:sldId id="277" r:id="rId7"/>
    <p:sldId id="278" r:id="rId8"/>
    <p:sldId id="281" r:id="rId9"/>
    <p:sldId id="283" r:id="rId10"/>
    <p:sldId id="293" r:id="rId11"/>
    <p:sldId id="294" r:id="rId12"/>
    <p:sldId id="295" r:id="rId13"/>
    <p:sldId id="297" r:id="rId14"/>
    <p:sldId id="420" r:id="rId15"/>
    <p:sldId id="298" r:id="rId16"/>
    <p:sldId id="299" r:id="rId17"/>
    <p:sldId id="310" r:id="rId18"/>
    <p:sldId id="311" r:id="rId19"/>
    <p:sldId id="312" r:id="rId20"/>
    <p:sldId id="313" r:id="rId21"/>
    <p:sldId id="314" r:id="rId22"/>
    <p:sldId id="315" r:id="rId23"/>
    <p:sldId id="345" r:id="rId24"/>
    <p:sldId id="370" r:id="rId25"/>
    <p:sldId id="390" r:id="rId26"/>
    <p:sldId id="391" r:id="rId27"/>
    <p:sldId id="392" r:id="rId28"/>
    <p:sldId id="393" r:id="rId29"/>
    <p:sldId id="394" r:id="rId30"/>
    <p:sldId id="395" r:id="rId31"/>
    <p:sldId id="396" r:id="rId32"/>
    <p:sldId id="398" r:id="rId33"/>
    <p:sldId id="400" r:id="rId34"/>
    <p:sldId id="401" r:id="rId35"/>
    <p:sldId id="399" r:id="rId36"/>
    <p:sldId id="403" r:id="rId37"/>
    <p:sldId id="404" r:id="rId38"/>
    <p:sldId id="405" r:id="rId39"/>
    <p:sldId id="406" r:id="rId40"/>
    <p:sldId id="407" r:id="rId41"/>
    <p:sldId id="408" r:id="rId42"/>
    <p:sldId id="409" r:id="rId43"/>
    <p:sldId id="410" r:id="rId44"/>
    <p:sldId id="411" r:id="rId45"/>
    <p:sldId id="412" r:id="rId46"/>
    <p:sldId id="413" r:id="rId47"/>
    <p:sldId id="414" r:id="rId48"/>
    <p:sldId id="415" r:id="rId49"/>
    <p:sldId id="416"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7CF43D-F541-4C6B-8215-3369A1D86157}" type="datetimeFigureOut">
              <a:rPr lang="en-US" smtClean="0"/>
              <a:pPr/>
              <a:t>11/10/2015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54BADA-090D-4FCC-B9F1-23D538F2C56F}" type="slidenum">
              <a:rPr lang="en-US" smtClean="0"/>
              <a:pPr/>
              <a:t>‹#›</a:t>
            </a:fld>
            <a:endParaRPr lang="en-US" dirty="0"/>
          </a:p>
        </p:txBody>
      </p:sp>
    </p:spTree>
    <p:extLst>
      <p:ext uri="{BB962C8B-B14F-4D97-AF65-F5344CB8AC3E}">
        <p14:creationId xmlns:p14="http://schemas.microsoft.com/office/powerpoint/2010/main" xmlns="" val="2670649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54BADA-090D-4FCC-B9F1-23D538F2C56F}" type="slidenum">
              <a:rPr lang="en-US" smtClean="0"/>
              <a:pPr/>
              <a:t>1</a:t>
            </a:fld>
            <a:endParaRPr lang="en-US" dirty="0"/>
          </a:p>
        </p:txBody>
      </p:sp>
    </p:spTree>
    <p:extLst>
      <p:ext uri="{BB962C8B-B14F-4D97-AF65-F5344CB8AC3E}">
        <p14:creationId xmlns:p14="http://schemas.microsoft.com/office/powerpoint/2010/main" xmlns="" val="3043054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13778F-AC7D-4A9A-90AA-19563F83A908}" type="slidenum">
              <a:rPr lang="en-US" smtClean="0"/>
              <a:pPr/>
              <a:t>10</a:t>
            </a:fld>
            <a:endParaRPr lang="en-US"/>
          </a:p>
        </p:txBody>
      </p:sp>
    </p:spTree>
    <p:extLst>
      <p:ext uri="{BB962C8B-B14F-4D97-AF65-F5344CB8AC3E}">
        <p14:creationId xmlns:p14="http://schemas.microsoft.com/office/powerpoint/2010/main" xmlns="" val="2443312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13778F-AC7D-4A9A-90AA-19563F83A908}" type="slidenum">
              <a:rPr lang="en-US" smtClean="0"/>
              <a:pPr/>
              <a:t>11</a:t>
            </a:fld>
            <a:endParaRPr lang="en-US"/>
          </a:p>
        </p:txBody>
      </p:sp>
    </p:spTree>
    <p:extLst>
      <p:ext uri="{BB962C8B-B14F-4D97-AF65-F5344CB8AC3E}">
        <p14:creationId xmlns:p14="http://schemas.microsoft.com/office/powerpoint/2010/main" xmlns="" val="1478162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13778F-AC7D-4A9A-90AA-19563F83A908}" type="slidenum">
              <a:rPr lang="en-US" smtClean="0"/>
              <a:pPr/>
              <a:t>12</a:t>
            </a:fld>
            <a:endParaRPr lang="en-US"/>
          </a:p>
        </p:txBody>
      </p:sp>
    </p:spTree>
    <p:extLst>
      <p:ext uri="{BB962C8B-B14F-4D97-AF65-F5344CB8AC3E}">
        <p14:creationId xmlns:p14="http://schemas.microsoft.com/office/powerpoint/2010/main" xmlns="" val="549690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13778F-AC7D-4A9A-90AA-19563F83A908}" type="slidenum">
              <a:rPr lang="en-US" smtClean="0"/>
              <a:pPr/>
              <a:t>13</a:t>
            </a:fld>
            <a:endParaRPr lang="en-US"/>
          </a:p>
        </p:txBody>
      </p:sp>
    </p:spTree>
    <p:extLst>
      <p:ext uri="{BB962C8B-B14F-4D97-AF65-F5344CB8AC3E}">
        <p14:creationId xmlns:p14="http://schemas.microsoft.com/office/powerpoint/2010/main" xmlns="" val="4038421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54BADA-090D-4FCC-B9F1-23D538F2C56F}"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13778F-AC7D-4A9A-90AA-19563F83A908}" type="slidenum">
              <a:rPr lang="en-US" smtClean="0"/>
              <a:pPr/>
              <a:t>15</a:t>
            </a:fld>
            <a:endParaRPr lang="en-US"/>
          </a:p>
        </p:txBody>
      </p:sp>
    </p:spTree>
    <p:extLst>
      <p:ext uri="{BB962C8B-B14F-4D97-AF65-F5344CB8AC3E}">
        <p14:creationId xmlns:p14="http://schemas.microsoft.com/office/powerpoint/2010/main" xmlns="" val="3459434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13778F-AC7D-4A9A-90AA-19563F83A908}" type="slidenum">
              <a:rPr lang="en-US" smtClean="0"/>
              <a:pPr/>
              <a:t>16</a:t>
            </a:fld>
            <a:endParaRPr lang="en-US"/>
          </a:p>
        </p:txBody>
      </p:sp>
    </p:spTree>
    <p:extLst>
      <p:ext uri="{BB962C8B-B14F-4D97-AF65-F5344CB8AC3E}">
        <p14:creationId xmlns:p14="http://schemas.microsoft.com/office/powerpoint/2010/main" xmlns="" val="1160722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13778F-AC7D-4A9A-90AA-19563F83A908}" type="slidenum">
              <a:rPr lang="en-US" smtClean="0"/>
              <a:pPr/>
              <a:t>17</a:t>
            </a:fld>
            <a:endParaRPr lang="en-US"/>
          </a:p>
        </p:txBody>
      </p:sp>
    </p:spTree>
    <p:extLst>
      <p:ext uri="{BB962C8B-B14F-4D97-AF65-F5344CB8AC3E}">
        <p14:creationId xmlns:p14="http://schemas.microsoft.com/office/powerpoint/2010/main" xmlns="" val="4118472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13778F-AC7D-4A9A-90AA-19563F83A908}" type="slidenum">
              <a:rPr lang="en-US" smtClean="0"/>
              <a:pPr/>
              <a:t>18</a:t>
            </a:fld>
            <a:endParaRPr lang="en-US"/>
          </a:p>
        </p:txBody>
      </p:sp>
    </p:spTree>
    <p:extLst>
      <p:ext uri="{BB962C8B-B14F-4D97-AF65-F5344CB8AC3E}">
        <p14:creationId xmlns:p14="http://schemas.microsoft.com/office/powerpoint/2010/main" xmlns="" val="3505832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13778F-AC7D-4A9A-90AA-19563F83A908}" type="slidenum">
              <a:rPr lang="en-US" smtClean="0"/>
              <a:pPr/>
              <a:t>19</a:t>
            </a:fld>
            <a:endParaRPr lang="en-US"/>
          </a:p>
        </p:txBody>
      </p:sp>
    </p:spTree>
    <p:extLst>
      <p:ext uri="{BB962C8B-B14F-4D97-AF65-F5344CB8AC3E}">
        <p14:creationId xmlns:p14="http://schemas.microsoft.com/office/powerpoint/2010/main" xmlns="" val="1023316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13778F-AC7D-4A9A-90AA-19563F83A908}" type="slidenum">
              <a:rPr lang="en-US" smtClean="0"/>
              <a:pPr/>
              <a:t>2</a:t>
            </a:fld>
            <a:endParaRPr lang="en-US" dirty="0"/>
          </a:p>
        </p:txBody>
      </p:sp>
    </p:spTree>
    <p:extLst>
      <p:ext uri="{BB962C8B-B14F-4D97-AF65-F5344CB8AC3E}">
        <p14:creationId xmlns:p14="http://schemas.microsoft.com/office/powerpoint/2010/main" xmlns="" val="3687330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13778F-AC7D-4A9A-90AA-19563F83A908}" type="slidenum">
              <a:rPr lang="en-US" smtClean="0"/>
              <a:pPr/>
              <a:t>20</a:t>
            </a:fld>
            <a:endParaRPr lang="en-US"/>
          </a:p>
        </p:txBody>
      </p:sp>
    </p:spTree>
    <p:extLst>
      <p:ext uri="{BB962C8B-B14F-4D97-AF65-F5344CB8AC3E}">
        <p14:creationId xmlns:p14="http://schemas.microsoft.com/office/powerpoint/2010/main" xmlns="" val="456725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13778F-AC7D-4A9A-90AA-19563F83A908}" type="slidenum">
              <a:rPr lang="en-US" smtClean="0"/>
              <a:pPr/>
              <a:t>21</a:t>
            </a:fld>
            <a:endParaRPr lang="en-US"/>
          </a:p>
        </p:txBody>
      </p:sp>
    </p:spTree>
    <p:extLst>
      <p:ext uri="{BB962C8B-B14F-4D97-AF65-F5344CB8AC3E}">
        <p14:creationId xmlns:p14="http://schemas.microsoft.com/office/powerpoint/2010/main" xmlns="" val="27476365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13778F-AC7D-4A9A-90AA-19563F83A908}" type="slidenum">
              <a:rPr lang="en-US" smtClean="0"/>
              <a:pPr/>
              <a:t>22</a:t>
            </a:fld>
            <a:endParaRPr lang="en-US"/>
          </a:p>
        </p:txBody>
      </p:sp>
    </p:spTree>
    <p:extLst>
      <p:ext uri="{BB962C8B-B14F-4D97-AF65-F5344CB8AC3E}">
        <p14:creationId xmlns:p14="http://schemas.microsoft.com/office/powerpoint/2010/main" xmlns="" val="3614266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13778F-AC7D-4A9A-90AA-19563F83A908}" type="slidenum">
              <a:rPr lang="en-US" smtClean="0"/>
              <a:pPr/>
              <a:t>23</a:t>
            </a:fld>
            <a:endParaRPr lang="en-US"/>
          </a:p>
        </p:txBody>
      </p:sp>
    </p:spTree>
    <p:extLst>
      <p:ext uri="{BB962C8B-B14F-4D97-AF65-F5344CB8AC3E}">
        <p14:creationId xmlns:p14="http://schemas.microsoft.com/office/powerpoint/2010/main" xmlns="" val="18380449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13778F-AC7D-4A9A-90AA-19563F83A908}" type="slidenum">
              <a:rPr lang="en-US" smtClean="0"/>
              <a:pPr/>
              <a:t>24</a:t>
            </a:fld>
            <a:endParaRPr lang="en-US"/>
          </a:p>
        </p:txBody>
      </p:sp>
    </p:spTree>
    <p:extLst>
      <p:ext uri="{BB962C8B-B14F-4D97-AF65-F5344CB8AC3E}">
        <p14:creationId xmlns:p14="http://schemas.microsoft.com/office/powerpoint/2010/main" xmlns="" val="153717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54BADA-090D-4FCC-B9F1-23D538F2C56F}" type="slidenum">
              <a:rPr lang="en-US" smtClean="0"/>
              <a:pPr/>
              <a:t>25</a:t>
            </a:fld>
            <a:endParaRPr lang="en-US"/>
          </a:p>
        </p:txBody>
      </p:sp>
    </p:spTree>
    <p:extLst>
      <p:ext uri="{BB962C8B-B14F-4D97-AF65-F5344CB8AC3E}">
        <p14:creationId xmlns:p14="http://schemas.microsoft.com/office/powerpoint/2010/main" xmlns="" val="24390576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54BADA-090D-4FCC-B9F1-23D538F2C56F}" type="slidenum">
              <a:rPr lang="en-US" smtClean="0"/>
              <a:pPr/>
              <a:t>26</a:t>
            </a:fld>
            <a:endParaRPr lang="en-US"/>
          </a:p>
        </p:txBody>
      </p:sp>
    </p:spTree>
    <p:extLst>
      <p:ext uri="{BB962C8B-B14F-4D97-AF65-F5344CB8AC3E}">
        <p14:creationId xmlns:p14="http://schemas.microsoft.com/office/powerpoint/2010/main" xmlns="" val="10385702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54BADA-090D-4FCC-B9F1-23D538F2C56F}" type="slidenum">
              <a:rPr lang="en-US" smtClean="0"/>
              <a:pPr/>
              <a:t>27</a:t>
            </a:fld>
            <a:endParaRPr lang="en-US"/>
          </a:p>
        </p:txBody>
      </p:sp>
    </p:spTree>
    <p:extLst>
      <p:ext uri="{BB962C8B-B14F-4D97-AF65-F5344CB8AC3E}">
        <p14:creationId xmlns:p14="http://schemas.microsoft.com/office/powerpoint/2010/main" xmlns="" val="2256536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54BADA-090D-4FCC-B9F1-23D538F2C56F}" type="slidenum">
              <a:rPr lang="en-US" smtClean="0"/>
              <a:pPr/>
              <a:t>28</a:t>
            </a:fld>
            <a:endParaRPr lang="en-US"/>
          </a:p>
        </p:txBody>
      </p:sp>
    </p:spTree>
    <p:extLst>
      <p:ext uri="{BB962C8B-B14F-4D97-AF65-F5344CB8AC3E}">
        <p14:creationId xmlns:p14="http://schemas.microsoft.com/office/powerpoint/2010/main" xmlns="" val="40711647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54BADA-090D-4FCC-B9F1-23D538F2C56F}" type="slidenum">
              <a:rPr lang="en-US" smtClean="0"/>
              <a:pPr/>
              <a:t>29</a:t>
            </a:fld>
            <a:endParaRPr lang="en-US"/>
          </a:p>
        </p:txBody>
      </p:sp>
    </p:spTree>
    <p:extLst>
      <p:ext uri="{BB962C8B-B14F-4D97-AF65-F5344CB8AC3E}">
        <p14:creationId xmlns:p14="http://schemas.microsoft.com/office/powerpoint/2010/main" xmlns="" val="273565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13778F-AC7D-4A9A-90AA-19563F83A908}" type="slidenum">
              <a:rPr lang="en-US" smtClean="0"/>
              <a:pPr/>
              <a:t>3</a:t>
            </a:fld>
            <a:endParaRPr lang="en-US" dirty="0"/>
          </a:p>
        </p:txBody>
      </p:sp>
    </p:spTree>
    <p:extLst>
      <p:ext uri="{BB962C8B-B14F-4D97-AF65-F5344CB8AC3E}">
        <p14:creationId xmlns:p14="http://schemas.microsoft.com/office/powerpoint/2010/main" xmlns="" val="7054768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54BADA-090D-4FCC-B9F1-23D538F2C56F}" type="slidenum">
              <a:rPr lang="en-US" smtClean="0"/>
              <a:pPr/>
              <a:t>30</a:t>
            </a:fld>
            <a:endParaRPr lang="en-US"/>
          </a:p>
        </p:txBody>
      </p:sp>
    </p:spTree>
    <p:extLst>
      <p:ext uri="{BB962C8B-B14F-4D97-AF65-F5344CB8AC3E}">
        <p14:creationId xmlns:p14="http://schemas.microsoft.com/office/powerpoint/2010/main" xmlns="" val="18494269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54BADA-090D-4FCC-B9F1-23D538F2C56F}" type="slidenum">
              <a:rPr lang="en-US" smtClean="0"/>
              <a:pPr/>
              <a:t>31</a:t>
            </a:fld>
            <a:endParaRPr lang="en-US"/>
          </a:p>
        </p:txBody>
      </p:sp>
    </p:spTree>
    <p:extLst>
      <p:ext uri="{BB962C8B-B14F-4D97-AF65-F5344CB8AC3E}">
        <p14:creationId xmlns:p14="http://schemas.microsoft.com/office/powerpoint/2010/main" xmlns="" val="5428014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54BADA-090D-4FCC-B9F1-23D538F2C56F}" type="slidenum">
              <a:rPr lang="en-US" smtClean="0"/>
              <a:pPr/>
              <a:t>32</a:t>
            </a:fld>
            <a:endParaRPr lang="en-US"/>
          </a:p>
        </p:txBody>
      </p:sp>
    </p:spTree>
    <p:extLst>
      <p:ext uri="{BB962C8B-B14F-4D97-AF65-F5344CB8AC3E}">
        <p14:creationId xmlns:p14="http://schemas.microsoft.com/office/powerpoint/2010/main" xmlns="" val="40906469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54BADA-090D-4FCC-B9F1-23D538F2C56F}" type="slidenum">
              <a:rPr lang="en-US" smtClean="0"/>
              <a:pPr/>
              <a:t>33</a:t>
            </a:fld>
            <a:endParaRPr lang="en-US"/>
          </a:p>
        </p:txBody>
      </p:sp>
    </p:spTree>
    <p:extLst>
      <p:ext uri="{BB962C8B-B14F-4D97-AF65-F5344CB8AC3E}">
        <p14:creationId xmlns:p14="http://schemas.microsoft.com/office/powerpoint/2010/main" xmlns="" val="36932055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54BADA-090D-4FCC-B9F1-23D538F2C56F}" type="slidenum">
              <a:rPr lang="en-US" smtClean="0"/>
              <a:pPr/>
              <a:t>34</a:t>
            </a:fld>
            <a:endParaRPr lang="en-US"/>
          </a:p>
        </p:txBody>
      </p:sp>
    </p:spTree>
    <p:extLst>
      <p:ext uri="{BB962C8B-B14F-4D97-AF65-F5344CB8AC3E}">
        <p14:creationId xmlns:p14="http://schemas.microsoft.com/office/powerpoint/2010/main" xmlns="" val="20091740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54BADA-090D-4FCC-B9F1-23D538F2C56F}" type="slidenum">
              <a:rPr lang="en-US" smtClean="0"/>
              <a:pPr/>
              <a:t>35</a:t>
            </a:fld>
            <a:endParaRPr lang="en-US"/>
          </a:p>
        </p:txBody>
      </p:sp>
    </p:spTree>
    <p:extLst>
      <p:ext uri="{BB962C8B-B14F-4D97-AF65-F5344CB8AC3E}">
        <p14:creationId xmlns:p14="http://schemas.microsoft.com/office/powerpoint/2010/main" xmlns="" val="8320153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54BADA-090D-4FCC-B9F1-23D538F2C56F}" type="slidenum">
              <a:rPr lang="en-US" smtClean="0"/>
              <a:pPr/>
              <a:t>36</a:t>
            </a:fld>
            <a:endParaRPr lang="en-US"/>
          </a:p>
        </p:txBody>
      </p:sp>
    </p:spTree>
    <p:extLst>
      <p:ext uri="{BB962C8B-B14F-4D97-AF65-F5344CB8AC3E}">
        <p14:creationId xmlns:p14="http://schemas.microsoft.com/office/powerpoint/2010/main" xmlns="" val="17153325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54BADA-090D-4FCC-B9F1-23D538F2C56F}" type="slidenum">
              <a:rPr lang="en-US" smtClean="0"/>
              <a:pPr/>
              <a:t>37</a:t>
            </a:fld>
            <a:endParaRPr lang="en-US"/>
          </a:p>
        </p:txBody>
      </p:sp>
    </p:spTree>
    <p:extLst>
      <p:ext uri="{BB962C8B-B14F-4D97-AF65-F5344CB8AC3E}">
        <p14:creationId xmlns:p14="http://schemas.microsoft.com/office/powerpoint/2010/main" xmlns="" val="25939298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54BADA-090D-4FCC-B9F1-23D538F2C56F}" type="slidenum">
              <a:rPr lang="en-US" smtClean="0"/>
              <a:pPr/>
              <a:t>38</a:t>
            </a:fld>
            <a:endParaRPr lang="en-US"/>
          </a:p>
        </p:txBody>
      </p:sp>
    </p:spTree>
    <p:extLst>
      <p:ext uri="{BB962C8B-B14F-4D97-AF65-F5344CB8AC3E}">
        <p14:creationId xmlns:p14="http://schemas.microsoft.com/office/powerpoint/2010/main" xmlns="" val="13765961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54BADA-090D-4FCC-B9F1-23D538F2C56F}" type="slidenum">
              <a:rPr lang="en-US" smtClean="0"/>
              <a:pPr/>
              <a:t>39</a:t>
            </a:fld>
            <a:endParaRPr lang="en-US"/>
          </a:p>
        </p:txBody>
      </p:sp>
    </p:spTree>
    <p:extLst>
      <p:ext uri="{BB962C8B-B14F-4D97-AF65-F5344CB8AC3E}">
        <p14:creationId xmlns:p14="http://schemas.microsoft.com/office/powerpoint/2010/main" xmlns="" val="310624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54BADA-090D-4FCC-B9F1-23D538F2C56F}" type="slidenum">
              <a:rPr lang="en-US" smtClean="0"/>
              <a:pPr/>
              <a:t>4</a:t>
            </a:fld>
            <a:endParaRPr lang="en-US" dirty="0"/>
          </a:p>
        </p:txBody>
      </p:sp>
    </p:spTree>
    <p:extLst>
      <p:ext uri="{BB962C8B-B14F-4D97-AF65-F5344CB8AC3E}">
        <p14:creationId xmlns:p14="http://schemas.microsoft.com/office/powerpoint/2010/main" xmlns="" val="36156206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54BADA-090D-4FCC-B9F1-23D538F2C56F}" type="slidenum">
              <a:rPr lang="en-US" smtClean="0"/>
              <a:pPr/>
              <a:t>40</a:t>
            </a:fld>
            <a:endParaRPr lang="en-US"/>
          </a:p>
        </p:txBody>
      </p:sp>
    </p:spTree>
    <p:extLst>
      <p:ext uri="{BB962C8B-B14F-4D97-AF65-F5344CB8AC3E}">
        <p14:creationId xmlns:p14="http://schemas.microsoft.com/office/powerpoint/2010/main" xmlns="" val="40759196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54BADA-090D-4FCC-B9F1-23D538F2C56F}" type="slidenum">
              <a:rPr lang="en-US" smtClean="0"/>
              <a:pPr/>
              <a:t>41</a:t>
            </a:fld>
            <a:endParaRPr lang="en-US"/>
          </a:p>
        </p:txBody>
      </p:sp>
    </p:spTree>
    <p:extLst>
      <p:ext uri="{BB962C8B-B14F-4D97-AF65-F5344CB8AC3E}">
        <p14:creationId xmlns:p14="http://schemas.microsoft.com/office/powerpoint/2010/main" xmlns="" val="32536510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54BADA-090D-4FCC-B9F1-23D538F2C56F}" type="slidenum">
              <a:rPr lang="en-US" smtClean="0"/>
              <a:pPr/>
              <a:t>42</a:t>
            </a:fld>
            <a:endParaRPr lang="en-US"/>
          </a:p>
        </p:txBody>
      </p:sp>
    </p:spTree>
    <p:extLst>
      <p:ext uri="{BB962C8B-B14F-4D97-AF65-F5344CB8AC3E}">
        <p14:creationId xmlns:p14="http://schemas.microsoft.com/office/powerpoint/2010/main" xmlns="" val="24644082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54BADA-090D-4FCC-B9F1-23D538F2C56F}" type="slidenum">
              <a:rPr lang="en-US" smtClean="0"/>
              <a:pPr/>
              <a:t>43</a:t>
            </a:fld>
            <a:endParaRPr lang="en-US"/>
          </a:p>
        </p:txBody>
      </p:sp>
    </p:spTree>
    <p:extLst>
      <p:ext uri="{BB962C8B-B14F-4D97-AF65-F5344CB8AC3E}">
        <p14:creationId xmlns:p14="http://schemas.microsoft.com/office/powerpoint/2010/main" xmlns="" val="24865192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54BADA-090D-4FCC-B9F1-23D538F2C56F}" type="slidenum">
              <a:rPr lang="en-US" smtClean="0"/>
              <a:pPr/>
              <a:t>44</a:t>
            </a:fld>
            <a:endParaRPr lang="en-US" dirty="0"/>
          </a:p>
        </p:txBody>
      </p:sp>
    </p:spTree>
    <p:extLst>
      <p:ext uri="{BB962C8B-B14F-4D97-AF65-F5344CB8AC3E}">
        <p14:creationId xmlns:p14="http://schemas.microsoft.com/office/powerpoint/2010/main" xmlns="" val="32948898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54BADA-090D-4FCC-B9F1-23D538F2C56F}" type="slidenum">
              <a:rPr lang="en-US" smtClean="0"/>
              <a:pPr/>
              <a:t>45</a:t>
            </a:fld>
            <a:endParaRPr lang="en-US"/>
          </a:p>
        </p:txBody>
      </p:sp>
    </p:spTree>
    <p:extLst>
      <p:ext uri="{BB962C8B-B14F-4D97-AF65-F5344CB8AC3E}">
        <p14:creationId xmlns:p14="http://schemas.microsoft.com/office/powerpoint/2010/main" xmlns="" val="19047927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54BADA-090D-4FCC-B9F1-23D538F2C56F}" type="slidenum">
              <a:rPr lang="en-US" smtClean="0"/>
              <a:pPr/>
              <a:t>46</a:t>
            </a:fld>
            <a:endParaRPr lang="en-US"/>
          </a:p>
        </p:txBody>
      </p:sp>
    </p:spTree>
    <p:extLst>
      <p:ext uri="{BB962C8B-B14F-4D97-AF65-F5344CB8AC3E}">
        <p14:creationId xmlns:p14="http://schemas.microsoft.com/office/powerpoint/2010/main" xmlns="" val="9605753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54BADA-090D-4FCC-B9F1-23D538F2C56F}" type="slidenum">
              <a:rPr lang="en-US" smtClean="0"/>
              <a:pPr/>
              <a:t>47</a:t>
            </a:fld>
            <a:endParaRPr lang="en-US"/>
          </a:p>
        </p:txBody>
      </p:sp>
    </p:spTree>
    <p:extLst>
      <p:ext uri="{BB962C8B-B14F-4D97-AF65-F5344CB8AC3E}">
        <p14:creationId xmlns:p14="http://schemas.microsoft.com/office/powerpoint/2010/main" xmlns="" val="41593654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54BADA-090D-4FCC-B9F1-23D538F2C56F}" type="slidenum">
              <a:rPr lang="en-US" smtClean="0"/>
              <a:pPr/>
              <a:t>48</a:t>
            </a:fld>
            <a:endParaRPr lang="en-US"/>
          </a:p>
        </p:txBody>
      </p:sp>
    </p:spTree>
    <p:extLst>
      <p:ext uri="{BB962C8B-B14F-4D97-AF65-F5344CB8AC3E}">
        <p14:creationId xmlns:p14="http://schemas.microsoft.com/office/powerpoint/2010/main" xmlns="" val="10356528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54BADA-090D-4FCC-B9F1-23D538F2C56F}" type="slidenum">
              <a:rPr lang="en-US" smtClean="0"/>
              <a:pPr/>
              <a:t>49</a:t>
            </a:fld>
            <a:endParaRPr lang="en-US"/>
          </a:p>
        </p:txBody>
      </p:sp>
    </p:spTree>
    <p:extLst>
      <p:ext uri="{BB962C8B-B14F-4D97-AF65-F5344CB8AC3E}">
        <p14:creationId xmlns:p14="http://schemas.microsoft.com/office/powerpoint/2010/main" xmlns="" val="1735230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13778F-AC7D-4A9A-90AA-19563F83A908}" type="slidenum">
              <a:rPr lang="en-US" smtClean="0"/>
              <a:pPr/>
              <a:t>5</a:t>
            </a:fld>
            <a:endParaRPr lang="en-US" dirty="0"/>
          </a:p>
        </p:txBody>
      </p:sp>
    </p:spTree>
    <p:extLst>
      <p:ext uri="{BB962C8B-B14F-4D97-AF65-F5344CB8AC3E}">
        <p14:creationId xmlns:p14="http://schemas.microsoft.com/office/powerpoint/2010/main" xmlns="" val="1382643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13778F-AC7D-4A9A-90AA-19563F83A908}" type="slidenum">
              <a:rPr lang="en-US" smtClean="0"/>
              <a:pPr/>
              <a:t>6</a:t>
            </a:fld>
            <a:endParaRPr lang="en-US" dirty="0"/>
          </a:p>
        </p:txBody>
      </p:sp>
    </p:spTree>
    <p:extLst>
      <p:ext uri="{BB962C8B-B14F-4D97-AF65-F5344CB8AC3E}">
        <p14:creationId xmlns:p14="http://schemas.microsoft.com/office/powerpoint/2010/main" xmlns="" val="187435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13778F-AC7D-4A9A-90AA-19563F83A908}" type="slidenum">
              <a:rPr lang="en-US" smtClean="0"/>
              <a:pPr/>
              <a:t>7</a:t>
            </a:fld>
            <a:endParaRPr lang="en-US"/>
          </a:p>
        </p:txBody>
      </p:sp>
    </p:spTree>
    <p:extLst>
      <p:ext uri="{BB962C8B-B14F-4D97-AF65-F5344CB8AC3E}">
        <p14:creationId xmlns:p14="http://schemas.microsoft.com/office/powerpoint/2010/main" xmlns="" val="3828802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13778F-AC7D-4A9A-90AA-19563F83A908}" type="slidenum">
              <a:rPr lang="en-US" smtClean="0"/>
              <a:pPr/>
              <a:t>8</a:t>
            </a:fld>
            <a:endParaRPr lang="en-US"/>
          </a:p>
        </p:txBody>
      </p:sp>
    </p:spTree>
    <p:extLst>
      <p:ext uri="{BB962C8B-B14F-4D97-AF65-F5344CB8AC3E}">
        <p14:creationId xmlns:p14="http://schemas.microsoft.com/office/powerpoint/2010/main" xmlns="" val="148899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13778F-AC7D-4A9A-90AA-19563F83A908}" type="slidenum">
              <a:rPr lang="en-US" smtClean="0"/>
              <a:pPr/>
              <a:t>9</a:t>
            </a:fld>
            <a:endParaRPr lang="en-US"/>
          </a:p>
        </p:txBody>
      </p:sp>
    </p:spTree>
    <p:extLst>
      <p:ext uri="{BB962C8B-B14F-4D97-AF65-F5344CB8AC3E}">
        <p14:creationId xmlns:p14="http://schemas.microsoft.com/office/powerpoint/2010/main" xmlns="" val="2736607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1861EB-D76F-4661-8EE5-88091C037E1D}" type="datetimeFigureOut">
              <a:rPr lang="en-US" smtClean="0"/>
              <a:pPr/>
              <a:t>11/10/2015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24AC46-B9AD-42EF-BA55-8F718C18FD68}" type="slidenum">
              <a:rPr lang="en-US" smtClean="0"/>
              <a:pPr/>
              <a:t>‹#›</a:t>
            </a:fld>
            <a:endParaRPr lang="en-US" dirty="0"/>
          </a:p>
        </p:txBody>
      </p:sp>
    </p:spTree>
    <p:extLst>
      <p:ext uri="{BB962C8B-B14F-4D97-AF65-F5344CB8AC3E}">
        <p14:creationId xmlns:p14="http://schemas.microsoft.com/office/powerpoint/2010/main" xmlns="" val="4103601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1861EB-D76F-4661-8EE5-88091C037E1D}" type="datetimeFigureOut">
              <a:rPr lang="en-US" smtClean="0"/>
              <a:pPr/>
              <a:t>11/10/2015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24AC46-B9AD-42EF-BA55-8F718C18FD68}" type="slidenum">
              <a:rPr lang="en-US" smtClean="0"/>
              <a:pPr/>
              <a:t>‹#›</a:t>
            </a:fld>
            <a:endParaRPr lang="en-US" dirty="0"/>
          </a:p>
        </p:txBody>
      </p:sp>
    </p:spTree>
    <p:extLst>
      <p:ext uri="{BB962C8B-B14F-4D97-AF65-F5344CB8AC3E}">
        <p14:creationId xmlns:p14="http://schemas.microsoft.com/office/powerpoint/2010/main" xmlns="" val="2760729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1861EB-D76F-4661-8EE5-88091C037E1D}" type="datetimeFigureOut">
              <a:rPr lang="en-US" smtClean="0"/>
              <a:pPr/>
              <a:t>11/10/2015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24AC46-B9AD-42EF-BA55-8F718C18FD68}" type="slidenum">
              <a:rPr lang="en-US" smtClean="0"/>
              <a:pPr/>
              <a:t>‹#›</a:t>
            </a:fld>
            <a:endParaRPr lang="en-US" dirty="0"/>
          </a:p>
        </p:txBody>
      </p:sp>
    </p:spTree>
    <p:extLst>
      <p:ext uri="{BB962C8B-B14F-4D97-AF65-F5344CB8AC3E}">
        <p14:creationId xmlns:p14="http://schemas.microsoft.com/office/powerpoint/2010/main" xmlns="" val="2887353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1861EB-D76F-4661-8EE5-88091C037E1D}" type="datetimeFigureOut">
              <a:rPr lang="en-US" smtClean="0"/>
              <a:pPr/>
              <a:t>11/10/2015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24AC46-B9AD-42EF-BA55-8F718C18FD68}" type="slidenum">
              <a:rPr lang="en-US" smtClean="0"/>
              <a:pPr/>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xmlns="" val="1247023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1861EB-D76F-4661-8EE5-88091C037E1D}" type="datetimeFigureOut">
              <a:rPr lang="en-US" smtClean="0"/>
              <a:pPr/>
              <a:t>11/10/2015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24AC46-B9AD-42EF-BA55-8F718C18FD68}" type="slidenum">
              <a:rPr lang="en-US" smtClean="0"/>
              <a:pPr/>
              <a:t>‹#›</a:t>
            </a:fld>
            <a:endParaRPr lang="en-US" dirty="0"/>
          </a:p>
        </p:txBody>
      </p:sp>
    </p:spTree>
    <p:extLst>
      <p:ext uri="{BB962C8B-B14F-4D97-AF65-F5344CB8AC3E}">
        <p14:creationId xmlns:p14="http://schemas.microsoft.com/office/powerpoint/2010/main" xmlns="" val="167343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1861EB-D76F-4661-8EE5-88091C037E1D}" type="datetimeFigureOut">
              <a:rPr lang="en-US" smtClean="0"/>
              <a:pPr/>
              <a:t>11/10/2015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24AC46-B9AD-42EF-BA55-8F718C18FD68}" type="slidenum">
              <a:rPr lang="en-US" smtClean="0"/>
              <a:pPr/>
              <a:t>‹#›</a:t>
            </a:fld>
            <a:endParaRPr lang="en-US" dirty="0"/>
          </a:p>
        </p:txBody>
      </p:sp>
    </p:spTree>
    <p:extLst>
      <p:ext uri="{BB962C8B-B14F-4D97-AF65-F5344CB8AC3E}">
        <p14:creationId xmlns:p14="http://schemas.microsoft.com/office/powerpoint/2010/main" xmlns="" val="974773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1861EB-D76F-4661-8EE5-88091C037E1D}" type="datetimeFigureOut">
              <a:rPr lang="en-US" smtClean="0"/>
              <a:pPr/>
              <a:t>11/10/2015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24AC46-B9AD-42EF-BA55-8F718C18FD68}" type="slidenum">
              <a:rPr lang="en-US" smtClean="0"/>
              <a:pPr/>
              <a:t>‹#›</a:t>
            </a:fld>
            <a:endParaRPr lang="en-US" dirty="0"/>
          </a:p>
        </p:txBody>
      </p:sp>
    </p:spTree>
    <p:extLst>
      <p:ext uri="{BB962C8B-B14F-4D97-AF65-F5344CB8AC3E}">
        <p14:creationId xmlns:p14="http://schemas.microsoft.com/office/powerpoint/2010/main" xmlns="" val="3644240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1861EB-D76F-4661-8EE5-88091C037E1D}" type="datetimeFigureOut">
              <a:rPr lang="en-US" smtClean="0"/>
              <a:pPr/>
              <a:t>11/10/2015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24AC46-B9AD-42EF-BA55-8F718C18FD68}" type="slidenum">
              <a:rPr lang="en-US" smtClean="0"/>
              <a:pPr/>
              <a:t>‹#›</a:t>
            </a:fld>
            <a:endParaRPr lang="en-US" dirty="0"/>
          </a:p>
        </p:txBody>
      </p:sp>
    </p:spTree>
    <p:extLst>
      <p:ext uri="{BB962C8B-B14F-4D97-AF65-F5344CB8AC3E}">
        <p14:creationId xmlns:p14="http://schemas.microsoft.com/office/powerpoint/2010/main" xmlns="" val="255604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1861EB-D76F-4661-8EE5-88091C037E1D}" type="datetimeFigureOut">
              <a:rPr lang="en-US" smtClean="0"/>
              <a:pPr/>
              <a:t>11/10/2015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24AC46-B9AD-42EF-BA55-8F718C18FD68}" type="slidenum">
              <a:rPr lang="en-US" smtClean="0"/>
              <a:pPr/>
              <a:t>‹#›</a:t>
            </a:fld>
            <a:endParaRPr lang="en-US" dirty="0"/>
          </a:p>
        </p:txBody>
      </p:sp>
    </p:spTree>
    <p:extLst>
      <p:ext uri="{BB962C8B-B14F-4D97-AF65-F5344CB8AC3E}">
        <p14:creationId xmlns:p14="http://schemas.microsoft.com/office/powerpoint/2010/main" xmlns="" val="952588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A1861EB-D76F-4661-8EE5-88091C037E1D}" type="datetimeFigureOut">
              <a:rPr lang="en-US" smtClean="0"/>
              <a:pPr/>
              <a:t>11/10/2015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24AC46-B9AD-42EF-BA55-8F718C18FD68}" type="slidenum">
              <a:rPr lang="en-US" smtClean="0"/>
              <a:pPr/>
              <a:t>‹#›</a:t>
            </a:fld>
            <a:endParaRPr lang="en-US" dirty="0"/>
          </a:p>
        </p:txBody>
      </p:sp>
    </p:spTree>
    <p:extLst>
      <p:ext uri="{BB962C8B-B14F-4D97-AF65-F5344CB8AC3E}">
        <p14:creationId xmlns:p14="http://schemas.microsoft.com/office/powerpoint/2010/main" xmlns="" val="1006843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1861EB-D76F-4661-8EE5-88091C037E1D}" type="datetimeFigureOut">
              <a:rPr lang="en-US" smtClean="0"/>
              <a:pPr/>
              <a:t>11/10/2015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24AC46-B9AD-42EF-BA55-8F718C18FD68}" type="slidenum">
              <a:rPr lang="en-US" smtClean="0"/>
              <a:pPr/>
              <a:t>‹#›</a:t>
            </a:fld>
            <a:endParaRPr lang="en-US" dirty="0"/>
          </a:p>
        </p:txBody>
      </p:sp>
    </p:spTree>
    <p:extLst>
      <p:ext uri="{BB962C8B-B14F-4D97-AF65-F5344CB8AC3E}">
        <p14:creationId xmlns:p14="http://schemas.microsoft.com/office/powerpoint/2010/main" xmlns="" val="4016893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1861EB-D76F-4661-8EE5-88091C037E1D}" type="datetimeFigureOut">
              <a:rPr lang="en-US" smtClean="0"/>
              <a:pPr/>
              <a:t>11/10/2015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24AC46-B9AD-42EF-BA55-8F718C18FD68}" type="slidenum">
              <a:rPr lang="en-US" smtClean="0"/>
              <a:pPr/>
              <a:t>‹#›</a:t>
            </a:fld>
            <a:endParaRPr lang="en-US" dirty="0"/>
          </a:p>
        </p:txBody>
      </p:sp>
    </p:spTree>
    <p:extLst>
      <p:ext uri="{BB962C8B-B14F-4D97-AF65-F5344CB8AC3E}">
        <p14:creationId xmlns:p14="http://schemas.microsoft.com/office/powerpoint/2010/main" xmlns="" val="2746621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1861EB-D76F-4661-8EE5-88091C037E1D}" type="datetimeFigureOut">
              <a:rPr lang="en-US" smtClean="0"/>
              <a:pPr/>
              <a:t>11/10/2015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024AC46-B9AD-42EF-BA55-8F718C18FD68}" type="slidenum">
              <a:rPr lang="en-US" smtClean="0"/>
              <a:pPr/>
              <a:t>‹#›</a:t>
            </a:fld>
            <a:endParaRPr lang="en-US" dirty="0"/>
          </a:p>
        </p:txBody>
      </p:sp>
    </p:spTree>
    <p:extLst>
      <p:ext uri="{BB962C8B-B14F-4D97-AF65-F5344CB8AC3E}">
        <p14:creationId xmlns:p14="http://schemas.microsoft.com/office/powerpoint/2010/main" xmlns="" val="421657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A1861EB-D76F-4661-8EE5-88091C037E1D}" type="datetimeFigureOut">
              <a:rPr lang="en-US" smtClean="0"/>
              <a:pPr/>
              <a:t>11/10/2015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9024AC46-B9AD-42EF-BA55-8F718C18FD68}" type="slidenum">
              <a:rPr lang="en-US" smtClean="0"/>
              <a:pPr/>
              <a:t>‹#›</a:t>
            </a:fld>
            <a:endParaRPr lang="en-US" dirty="0"/>
          </a:p>
        </p:txBody>
      </p:sp>
    </p:spTree>
    <p:extLst>
      <p:ext uri="{BB962C8B-B14F-4D97-AF65-F5344CB8AC3E}">
        <p14:creationId xmlns:p14="http://schemas.microsoft.com/office/powerpoint/2010/main" xmlns="" val="2224220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A1861EB-D76F-4661-8EE5-88091C037E1D}" type="datetimeFigureOut">
              <a:rPr lang="en-US" smtClean="0"/>
              <a:pPr/>
              <a:t>11/10/2015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9024AC46-B9AD-42EF-BA55-8F718C18FD68}" type="slidenum">
              <a:rPr lang="en-US" smtClean="0"/>
              <a:pPr/>
              <a:t>‹#›</a:t>
            </a:fld>
            <a:endParaRPr lang="en-US" dirty="0"/>
          </a:p>
        </p:txBody>
      </p:sp>
    </p:spTree>
    <p:extLst>
      <p:ext uri="{BB962C8B-B14F-4D97-AF65-F5344CB8AC3E}">
        <p14:creationId xmlns:p14="http://schemas.microsoft.com/office/powerpoint/2010/main" xmlns="" val="295071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A1861EB-D76F-4661-8EE5-88091C037E1D}" type="datetimeFigureOut">
              <a:rPr lang="en-US" smtClean="0"/>
              <a:pPr/>
              <a:t>11/10/2015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9024AC46-B9AD-42EF-BA55-8F718C18FD68}" type="slidenum">
              <a:rPr lang="en-US" smtClean="0"/>
              <a:pPr/>
              <a:t>‹#›</a:t>
            </a:fld>
            <a:endParaRPr lang="en-US" dirty="0"/>
          </a:p>
        </p:txBody>
      </p:sp>
    </p:spTree>
    <p:extLst>
      <p:ext uri="{BB962C8B-B14F-4D97-AF65-F5344CB8AC3E}">
        <p14:creationId xmlns:p14="http://schemas.microsoft.com/office/powerpoint/2010/main" xmlns="" val="3840135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1861EB-D76F-4661-8EE5-88091C037E1D}" type="datetimeFigureOut">
              <a:rPr lang="en-US" smtClean="0"/>
              <a:pPr/>
              <a:t>11/10/2015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24AC46-B9AD-42EF-BA55-8F718C18FD68}" type="slidenum">
              <a:rPr lang="en-US" smtClean="0"/>
              <a:pPr/>
              <a:t>‹#›</a:t>
            </a:fld>
            <a:endParaRPr lang="en-US" dirty="0"/>
          </a:p>
        </p:txBody>
      </p:sp>
    </p:spTree>
    <p:extLst>
      <p:ext uri="{BB962C8B-B14F-4D97-AF65-F5344CB8AC3E}">
        <p14:creationId xmlns:p14="http://schemas.microsoft.com/office/powerpoint/2010/main" xmlns="" val="2856047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A1861EB-D76F-4661-8EE5-88091C037E1D}" type="datetimeFigureOut">
              <a:rPr lang="en-US" smtClean="0"/>
              <a:pPr/>
              <a:t>11/10/2015</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9024AC46-B9AD-42EF-BA55-8F718C18FD68}" type="slidenum">
              <a:rPr lang="en-US" smtClean="0"/>
              <a:pPr/>
              <a:t>‹#›</a:t>
            </a:fld>
            <a:endParaRPr lang="en-US" dirty="0"/>
          </a:p>
        </p:txBody>
      </p:sp>
    </p:spTree>
    <p:extLst>
      <p:ext uri="{BB962C8B-B14F-4D97-AF65-F5344CB8AC3E}">
        <p14:creationId xmlns:p14="http://schemas.microsoft.com/office/powerpoint/2010/main" xmlns="" val="33855668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COP 3223C</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Packet #</a:t>
            </a:r>
            <a:r>
              <a:rPr lang="en-US" dirty="0" smtClean="0"/>
              <a:t>12</a:t>
            </a:r>
            <a:endParaRPr lang="en-US" dirty="0" smtClean="0"/>
          </a:p>
          <a:p>
            <a:r>
              <a:rPr lang="en-US" dirty="0" smtClean="0"/>
              <a:t>Sequences</a:t>
            </a:r>
          </a:p>
          <a:p>
            <a:r>
              <a:rPr lang="en-US" dirty="0" smtClean="0"/>
              <a:t>Stacks and Queues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The Queue Data Type</a:t>
            </a:r>
          </a:p>
        </p:txBody>
      </p:sp>
      <p:sp>
        <p:nvSpPr>
          <p:cNvPr id="34819" name="Rectangle 3"/>
          <p:cNvSpPr>
            <a:spLocks noGrp="1" noChangeArrowheads="1"/>
          </p:cNvSpPr>
          <p:nvPr>
            <p:ph idx="1"/>
          </p:nvPr>
        </p:nvSpPr>
        <p:spPr>
          <a:xfrm>
            <a:off x="838200" y="1676400"/>
            <a:ext cx="6711654" cy="4195481"/>
          </a:xfrm>
        </p:spPr>
        <p:txBody>
          <a:bodyPr>
            <a:normAutofit lnSpcReduction="10000"/>
          </a:bodyPr>
          <a:lstStyle/>
          <a:p>
            <a:r>
              <a:rPr lang="en-US" dirty="0"/>
              <a:t>A queue is a sequence of elements  that specifies a certain way in which </a:t>
            </a:r>
            <a:r>
              <a:rPr lang="en-US" dirty="0" smtClean="0"/>
              <a:t>its elements </a:t>
            </a:r>
            <a:r>
              <a:rPr lang="en-US" dirty="0"/>
              <a:t>can be added to it and deleted from it.</a:t>
            </a:r>
          </a:p>
          <a:p>
            <a:pPr lvl="1"/>
            <a:r>
              <a:rPr lang="en-US" dirty="0" smtClean="0"/>
              <a:t>Contains </a:t>
            </a:r>
            <a:r>
              <a:rPr lang="en-US" dirty="0"/>
              <a:t>items that await processing</a:t>
            </a:r>
            <a:r>
              <a:rPr lang="en-US" dirty="0" smtClean="0"/>
              <a:t>.</a:t>
            </a:r>
          </a:p>
          <a:p>
            <a:pPr lvl="1"/>
            <a:r>
              <a:rPr lang="en-US" dirty="0" smtClean="0"/>
              <a:t>Example: A </a:t>
            </a:r>
            <a:r>
              <a:rPr lang="en-US" dirty="0" smtClean="0"/>
              <a:t>line to get in at Disney rides</a:t>
            </a:r>
            <a:endParaRPr lang="en-US" dirty="0"/>
          </a:p>
          <a:p>
            <a:r>
              <a:rPr lang="en-US" dirty="0"/>
              <a:t>A queue obeys the first-in-first-out (FIFO) concept.  </a:t>
            </a:r>
          </a:p>
          <a:p>
            <a:r>
              <a:rPr lang="en-US" dirty="0"/>
              <a:t>Entry &amp; exit points  =  </a:t>
            </a:r>
            <a:r>
              <a:rPr lang="en-US" i="1" dirty="0"/>
              <a:t>rear</a:t>
            </a:r>
            <a:r>
              <a:rPr lang="en-US" dirty="0"/>
              <a:t> and </a:t>
            </a:r>
            <a:r>
              <a:rPr lang="en-US" i="1" dirty="0"/>
              <a:t>front</a:t>
            </a:r>
            <a:r>
              <a:rPr lang="en-US" dirty="0" smtClean="0"/>
              <a:t>.</a:t>
            </a:r>
          </a:p>
          <a:p>
            <a:pPr lvl="1"/>
            <a:r>
              <a:rPr lang="en-US" dirty="0" smtClean="0"/>
              <a:t>Elements can </a:t>
            </a:r>
            <a:r>
              <a:rPr lang="en-US" u="sng" dirty="0" smtClean="0"/>
              <a:t>only</a:t>
            </a:r>
            <a:r>
              <a:rPr lang="en-US" dirty="0" smtClean="0"/>
              <a:t> be added to the rear</a:t>
            </a:r>
          </a:p>
          <a:p>
            <a:pPr lvl="1"/>
            <a:r>
              <a:rPr lang="en-US" dirty="0" smtClean="0"/>
              <a:t>Elements can </a:t>
            </a:r>
            <a:r>
              <a:rPr lang="en-US" u="sng" dirty="0" smtClean="0"/>
              <a:t>only</a:t>
            </a:r>
            <a:r>
              <a:rPr lang="en-US" dirty="0" smtClean="0"/>
              <a:t> be taken out from the </a:t>
            </a:r>
            <a:r>
              <a:rPr lang="en-US" dirty="0" smtClean="0"/>
              <a:t>front</a:t>
            </a:r>
          </a:p>
          <a:p>
            <a:r>
              <a:rPr lang="en-US" dirty="0" smtClean="0"/>
              <a:t>A bit less restrictive than a stack, but still much more restrictive than a list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Components of a Queue</a:t>
            </a:r>
          </a:p>
        </p:txBody>
      </p:sp>
      <p:sp>
        <p:nvSpPr>
          <p:cNvPr id="35843" name="Rectangle 3"/>
          <p:cNvSpPr>
            <a:spLocks noGrp="1" noChangeArrowheads="1"/>
          </p:cNvSpPr>
          <p:nvPr>
            <p:ph idx="1"/>
          </p:nvPr>
        </p:nvSpPr>
        <p:spPr>
          <a:xfrm>
            <a:off x="827700" y="1752601"/>
            <a:ext cx="6711654" cy="3886199"/>
          </a:xfrm>
        </p:spPr>
        <p:txBody>
          <a:bodyPr>
            <a:normAutofit/>
          </a:bodyPr>
          <a:lstStyle/>
          <a:p>
            <a:r>
              <a:rPr lang="en-US" dirty="0"/>
              <a:t>a data structure in which to store the data</a:t>
            </a:r>
          </a:p>
          <a:p>
            <a:r>
              <a:rPr lang="en-US" dirty="0"/>
              <a:t>a set of functions with which to manipulate the data under certain constraints:</a:t>
            </a:r>
          </a:p>
          <a:p>
            <a:pPr lvl="1"/>
            <a:r>
              <a:rPr lang="en-US" dirty="0"/>
              <a:t>An </a:t>
            </a:r>
            <a:r>
              <a:rPr lang="en-US" b="1" dirty="0" err="1">
                <a:latin typeface="Courier New" pitchFamily="49" charset="0"/>
              </a:rPr>
              <a:t>enqueue</a:t>
            </a:r>
            <a:r>
              <a:rPr lang="en-US" b="1" dirty="0">
                <a:latin typeface="Courier New" pitchFamily="49" charset="0"/>
              </a:rPr>
              <a:t>(item)</a:t>
            </a:r>
            <a:r>
              <a:rPr lang="en-US" dirty="0"/>
              <a:t> function to add an item at the rear position of a queue.  Also called </a:t>
            </a:r>
            <a:r>
              <a:rPr lang="en-US" b="1" dirty="0">
                <a:latin typeface="Courier New" pitchFamily="49" charset="0"/>
              </a:rPr>
              <a:t>append()</a:t>
            </a:r>
            <a:endParaRPr lang="en-US" dirty="0"/>
          </a:p>
          <a:p>
            <a:pPr lvl="1"/>
            <a:r>
              <a:rPr lang="en-US" dirty="0"/>
              <a:t>A </a:t>
            </a:r>
            <a:r>
              <a:rPr lang="en-US" b="1" dirty="0">
                <a:latin typeface="Courier New" pitchFamily="49" charset="0"/>
              </a:rPr>
              <a:t>dequeue</a:t>
            </a:r>
            <a:r>
              <a:rPr lang="en-US" dirty="0"/>
              <a:t> </a:t>
            </a:r>
            <a:r>
              <a:rPr lang="en-US" b="1" dirty="0">
                <a:latin typeface="Courier New" pitchFamily="49" charset="0"/>
              </a:rPr>
              <a:t>()</a:t>
            </a:r>
            <a:r>
              <a:rPr lang="en-US" dirty="0"/>
              <a:t> function that deletes the element at the front of the queue.  Also called </a:t>
            </a:r>
            <a:r>
              <a:rPr lang="en-US" b="1" dirty="0">
                <a:latin typeface="Courier New" pitchFamily="49" charset="0"/>
              </a:rPr>
              <a:t>serve().</a:t>
            </a:r>
            <a:endParaRPr lang="en-US" dirty="0"/>
          </a:p>
          <a:p>
            <a:pPr lvl="1"/>
            <a:r>
              <a:rPr lang="en-US" dirty="0"/>
              <a:t>A </a:t>
            </a:r>
            <a:r>
              <a:rPr lang="en-US" b="1" dirty="0">
                <a:latin typeface="Courier New" pitchFamily="49" charset="0"/>
              </a:rPr>
              <a:t>retrieve()</a:t>
            </a:r>
            <a:r>
              <a:rPr lang="en-US" dirty="0"/>
              <a:t> function that returns the value of the item at the front without removing it.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Components of a Queue</a:t>
            </a:r>
          </a:p>
        </p:txBody>
      </p:sp>
      <p:sp>
        <p:nvSpPr>
          <p:cNvPr id="36867" name="Rectangle 3"/>
          <p:cNvSpPr>
            <a:spLocks noGrp="1" noChangeArrowheads="1"/>
          </p:cNvSpPr>
          <p:nvPr>
            <p:ph idx="1"/>
          </p:nvPr>
        </p:nvSpPr>
        <p:spPr>
          <a:xfrm>
            <a:off x="838200" y="1752600"/>
            <a:ext cx="6711654" cy="4195481"/>
          </a:xfrm>
        </p:spPr>
        <p:txBody>
          <a:bodyPr>
            <a:normAutofit/>
          </a:bodyPr>
          <a:lstStyle/>
          <a:p>
            <a:pPr lvl="1"/>
            <a:r>
              <a:rPr lang="en-US" dirty="0"/>
              <a:t>A </a:t>
            </a:r>
            <a:r>
              <a:rPr lang="en-US" b="1" dirty="0">
                <a:latin typeface="Courier New" pitchFamily="49" charset="0"/>
              </a:rPr>
              <a:t>full()</a:t>
            </a:r>
            <a:r>
              <a:rPr lang="en-US" dirty="0"/>
              <a:t> </a:t>
            </a:r>
            <a:r>
              <a:rPr lang="en-US" dirty="0" err="1"/>
              <a:t>boolean</a:t>
            </a:r>
            <a:r>
              <a:rPr lang="en-US" dirty="0"/>
              <a:t> function that returns TRUE if queue is full, and FALSE otherwise.  This function is not always applicable depending on how the data is stored.</a:t>
            </a:r>
          </a:p>
          <a:p>
            <a:pPr lvl="1"/>
            <a:r>
              <a:rPr lang="en-US" dirty="0"/>
              <a:t>An </a:t>
            </a:r>
            <a:r>
              <a:rPr lang="en-US" b="1" dirty="0">
                <a:latin typeface="Courier New" pitchFamily="49" charset="0"/>
              </a:rPr>
              <a:t>empty()</a:t>
            </a:r>
            <a:r>
              <a:rPr lang="en-US" dirty="0"/>
              <a:t> function that returns TRUE if queue is empty, and FALSE otherwise.</a:t>
            </a:r>
          </a:p>
          <a:p>
            <a:pPr lvl="1"/>
            <a:r>
              <a:rPr lang="en-US" dirty="0"/>
              <a:t>A </a:t>
            </a:r>
            <a:r>
              <a:rPr lang="en-US" b="1" dirty="0" err="1">
                <a:latin typeface="Courier New" pitchFamily="49" charset="0"/>
              </a:rPr>
              <a:t>print_queue</a:t>
            </a:r>
            <a:r>
              <a:rPr lang="en-US" b="1" dirty="0">
                <a:latin typeface="Courier New" pitchFamily="49" charset="0"/>
              </a:rPr>
              <a:t>()</a:t>
            </a:r>
            <a:r>
              <a:rPr lang="en-US" dirty="0"/>
              <a:t> function that displays the content of the queue. </a:t>
            </a:r>
          </a:p>
          <a:p>
            <a:pPr lvl="1"/>
            <a:r>
              <a:rPr lang="en-US" dirty="0"/>
              <a:t>A </a:t>
            </a:r>
            <a:r>
              <a:rPr lang="en-US" b="1" dirty="0" err="1">
                <a:latin typeface="Courier New" pitchFamily="49" charset="0"/>
              </a:rPr>
              <a:t>serve_retrieve</a:t>
            </a:r>
            <a:r>
              <a:rPr lang="en-US" b="1" dirty="0">
                <a:latin typeface="Courier New" pitchFamily="49" charset="0"/>
              </a:rPr>
              <a:t>()</a:t>
            </a:r>
            <a:r>
              <a:rPr lang="en-US" dirty="0"/>
              <a:t> function which </a:t>
            </a:r>
            <a:r>
              <a:rPr lang="en-US" dirty="0" err="1"/>
              <a:t>dequeues</a:t>
            </a:r>
            <a:r>
              <a:rPr lang="en-US" dirty="0"/>
              <a:t> and returns value of front element removed.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84710" y="452718"/>
            <a:ext cx="7055380" cy="1071282"/>
          </a:xfrm>
        </p:spPr>
        <p:txBody>
          <a:bodyPr/>
          <a:lstStyle/>
          <a:p>
            <a:r>
              <a:rPr lang="en-US" dirty="0"/>
              <a:t>Queue Physical Model</a:t>
            </a:r>
          </a:p>
        </p:txBody>
      </p:sp>
      <p:sp>
        <p:nvSpPr>
          <p:cNvPr id="39939" name="Rectangle 3"/>
          <p:cNvSpPr>
            <a:spLocks noGrp="1" noChangeArrowheads="1"/>
          </p:cNvSpPr>
          <p:nvPr>
            <p:ph idx="1"/>
          </p:nvPr>
        </p:nvSpPr>
        <p:spPr>
          <a:xfrm>
            <a:off x="838200" y="1752600"/>
            <a:ext cx="7315200" cy="4195481"/>
          </a:xfrm>
        </p:spPr>
        <p:txBody>
          <a:bodyPr>
            <a:normAutofit fontScale="92500"/>
          </a:bodyPr>
          <a:lstStyle/>
          <a:p>
            <a:r>
              <a:rPr lang="en-US" dirty="0"/>
              <a:t>The queue has to be represented in memory somehow</a:t>
            </a:r>
            <a:r>
              <a:rPr lang="en-US" dirty="0" smtClean="0"/>
              <a:t>.</a:t>
            </a:r>
          </a:p>
          <a:p>
            <a:pPr lvl="1"/>
            <a:r>
              <a:rPr lang="en-US" dirty="0" smtClean="0"/>
              <a:t>An </a:t>
            </a:r>
            <a:r>
              <a:rPr lang="en-US" dirty="0" smtClean="0"/>
              <a:t>array (“contiguous queue”)</a:t>
            </a:r>
            <a:endParaRPr lang="en-US" dirty="0" smtClean="0"/>
          </a:p>
          <a:p>
            <a:pPr lvl="1"/>
            <a:r>
              <a:rPr lang="en-US" dirty="0" smtClean="0"/>
              <a:t>A linked queue</a:t>
            </a:r>
            <a:endParaRPr lang="en-US" dirty="0"/>
          </a:p>
          <a:p>
            <a:r>
              <a:rPr lang="en-US" dirty="0" smtClean="0"/>
              <a:t>For a contiguous queue, we define </a:t>
            </a:r>
            <a:r>
              <a:rPr lang="en-US" dirty="0"/>
              <a:t>two “pointers</a:t>
            </a:r>
            <a:r>
              <a:rPr lang="en-US" dirty="0" smtClean="0"/>
              <a:t>” –integer constants that hold the value of the cell numbers where the front and rear members are located.</a:t>
            </a:r>
            <a:endParaRPr lang="en-US" dirty="0"/>
          </a:p>
          <a:p>
            <a:pPr lvl="1"/>
            <a:r>
              <a:rPr lang="en-US" dirty="0"/>
              <a:t>one to the front of the queue:  this is where the deletions from the queue will take place.</a:t>
            </a:r>
          </a:p>
          <a:p>
            <a:pPr lvl="1"/>
            <a:r>
              <a:rPr lang="en-US" dirty="0"/>
              <a:t>one to the rear of the queue: this  is where the additions to the queue will take place</a:t>
            </a:r>
            <a:r>
              <a:rPr lang="en-US" dirty="0" smtClean="0"/>
              <a:t>.</a:t>
            </a:r>
          </a:p>
          <a:p>
            <a:r>
              <a:rPr lang="en-US" dirty="0" smtClean="0"/>
              <a:t>Representing the queue in an array has one problem not found in the contiguous stack representation: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995082"/>
          </a:xfrm>
        </p:spPr>
        <p:txBody>
          <a:bodyPr/>
          <a:lstStyle/>
          <a:p>
            <a:r>
              <a:rPr lang="en-US" dirty="0" smtClean="0"/>
              <a:t>Queue Physical Model</a:t>
            </a:r>
            <a:endParaRPr lang="en-US" dirty="0"/>
          </a:p>
        </p:txBody>
      </p:sp>
      <p:sp>
        <p:nvSpPr>
          <p:cNvPr id="3" name="Content Placeholder 2"/>
          <p:cNvSpPr>
            <a:spLocks noGrp="1"/>
          </p:cNvSpPr>
          <p:nvPr>
            <p:ph idx="1"/>
          </p:nvPr>
        </p:nvSpPr>
        <p:spPr>
          <a:xfrm>
            <a:off x="838200" y="1676400"/>
            <a:ext cx="6711654" cy="4195481"/>
          </a:xfrm>
        </p:spPr>
        <p:txBody>
          <a:bodyPr/>
          <a:lstStyle/>
          <a:p>
            <a:r>
              <a:rPr lang="en-US" dirty="0" smtClean="0"/>
              <a:t>While the number of elements present in a queue at any one time may be known and rather stable, the amount of activity taking place – removing from the front and adding to the back – causes the elements in the queue to “travel”.</a:t>
            </a:r>
          </a:p>
          <a:p>
            <a:r>
              <a:rPr lang="en-US" dirty="0" smtClean="0"/>
              <a:t>So, while there may be sufficient memory to hold all the items in the queue, the traveling can cause it to run out of memory unless we do something about it.</a:t>
            </a:r>
          </a:p>
          <a:p>
            <a:pPr lvl="2"/>
            <a:r>
              <a:rPr lang="en-US" dirty="0" smtClean="0"/>
              <a:t>Will run out of space sooner or later</a:t>
            </a:r>
          </a:p>
          <a:p>
            <a:pPr lvl="2"/>
            <a:r>
              <a:rPr lang="en-US" dirty="0" smtClean="0"/>
              <a:t>How quickly depends on activity level</a:t>
            </a:r>
            <a:r>
              <a:rPr lang="en-US" dirty="0" smtClean="0"/>
              <a:t>.</a:t>
            </a: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Queue Physical Model</a:t>
            </a:r>
          </a:p>
        </p:txBody>
      </p:sp>
      <p:sp>
        <p:nvSpPr>
          <p:cNvPr id="54275" name="Rectangle 3"/>
          <p:cNvSpPr>
            <a:spLocks noGrp="1" noChangeArrowheads="1"/>
          </p:cNvSpPr>
          <p:nvPr>
            <p:ph idx="1"/>
          </p:nvPr>
        </p:nvSpPr>
        <p:spPr>
          <a:xfrm>
            <a:off x="838200" y="1752600"/>
            <a:ext cx="6711654" cy="4195481"/>
          </a:xfrm>
        </p:spPr>
        <p:txBody>
          <a:bodyPr>
            <a:normAutofit/>
          </a:bodyPr>
          <a:lstStyle/>
          <a:p>
            <a:r>
              <a:rPr lang="en-US" dirty="0"/>
              <a:t>There are two ways to implement </a:t>
            </a:r>
            <a:r>
              <a:rPr lang="en-US" dirty="0" smtClean="0"/>
              <a:t>this as an array:</a:t>
            </a:r>
            <a:endParaRPr lang="en-US" dirty="0"/>
          </a:p>
          <a:p>
            <a:pPr lvl="1"/>
            <a:r>
              <a:rPr lang="en-US" i="1" dirty="0"/>
              <a:t>Linear array</a:t>
            </a:r>
            <a:r>
              <a:rPr lang="en-US" dirty="0"/>
              <a:t>: </a:t>
            </a:r>
            <a:r>
              <a:rPr lang="en-US" dirty="0" smtClean="0"/>
              <a:t>Rather </a:t>
            </a:r>
            <a:r>
              <a:rPr lang="en-US" dirty="0" smtClean="0"/>
              <a:t>useless as it does not solve</a:t>
            </a:r>
            <a:r>
              <a:rPr lang="en-US" dirty="0" smtClean="0"/>
              <a:t> the “travel” problem.  </a:t>
            </a:r>
            <a:endParaRPr lang="en-US" dirty="0"/>
          </a:p>
          <a:p>
            <a:pPr lvl="1"/>
            <a:r>
              <a:rPr lang="en-US" i="1" dirty="0" smtClean="0"/>
              <a:t>Circular </a:t>
            </a:r>
            <a:r>
              <a:rPr lang="en-US" i="1" dirty="0"/>
              <a:t>array</a:t>
            </a:r>
            <a:r>
              <a:rPr lang="en-US" dirty="0"/>
              <a:t>: will travel around in circles.</a:t>
            </a:r>
          </a:p>
          <a:p>
            <a:pPr lvl="2"/>
            <a:r>
              <a:rPr lang="en-US" dirty="0"/>
              <a:t>Will never run out of space as long as array size large enough</a:t>
            </a:r>
            <a:r>
              <a:rPr lang="en-US" dirty="0" smtClean="0"/>
              <a:t>. To hold all the elements of the queue</a:t>
            </a:r>
          </a:p>
          <a:p>
            <a:pPr lvl="2"/>
            <a:r>
              <a:rPr lang="en-US" dirty="0" smtClean="0"/>
              <a:t>The desired way to do a contiguous queue.</a:t>
            </a:r>
          </a:p>
          <a:p>
            <a:r>
              <a:rPr lang="en-US" dirty="0" smtClean="0"/>
              <a:t>Of course, if implemented as a linked queue, the travel problem is irrelevant.</a:t>
            </a:r>
          </a:p>
          <a:p>
            <a:r>
              <a:rPr lang="en-US" dirty="0" smtClean="0"/>
              <a:t>In the case of a queue, whether to implement as a contiguous queue or a linked queue is 50-50</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Contiguous Queue Implementation</a:t>
            </a:r>
            <a:endParaRPr lang="en-US" dirty="0"/>
          </a:p>
        </p:txBody>
      </p:sp>
      <p:sp>
        <p:nvSpPr>
          <p:cNvPr id="40963" name="Rectangle 3"/>
          <p:cNvSpPr>
            <a:spLocks noChangeArrowheads="1"/>
          </p:cNvSpPr>
          <p:nvPr/>
        </p:nvSpPr>
        <p:spPr bwMode="auto">
          <a:xfrm>
            <a:off x="762000" y="3733800"/>
            <a:ext cx="7772400" cy="533400"/>
          </a:xfrm>
          <a:prstGeom prst="rect">
            <a:avLst/>
          </a:prstGeom>
          <a:solidFill>
            <a:schemeClr val="bg1"/>
          </a:solidFill>
          <a:ln w="9525">
            <a:solidFill>
              <a:schemeClr val="tx1"/>
            </a:solidFill>
            <a:miter lim="800000"/>
            <a:headEnd/>
            <a:tailEnd/>
          </a:ln>
          <a:effectLst/>
        </p:spPr>
        <p:txBody>
          <a:bodyPr wrap="none" anchor="ctr"/>
          <a:lstStyle/>
          <a:p>
            <a:pPr algn="ctr"/>
            <a:endParaRPr lang="en-US" sz="2400">
              <a:latin typeface="Times New Roman" charset="0"/>
            </a:endParaRPr>
          </a:p>
        </p:txBody>
      </p:sp>
      <p:sp>
        <p:nvSpPr>
          <p:cNvPr id="40964" name="Line 4"/>
          <p:cNvSpPr>
            <a:spLocks noChangeShapeType="1"/>
          </p:cNvSpPr>
          <p:nvPr/>
        </p:nvSpPr>
        <p:spPr bwMode="auto">
          <a:xfrm>
            <a:off x="12192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40965" name="Line 5"/>
          <p:cNvSpPr>
            <a:spLocks noChangeShapeType="1"/>
          </p:cNvSpPr>
          <p:nvPr/>
        </p:nvSpPr>
        <p:spPr bwMode="auto">
          <a:xfrm>
            <a:off x="16764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40966" name="Line 6"/>
          <p:cNvSpPr>
            <a:spLocks noChangeShapeType="1"/>
          </p:cNvSpPr>
          <p:nvPr/>
        </p:nvSpPr>
        <p:spPr bwMode="auto">
          <a:xfrm>
            <a:off x="21336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40967" name="Line 7"/>
          <p:cNvSpPr>
            <a:spLocks noChangeShapeType="1"/>
          </p:cNvSpPr>
          <p:nvPr/>
        </p:nvSpPr>
        <p:spPr bwMode="auto">
          <a:xfrm>
            <a:off x="25908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40968" name="Line 8"/>
          <p:cNvSpPr>
            <a:spLocks noChangeShapeType="1"/>
          </p:cNvSpPr>
          <p:nvPr/>
        </p:nvSpPr>
        <p:spPr bwMode="auto">
          <a:xfrm>
            <a:off x="30480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40969" name="Line 9"/>
          <p:cNvSpPr>
            <a:spLocks noChangeShapeType="1"/>
          </p:cNvSpPr>
          <p:nvPr/>
        </p:nvSpPr>
        <p:spPr bwMode="auto">
          <a:xfrm>
            <a:off x="35052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40970" name="Line 10"/>
          <p:cNvSpPr>
            <a:spLocks noChangeShapeType="1"/>
          </p:cNvSpPr>
          <p:nvPr/>
        </p:nvSpPr>
        <p:spPr bwMode="auto">
          <a:xfrm>
            <a:off x="39624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40971" name="Line 11"/>
          <p:cNvSpPr>
            <a:spLocks noChangeShapeType="1"/>
          </p:cNvSpPr>
          <p:nvPr/>
        </p:nvSpPr>
        <p:spPr bwMode="auto">
          <a:xfrm>
            <a:off x="44196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40972" name="Line 12"/>
          <p:cNvSpPr>
            <a:spLocks noChangeShapeType="1"/>
          </p:cNvSpPr>
          <p:nvPr/>
        </p:nvSpPr>
        <p:spPr bwMode="auto">
          <a:xfrm>
            <a:off x="48768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40973" name="Line 13"/>
          <p:cNvSpPr>
            <a:spLocks noChangeShapeType="1"/>
          </p:cNvSpPr>
          <p:nvPr/>
        </p:nvSpPr>
        <p:spPr bwMode="auto">
          <a:xfrm>
            <a:off x="53340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40974" name="Line 14"/>
          <p:cNvSpPr>
            <a:spLocks noChangeShapeType="1"/>
          </p:cNvSpPr>
          <p:nvPr/>
        </p:nvSpPr>
        <p:spPr bwMode="auto">
          <a:xfrm>
            <a:off x="57912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40975" name="Line 15"/>
          <p:cNvSpPr>
            <a:spLocks noChangeShapeType="1"/>
          </p:cNvSpPr>
          <p:nvPr/>
        </p:nvSpPr>
        <p:spPr bwMode="auto">
          <a:xfrm>
            <a:off x="62484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40976" name="Line 16"/>
          <p:cNvSpPr>
            <a:spLocks noChangeShapeType="1"/>
          </p:cNvSpPr>
          <p:nvPr/>
        </p:nvSpPr>
        <p:spPr bwMode="auto">
          <a:xfrm>
            <a:off x="67056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40977" name="Line 17"/>
          <p:cNvSpPr>
            <a:spLocks noChangeShapeType="1"/>
          </p:cNvSpPr>
          <p:nvPr/>
        </p:nvSpPr>
        <p:spPr bwMode="auto">
          <a:xfrm>
            <a:off x="71628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40978" name="Line 18"/>
          <p:cNvSpPr>
            <a:spLocks noChangeShapeType="1"/>
          </p:cNvSpPr>
          <p:nvPr/>
        </p:nvSpPr>
        <p:spPr bwMode="auto">
          <a:xfrm>
            <a:off x="76200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40979" name="Line 19"/>
          <p:cNvSpPr>
            <a:spLocks noChangeShapeType="1"/>
          </p:cNvSpPr>
          <p:nvPr/>
        </p:nvSpPr>
        <p:spPr bwMode="auto">
          <a:xfrm>
            <a:off x="80772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40981" name="Text Box 21"/>
          <p:cNvSpPr txBox="1">
            <a:spLocks noChangeArrowheads="1"/>
          </p:cNvSpPr>
          <p:nvPr/>
        </p:nvSpPr>
        <p:spPr bwMode="auto">
          <a:xfrm>
            <a:off x="1295400" y="3792538"/>
            <a:ext cx="387350" cy="457200"/>
          </a:xfrm>
          <a:prstGeom prst="rect">
            <a:avLst/>
          </a:prstGeom>
          <a:noFill/>
          <a:ln w="9525">
            <a:noFill/>
            <a:miter lim="800000"/>
            <a:headEnd/>
            <a:tailEnd/>
          </a:ln>
          <a:effectLst/>
        </p:spPr>
        <p:txBody>
          <a:bodyPr wrap="none">
            <a:spAutoFit/>
          </a:bodyPr>
          <a:lstStyle/>
          <a:p>
            <a:r>
              <a:rPr lang="en-US" sz="2400">
                <a:latin typeface="Times New Roman" charset="0"/>
              </a:rPr>
              <a:t>B</a:t>
            </a:r>
          </a:p>
        </p:txBody>
      </p:sp>
      <p:sp>
        <p:nvSpPr>
          <p:cNvPr id="40982" name="Text Box 22"/>
          <p:cNvSpPr txBox="1">
            <a:spLocks noChangeArrowheads="1"/>
          </p:cNvSpPr>
          <p:nvPr/>
        </p:nvSpPr>
        <p:spPr bwMode="auto">
          <a:xfrm>
            <a:off x="1736725" y="3792538"/>
            <a:ext cx="387350" cy="457200"/>
          </a:xfrm>
          <a:prstGeom prst="rect">
            <a:avLst/>
          </a:prstGeom>
          <a:noFill/>
          <a:ln w="9525">
            <a:noFill/>
            <a:miter lim="800000"/>
            <a:headEnd/>
            <a:tailEnd/>
          </a:ln>
          <a:effectLst/>
        </p:spPr>
        <p:txBody>
          <a:bodyPr wrap="none">
            <a:spAutoFit/>
          </a:bodyPr>
          <a:lstStyle/>
          <a:p>
            <a:r>
              <a:rPr lang="en-US" sz="2400">
                <a:latin typeface="Times New Roman" charset="0"/>
              </a:rPr>
              <a:t>C</a:t>
            </a:r>
          </a:p>
        </p:txBody>
      </p:sp>
      <p:sp>
        <p:nvSpPr>
          <p:cNvPr id="40983" name="Text Box 23"/>
          <p:cNvSpPr txBox="1">
            <a:spLocks noChangeArrowheads="1"/>
          </p:cNvSpPr>
          <p:nvPr/>
        </p:nvSpPr>
        <p:spPr bwMode="auto">
          <a:xfrm>
            <a:off x="2209800" y="3792538"/>
            <a:ext cx="404813" cy="457200"/>
          </a:xfrm>
          <a:prstGeom prst="rect">
            <a:avLst/>
          </a:prstGeom>
          <a:noFill/>
          <a:ln w="9525">
            <a:noFill/>
            <a:miter lim="800000"/>
            <a:headEnd/>
            <a:tailEnd/>
          </a:ln>
          <a:effectLst/>
        </p:spPr>
        <p:txBody>
          <a:bodyPr wrap="none">
            <a:spAutoFit/>
          </a:bodyPr>
          <a:lstStyle/>
          <a:p>
            <a:r>
              <a:rPr lang="en-US" sz="2400">
                <a:latin typeface="Times New Roman" charset="0"/>
              </a:rPr>
              <a:t>D</a:t>
            </a:r>
          </a:p>
        </p:txBody>
      </p:sp>
      <p:sp>
        <p:nvSpPr>
          <p:cNvPr id="40984" name="Text Box 24"/>
          <p:cNvSpPr txBox="1">
            <a:spLocks noChangeArrowheads="1"/>
          </p:cNvSpPr>
          <p:nvPr/>
        </p:nvSpPr>
        <p:spPr bwMode="auto">
          <a:xfrm>
            <a:off x="2667000" y="3792538"/>
            <a:ext cx="369888" cy="457200"/>
          </a:xfrm>
          <a:prstGeom prst="rect">
            <a:avLst/>
          </a:prstGeom>
          <a:noFill/>
          <a:ln w="9525">
            <a:noFill/>
            <a:miter lim="800000"/>
            <a:headEnd/>
            <a:tailEnd/>
          </a:ln>
          <a:effectLst/>
        </p:spPr>
        <p:txBody>
          <a:bodyPr wrap="none">
            <a:spAutoFit/>
          </a:bodyPr>
          <a:lstStyle/>
          <a:p>
            <a:r>
              <a:rPr lang="en-US" sz="2400">
                <a:latin typeface="Times New Roman" charset="0"/>
              </a:rPr>
              <a:t>E</a:t>
            </a:r>
          </a:p>
        </p:txBody>
      </p:sp>
      <p:sp>
        <p:nvSpPr>
          <p:cNvPr id="40985" name="Text Box 25"/>
          <p:cNvSpPr txBox="1">
            <a:spLocks noChangeArrowheads="1"/>
          </p:cNvSpPr>
          <p:nvPr/>
        </p:nvSpPr>
        <p:spPr bwMode="auto">
          <a:xfrm>
            <a:off x="3108325" y="3792538"/>
            <a:ext cx="354013" cy="457200"/>
          </a:xfrm>
          <a:prstGeom prst="rect">
            <a:avLst/>
          </a:prstGeom>
          <a:noFill/>
          <a:ln w="9525">
            <a:noFill/>
            <a:miter lim="800000"/>
            <a:headEnd/>
            <a:tailEnd/>
          </a:ln>
          <a:effectLst/>
        </p:spPr>
        <p:txBody>
          <a:bodyPr wrap="none">
            <a:spAutoFit/>
          </a:bodyPr>
          <a:lstStyle/>
          <a:p>
            <a:r>
              <a:rPr lang="en-US" sz="2400">
                <a:latin typeface="Times New Roman" charset="0"/>
              </a:rPr>
              <a:t>F</a:t>
            </a:r>
          </a:p>
        </p:txBody>
      </p:sp>
      <p:sp>
        <p:nvSpPr>
          <p:cNvPr id="40986" name="Text Box 26"/>
          <p:cNvSpPr txBox="1">
            <a:spLocks noChangeArrowheads="1"/>
          </p:cNvSpPr>
          <p:nvPr/>
        </p:nvSpPr>
        <p:spPr bwMode="auto">
          <a:xfrm>
            <a:off x="3505200" y="3792538"/>
            <a:ext cx="404813" cy="457200"/>
          </a:xfrm>
          <a:prstGeom prst="rect">
            <a:avLst/>
          </a:prstGeom>
          <a:noFill/>
          <a:ln w="9525">
            <a:noFill/>
            <a:miter lim="800000"/>
            <a:headEnd/>
            <a:tailEnd/>
          </a:ln>
          <a:effectLst/>
        </p:spPr>
        <p:txBody>
          <a:bodyPr wrap="none">
            <a:spAutoFit/>
          </a:bodyPr>
          <a:lstStyle/>
          <a:p>
            <a:r>
              <a:rPr lang="en-US" sz="2400">
                <a:latin typeface="Times New Roman" charset="0"/>
              </a:rPr>
              <a:t>G</a:t>
            </a:r>
          </a:p>
        </p:txBody>
      </p:sp>
      <p:sp>
        <p:nvSpPr>
          <p:cNvPr id="40987" name="Text Box 27"/>
          <p:cNvSpPr txBox="1">
            <a:spLocks noChangeArrowheads="1"/>
          </p:cNvSpPr>
          <p:nvPr/>
        </p:nvSpPr>
        <p:spPr bwMode="auto">
          <a:xfrm>
            <a:off x="4022725" y="3792538"/>
            <a:ext cx="404813" cy="457200"/>
          </a:xfrm>
          <a:prstGeom prst="rect">
            <a:avLst/>
          </a:prstGeom>
          <a:noFill/>
          <a:ln w="9525">
            <a:noFill/>
            <a:miter lim="800000"/>
            <a:headEnd/>
            <a:tailEnd/>
          </a:ln>
          <a:effectLst/>
        </p:spPr>
        <p:txBody>
          <a:bodyPr wrap="none">
            <a:spAutoFit/>
          </a:bodyPr>
          <a:lstStyle/>
          <a:p>
            <a:r>
              <a:rPr lang="en-US" sz="2400">
                <a:latin typeface="Times New Roman" charset="0"/>
              </a:rPr>
              <a:t>H</a:t>
            </a:r>
          </a:p>
        </p:txBody>
      </p:sp>
      <p:sp>
        <p:nvSpPr>
          <p:cNvPr id="40988" name="Text Box 28"/>
          <p:cNvSpPr txBox="1">
            <a:spLocks noChangeArrowheads="1"/>
          </p:cNvSpPr>
          <p:nvPr/>
        </p:nvSpPr>
        <p:spPr bwMode="auto">
          <a:xfrm>
            <a:off x="4479925" y="3792538"/>
            <a:ext cx="285750" cy="457200"/>
          </a:xfrm>
          <a:prstGeom prst="rect">
            <a:avLst/>
          </a:prstGeom>
          <a:noFill/>
          <a:ln w="9525">
            <a:noFill/>
            <a:miter lim="800000"/>
            <a:headEnd/>
            <a:tailEnd/>
          </a:ln>
          <a:effectLst/>
        </p:spPr>
        <p:txBody>
          <a:bodyPr wrap="none">
            <a:spAutoFit/>
          </a:bodyPr>
          <a:lstStyle/>
          <a:p>
            <a:r>
              <a:rPr lang="en-US" sz="2400">
                <a:latin typeface="Times New Roman" charset="0"/>
              </a:rPr>
              <a:t>I</a:t>
            </a:r>
          </a:p>
        </p:txBody>
      </p:sp>
      <p:sp>
        <p:nvSpPr>
          <p:cNvPr id="40989" name="Text Box 29"/>
          <p:cNvSpPr txBox="1">
            <a:spLocks noChangeArrowheads="1"/>
          </p:cNvSpPr>
          <p:nvPr/>
        </p:nvSpPr>
        <p:spPr bwMode="auto">
          <a:xfrm>
            <a:off x="4953000" y="3792538"/>
            <a:ext cx="303213" cy="457200"/>
          </a:xfrm>
          <a:prstGeom prst="rect">
            <a:avLst/>
          </a:prstGeom>
          <a:noFill/>
          <a:ln w="9525">
            <a:noFill/>
            <a:miter lim="800000"/>
            <a:headEnd/>
            <a:tailEnd/>
          </a:ln>
          <a:effectLst/>
        </p:spPr>
        <p:txBody>
          <a:bodyPr wrap="none">
            <a:spAutoFit/>
          </a:bodyPr>
          <a:lstStyle/>
          <a:p>
            <a:r>
              <a:rPr lang="en-US" sz="2400">
                <a:latin typeface="Times New Roman" charset="0"/>
              </a:rPr>
              <a:t>J</a:t>
            </a:r>
          </a:p>
        </p:txBody>
      </p:sp>
      <p:sp>
        <p:nvSpPr>
          <p:cNvPr id="40990" name="Text Box 30"/>
          <p:cNvSpPr txBox="1">
            <a:spLocks noChangeArrowheads="1"/>
          </p:cNvSpPr>
          <p:nvPr/>
        </p:nvSpPr>
        <p:spPr bwMode="auto">
          <a:xfrm>
            <a:off x="5394325" y="3792538"/>
            <a:ext cx="404813" cy="457200"/>
          </a:xfrm>
          <a:prstGeom prst="rect">
            <a:avLst/>
          </a:prstGeom>
          <a:noFill/>
          <a:ln w="9525">
            <a:noFill/>
            <a:miter lim="800000"/>
            <a:headEnd/>
            <a:tailEnd/>
          </a:ln>
          <a:effectLst/>
        </p:spPr>
        <p:txBody>
          <a:bodyPr wrap="none">
            <a:spAutoFit/>
          </a:bodyPr>
          <a:lstStyle/>
          <a:p>
            <a:r>
              <a:rPr lang="en-US" sz="2400">
                <a:latin typeface="Times New Roman" charset="0"/>
              </a:rPr>
              <a:t>K</a:t>
            </a:r>
          </a:p>
        </p:txBody>
      </p:sp>
      <p:sp>
        <p:nvSpPr>
          <p:cNvPr id="40991" name="Text Box 31"/>
          <p:cNvSpPr txBox="1">
            <a:spLocks noChangeArrowheads="1"/>
          </p:cNvSpPr>
          <p:nvPr/>
        </p:nvSpPr>
        <p:spPr bwMode="auto">
          <a:xfrm>
            <a:off x="5851525" y="3792538"/>
            <a:ext cx="369888" cy="457200"/>
          </a:xfrm>
          <a:prstGeom prst="rect">
            <a:avLst/>
          </a:prstGeom>
          <a:noFill/>
          <a:ln w="9525">
            <a:noFill/>
            <a:miter lim="800000"/>
            <a:headEnd/>
            <a:tailEnd/>
          </a:ln>
          <a:effectLst/>
        </p:spPr>
        <p:txBody>
          <a:bodyPr wrap="none">
            <a:spAutoFit/>
          </a:bodyPr>
          <a:lstStyle/>
          <a:p>
            <a:r>
              <a:rPr lang="en-US" sz="2400">
                <a:latin typeface="Times New Roman" charset="0"/>
              </a:rPr>
              <a:t>L</a:t>
            </a:r>
          </a:p>
        </p:txBody>
      </p:sp>
      <p:sp>
        <p:nvSpPr>
          <p:cNvPr id="40992" name="Text Box 32"/>
          <p:cNvSpPr txBox="1">
            <a:spLocks noChangeArrowheads="1"/>
          </p:cNvSpPr>
          <p:nvPr/>
        </p:nvSpPr>
        <p:spPr bwMode="auto">
          <a:xfrm>
            <a:off x="6308725" y="3792538"/>
            <a:ext cx="455613" cy="457200"/>
          </a:xfrm>
          <a:prstGeom prst="rect">
            <a:avLst/>
          </a:prstGeom>
          <a:noFill/>
          <a:ln w="9525">
            <a:noFill/>
            <a:miter lim="800000"/>
            <a:headEnd/>
            <a:tailEnd/>
          </a:ln>
          <a:effectLst/>
        </p:spPr>
        <p:txBody>
          <a:bodyPr wrap="none">
            <a:spAutoFit/>
          </a:bodyPr>
          <a:lstStyle/>
          <a:p>
            <a:r>
              <a:rPr lang="en-US" sz="2400">
                <a:latin typeface="Times New Roman" charset="0"/>
              </a:rPr>
              <a:t>M</a:t>
            </a:r>
          </a:p>
        </p:txBody>
      </p:sp>
      <p:sp>
        <p:nvSpPr>
          <p:cNvPr id="40993" name="Line 33"/>
          <p:cNvSpPr>
            <a:spLocks noChangeShapeType="1"/>
          </p:cNvSpPr>
          <p:nvPr/>
        </p:nvSpPr>
        <p:spPr bwMode="auto">
          <a:xfrm flipH="1" flipV="1">
            <a:off x="6553200" y="4343400"/>
            <a:ext cx="0" cy="1066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0994" name="Text Box 34"/>
          <p:cNvSpPr txBox="1">
            <a:spLocks noChangeArrowheads="1"/>
          </p:cNvSpPr>
          <p:nvPr/>
        </p:nvSpPr>
        <p:spPr bwMode="auto">
          <a:xfrm>
            <a:off x="5867400" y="5410200"/>
            <a:ext cx="1871025" cy="461665"/>
          </a:xfrm>
          <a:prstGeom prst="rect">
            <a:avLst/>
          </a:prstGeom>
          <a:noFill/>
          <a:ln w="9525">
            <a:noFill/>
            <a:miter lim="800000"/>
            <a:headEnd/>
            <a:tailEnd/>
          </a:ln>
          <a:effectLst/>
        </p:spPr>
        <p:txBody>
          <a:bodyPr wrap="none">
            <a:spAutoFit/>
          </a:bodyPr>
          <a:lstStyle/>
          <a:p>
            <a:r>
              <a:rPr lang="en-US" sz="2400" dirty="0">
                <a:latin typeface="Times New Roman" charset="0"/>
              </a:rPr>
              <a:t>rear </a:t>
            </a:r>
            <a:r>
              <a:rPr lang="en-US" sz="2400" dirty="0" smtClean="0">
                <a:latin typeface="Times New Roman" charset="0"/>
              </a:rPr>
              <a:t>“pointer”</a:t>
            </a:r>
            <a:endParaRPr lang="en-US" sz="2400" dirty="0">
              <a:latin typeface="Times New Roman" charset="0"/>
            </a:endParaRPr>
          </a:p>
        </p:txBody>
      </p:sp>
      <p:sp>
        <p:nvSpPr>
          <p:cNvPr id="41000" name="Text Box 40"/>
          <p:cNvSpPr txBox="1">
            <a:spLocks noChangeArrowheads="1"/>
          </p:cNvSpPr>
          <p:nvPr/>
        </p:nvSpPr>
        <p:spPr bwMode="auto">
          <a:xfrm>
            <a:off x="609600" y="5410200"/>
            <a:ext cx="1991251" cy="461665"/>
          </a:xfrm>
          <a:prstGeom prst="rect">
            <a:avLst/>
          </a:prstGeom>
          <a:noFill/>
          <a:ln w="9525">
            <a:noFill/>
            <a:miter lim="800000"/>
            <a:headEnd/>
            <a:tailEnd/>
          </a:ln>
          <a:effectLst/>
        </p:spPr>
        <p:txBody>
          <a:bodyPr wrap="none">
            <a:spAutoFit/>
          </a:bodyPr>
          <a:lstStyle/>
          <a:p>
            <a:r>
              <a:rPr lang="en-US" sz="2400" dirty="0">
                <a:latin typeface="Times New Roman" charset="0"/>
              </a:rPr>
              <a:t>front </a:t>
            </a:r>
            <a:r>
              <a:rPr lang="en-US" sz="2400" dirty="0" smtClean="0">
                <a:latin typeface="Times New Roman" charset="0"/>
              </a:rPr>
              <a:t>“pointer”</a:t>
            </a:r>
            <a:endParaRPr lang="en-US" sz="2400" dirty="0">
              <a:latin typeface="Times New Roman" charset="0"/>
            </a:endParaRPr>
          </a:p>
        </p:txBody>
      </p:sp>
      <p:sp>
        <p:nvSpPr>
          <p:cNvPr id="41001" name="Line 41"/>
          <p:cNvSpPr>
            <a:spLocks noChangeShapeType="1"/>
          </p:cNvSpPr>
          <p:nvPr/>
        </p:nvSpPr>
        <p:spPr bwMode="auto">
          <a:xfrm flipV="1">
            <a:off x="1463675" y="4454525"/>
            <a:ext cx="0" cy="914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41002" name="AutoShape 42"/>
          <p:cNvCxnSpPr>
            <a:cxnSpLocks noChangeShapeType="1"/>
            <a:stCxn id="40963" idx="1"/>
            <a:endCxn id="40963" idx="3"/>
          </p:cNvCxnSpPr>
          <p:nvPr/>
        </p:nvCxnSpPr>
        <p:spPr bwMode="auto">
          <a:xfrm rot="10800000" flipH="1" flipV="1">
            <a:off x="762000" y="4000500"/>
            <a:ext cx="7772400" cy="1588"/>
          </a:xfrm>
          <a:prstGeom prst="curvedConnector5">
            <a:avLst>
              <a:gd name="adj1" fmla="val -2940"/>
              <a:gd name="adj2" fmla="val -123600005"/>
              <a:gd name="adj3" fmla="val 102940"/>
            </a:avLst>
          </a:prstGeom>
          <a:noFill/>
          <a:ln w="9525">
            <a:solidFill>
              <a:schemeClr val="tx1"/>
            </a:solidFill>
            <a:round/>
            <a:headEnd type="triangle" w="med" len="med"/>
            <a:tailEnd type="triangle" w="med" len="med"/>
          </a:ln>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Circular Queues - Problems</a:t>
            </a:r>
          </a:p>
        </p:txBody>
      </p:sp>
      <p:sp>
        <p:nvSpPr>
          <p:cNvPr id="61443" name="Rectangle 3"/>
          <p:cNvSpPr>
            <a:spLocks noGrp="1" noChangeArrowheads="1"/>
          </p:cNvSpPr>
          <p:nvPr>
            <p:ph idx="1"/>
          </p:nvPr>
        </p:nvSpPr>
        <p:spPr/>
        <p:txBody>
          <a:bodyPr/>
          <a:lstStyle/>
          <a:p>
            <a:r>
              <a:rPr lang="en-US" dirty="0"/>
              <a:t>The relative positions of the front and rear </a:t>
            </a:r>
            <a:r>
              <a:rPr lang="en-US" dirty="0" smtClean="0"/>
              <a:t>“pointers” </a:t>
            </a:r>
            <a:r>
              <a:rPr lang="en-US" dirty="0"/>
              <a:t>can be ambiguous as far as to the state of the queue.</a:t>
            </a:r>
          </a:p>
          <a:p>
            <a:pPr lvl="1"/>
            <a:r>
              <a:rPr lang="en-US" dirty="0" smtClean="0"/>
              <a:t>An </a:t>
            </a:r>
            <a:r>
              <a:rPr lang="en-US" dirty="0"/>
              <a:t>empty queue will have the rear and front </a:t>
            </a:r>
            <a:r>
              <a:rPr lang="en-US" dirty="0" smtClean="0"/>
              <a:t>“pointers” </a:t>
            </a:r>
            <a:r>
              <a:rPr lang="en-US" dirty="0"/>
              <a:t>pointing at adjacent cells in the array</a:t>
            </a:r>
          </a:p>
          <a:p>
            <a:pPr lvl="1"/>
            <a:r>
              <a:rPr lang="en-US" dirty="0"/>
              <a:t>A full queue will also have the front and rear </a:t>
            </a:r>
            <a:r>
              <a:rPr lang="en-US" dirty="0" smtClean="0"/>
              <a:t>“pointers “pointing </a:t>
            </a:r>
            <a:r>
              <a:rPr lang="en-US" dirty="0"/>
              <a:t>to adjacent cells in the array</a:t>
            </a:r>
          </a:p>
          <a:p>
            <a:r>
              <a:rPr lang="en-US" dirty="0"/>
              <a:t>For example: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Circular Queues - Problems</a:t>
            </a:r>
          </a:p>
        </p:txBody>
      </p:sp>
      <p:sp>
        <p:nvSpPr>
          <p:cNvPr id="59396" name="Rectangle 4"/>
          <p:cNvSpPr>
            <a:spLocks noChangeArrowheads="1"/>
          </p:cNvSpPr>
          <p:nvPr/>
        </p:nvSpPr>
        <p:spPr bwMode="auto">
          <a:xfrm>
            <a:off x="762000" y="3733800"/>
            <a:ext cx="7772400" cy="533400"/>
          </a:xfrm>
          <a:prstGeom prst="rect">
            <a:avLst/>
          </a:prstGeom>
          <a:solidFill>
            <a:schemeClr val="bg1"/>
          </a:solidFill>
          <a:ln w="38100">
            <a:solidFill>
              <a:schemeClr val="tx1"/>
            </a:solidFill>
            <a:miter lim="800000"/>
            <a:headEnd/>
            <a:tailEnd/>
          </a:ln>
          <a:effectLst/>
        </p:spPr>
        <p:txBody>
          <a:bodyPr wrap="none" anchor="ctr"/>
          <a:lstStyle/>
          <a:p>
            <a:pPr algn="ctr"/>
            <a:endParaRPr lang="en-US" sz="2400">
              <a:latin typeface="Times New Roman" charset="0"/>
            </a:endParaRPr>
          </a:p>
        </p:txBody>
      </p:sp>
      <p:sp>
        <p:nvSpPr>
          <p:cNvPr id="59397" name="Line 5"/>
          <p:cNvSpPr>
            <a:spLocks noChangeShapeType="1"/>
          </p:cNvSpPr>
          <p:nvPr/>
        </p:nvSpPr>
        <p:spPr bwMode="auto">
          <a:xfrm>
            <a:off x="12192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59398" name="Line 6"/>
          <p:cNvSpPr>
            <a:spLocks noChangeShapeType="1"/>
          </p:cNvSpPr>
          <p:nvPr/>
        </p:nvSpPr>
        <p:spPr bwMode="auto">
          <a:xfrm>
            <a:off x="16764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59399" name="Line 7"/>
          <p:cNvSpPr>
            <a:spLocks noChangeShapeType="1"/>
          </p:cNvSpPr>
          <p:nvPr/>
        </p:nvSpPr>
        <p:spPr bwMode="auto">
          <a:xfrm>
            <a:off x="21336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59400" name="Line 8"/>
          <p:cNvSpPr>
            <a:spLocks noChangeShapeType="1"/>
          </p:cNvSpPr>
          <p:nvPr/>
        </p:nvSpPr>
        <p:spPr bwMode="auto">
          <a:xfrm>
            <a:off x="25908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59401" name="Line 9"/>
          <p:cNvSpPr>
            <a:spLocks noChangeShapeType="1"/>
          </p:cNvSpPr>
          <p:nvPr/>
        </p:nvSpPr>
        <p:spPr bwMode="auto">
          <a:xfrm>
            <a:off x="30480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59402" name="Line 10"/>
          <p:cNvSpPr>
            <a:spLocks noChangeShapeType="1"/>
          </p:cNvSpPr>
          <p:nvPr/>
        </p:nvSpPr>
        <p:spPr bwMode="auto">
          <a:xfrm>
            <a:off x="35052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59403" name="Line 11"/>
          <p:cNvSpPr>
            <a:spLocks noChangeShapeType="1"/>
          </p:cNvSpPr>
          <p:nvPr/>
        </p:nvSpPr>
        <p:spPr bwMode="auto">
          <a:xfrm>
            <a:off x="39624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59404" name="Line 12"/>
          <p:cNvSpPr>
            <a:spLocks noChangeShapeType="1"/>
          </p:cNvSpPr>
          <p:nvPr/>
        </p:nvSpPr>
        <p:spPr bwMode="auto">
          <a:xfrm>
            <a:off x="44196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59405" name="Line 13"/>
          <p:cNvSpPr>
            <a:spLocks noChangeShapeType="1"/>
          </p:cNvSpPr>
          <p:nvPr/>
        </p:nvSpPr>
        <p:spPr bwMode="auto">
          <a:xfrm>
            <a:off x="48768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59406" name="Line 14"/>
          <p:cNvSpPr>
            <a:spLocks noChangeShapeType="1"/>
          </p:cNvSpPr>
          <p:nvPr/>
        </p:nvSpPr>
        <p:spPr bwMode="auto">
          <a:xfrm>
            <a:off x="53340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59407" name="Line 15"/>
          <p:cNvSpPr>
            <a:spLocks noChangeShapeType="1"/>
          </p:cNvSpPr>
          <p:nvPr/>
        </p:nvSpPr>
        <p:spPr bwMode="auto">
          <a:xfrm>
            <a:off x="57912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59408" name="Line 16"/>
          <p:cNvSpPr>
            <a:spLocks noChangeShapeType="1"/>
          </p:cNvSpPr>
          <p:nvPr/>
        </p:nvSpPr>
        <p:spPr bwMode="auto">
          <a:xfrm>
            <a:off x="62484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59409" name="Line 17"/>
          <p:cNvSpPr>
            <a:spLocks noChangeShapeType="1"/>
          </p:cNvSpPr>
          <p:nvPr/>
        </p:nvSpPr>
        <p:spPr bwMode="auto">
          <a:xfrm>
            <a:off x="67056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59410" name="Line 18"/>
          <p:cNvSpPr>
            <a:spLocks noChangeShapeType="1"/>
          </p:cNvSpPr>
          <p:nvPr/>
        </p:nvSpPr>
        <p:spPr bwMode="auto">
          <a:xfrm>
            <a:off x="71628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59411" name="Line 19"/>
          <p:cNvSpPr>
            <a:spLocks noChangeShapeType="1"/>
          </p:cNvSpPr>
          <p:nvPr/>
        </p:nvSpPr>
        <p:spPr bwMode="auto">
          <a:xfrm>
            <a:off x="76200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59412" name="Line 20"/>
          <p:cNvSpPr>
            <a:spLocks noChangeShapeType="1"/>
          </p:cNvSpPr>
          <p:nvPr/>
        </p:nvSpPr>
        <p:spPr bwMode="auto">
          <a:xfrm>
            <a:off x="80772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59420" name="Text Box 28"/>
          <p:cNvSpPr txBox="1">
            <a:spLocks noChangeArrowheads="1"/>
          </p:cNvSpPr>
          <p:nvPr/>
        </p:nvSpPr>
        <p:spPr bwMode="auto">
          <a:xfrm>
            <a:off x="4479925" y="3792538"/>
            <a:ext cx="285750" cy="457200"/>
          </a:xfrm>
          <a:prstGeom prst="rect">
            <a:avLst/>
          </a:prstGeom>
          <a:noFill/>
          <a:ln w="9525">
            <a:noFill/>
            <a:miter lim="800000"/>
            <a:headEnd/>
            <a:tailEnd/>
          </a:ln>
          <a:effectLst/>
        </p:spPr>
        <p:txBody>
          <a:bodyPr wrap="none">
            <a:spAutoFit/>
          </a:bodyPr>
          <a:lstStyle/>
          <a:p>
            <a:r>
              <a:rPr lang="en-US" sz="2400">
                <a:latin typeface="Times New Roman" charset="0"/>
              </a:rPr>
              <a:t>I</a:t>
            </a:r>
          </a:p>
        </p:txBody>
      </p:sp>
      <p:sp>
        <p:nvSpPr>
          <p:cNvPr id="59431" name="Line 39"/>
          <p:cNvSpPr>
            <a:spLocks noChangeShapeType="1"/>
          </p:cNvSpPr>
          <p:nvPr/>
        </p:nvSpPr>
        <p:spPr bwMode="auto">
          <a:xfrm flipV="1">
            <a:off x="3581400" y="4267199"/>
            <a:ext cx="914400" cy="1463675"/>
          </a:xfrm>
          <a:prstGeom prst="line">
            <a:avLst/>
          </a:prstGeom>
          <a:noFill/>
          <a:ln w="9525">
            <a:solidFill>
              <a:schemeClr val="tx1"/>
            </a:solidFill>
            <a:round/>
            <a:headEnd/>
            <a:tailEnd type="triangle" w="med" len="med"/>
          </a:ln>
          <a:effectLst/>
        </p:spPr>
        <p:txBody>
          <a:bodyPr wrap="none" anchor="ctr"/>
          <a:lstStyle/>
          <a:p>
            <a:endParaRPr lang="en-US"/>
          </a:p>
        </p:txBody>
      </p:sp>
      <p:sp>
        <p:nvSpPr>
          <p:cNvPr id="59432" name="Text Box 40"/>
          <p:cNvSpPr txBox="1">
            <a:spLocks noChangeArrowheads="1"/>
          </p:cNvSpPr>
          <p:nvPr/>
        </p:nvSpPr>
        <p:spPr bwMode="auto">
          <a:xfrm>
            <a:off x="4876800" y="5181600"/>
            <a:ext cx="1871025" cy="461665"/>
          </a:xfrm>
          <a:prstGeom prst="rect">
            <a:avLst/>
          </a:prstGeom>
          <a:noFill/>
          <a:ln w="9525">
            <a:noFill/>
            <a:miter lim="800000"/>
            <a:headEnd/>
            <a:tailEnd/>
          </a:ln>
          <a:effectLst/>
        </p:spPr>
        <p:txBody>
          <a:bodyPr wrap="none">
            <a:spAutoFit/>
          </a:bodyPr>
          <a:lstStyle/>
          <a:p>
            <a:r>
              <a:rPr lang="en-US" sz="2400" dirty="0">
                <a:latin typeface="Times New Roman" charset="0"/>
              </a:rPr>
              <a:t>rear </a:t>
            </a:r>
            <a:r>
              <a:rPr lang="en-US" sz="2400" dirty="0" smtClean="0">
                <a:latin typeface="Times New Roman" charset="0"/>
              </a:rPr>
              <a:t>“pointer”</a:t>
            </a:r>
            <a:endParaRPr lang="en-US" sz="2400" dirty="0">
              <a:latin typeface="Times New Roman" charset="0"/>
            </a:endParaRPr>
          </a:p>
        </p:txBody>
      </p:sp>
      <p:sp>
        <p:nvSpPr>
          <p:cNvPr id="59433" name="Text Box 41"/>
          <p:cNvSpPr txBox="1">
            <a:spLocks noChangeArrowheads="1"/>
          </p:cNvSpPr>
          <p:nvPr/>
        </p:nvSpPr>
        <p:spPr bwMode="auto">
          <a:xfrm>
            <a:off x="2819400" y="5715000"/>
            <a:ext cx="1991251" cy="461665"/>
          </a:xfrm>
          <a:prstGeom prst="rect">
            <a:avLst/>
          </a:prstGeom>
          <a:noFill/>
          <a:ln w="9525">
            <a:noFill/>
            <a:miter lim="800000"/>
            <a:headEnd/>
            <a:tailEnd/>
          </a:ln>
          <a:effectLst/>
        </p:spPr>
        <p:txBody>
          <a:bodyPr wrap="none">
            <a:spAutoFit/>
          </a:bodyPr>
          <a:lstStyle/>
          <a:p>
            <a:r>
              <a:rPr lang="en-US" sz="2400" dirty="0">
                <a:latin typeface="Times New Roman" charset="0"/>
              </a:rPr>
              <a:t>front </a:t>
            </a:r>
            <a:r>
              <a:rPr lang="en-US" sz="2400" dirty="0" smtClean="0">
                <a:latin typeface="Times New Roman" charset="0"/>
              </a:rPr>
              <a:t>“pointer”</a:t>
            </a:r>
            <a:endParaRPr lang="en-US" sz="2400" dirty="0">
              <a:latin typeface="Times New Roman" charset="0"/>
            </a:endParaRPr>
          </a:p>
        </p:txBody>
      </p:sp>
      <p:sp>
        <p:nvSpPr>
          <p:cNvPr id="59434" name="Line 42"/>
          <p:cNvSpPr>
            <a:spLocks noChangeShapeType="1"/>
          </p:cNvSpPr>
          <p:nvPr/>
        </p:nvSpPr>
        <p:spPr bwMode="auto">
          <a:xfrm flipH="1" flipV="1">
            <a:off x="4648199" y="4267199"/>
            <a:ext cx="1006475" cy="949325"/>
          </a:xfrm>
          <a:prstGeom prst="line">
            <a:avLst/>
          </a:prstGeom>
          <a:noFill/>
          <a:ln w="9525">
            <a:solidFill>
              <a:schemeClr val="tx1"/>
            </a:solidFill>
            <a:round/>
            <a:headEnd/>
            <a:tailEnd type="triangle" w="med" len="med"/>
          </a:ln>
          <a:effectLst/>
        </p:spPr>
        <p:txBody>
          <a:bodyPr wrap="none" anchor="ctr"/>
          <a:lstStyle/>
          <a:p>
            <a:endParaRPr lang="en-US"/>
          </a:p>
        </p:txBody>
      </p:sp>
      <p:sp>
        <p:nvSpPr>
          <p:cNvPr id="59437" name="Text Box 45"/>
          <p:cNvSpPr txBox="1">
            <a:spLocks noChangeArrowheads="1"/>
          </p:cNvSpPr>
          <p:nvPr/>
        </p:nvSpPr>
        <p:spPr bwMode="auto">
          <a:xfrm>
            <a:off x="1752600" y="2286000"/>
            <a:ext cx="6093335" cy="461665"/>
          </a:xfrm>
          <a:prstGeom prst="rect">
            <a:avLst/>
          </a:prstGeom>
          <a:noFill/>
          <a:ln w="9525">
            <a:noFill/>
            <a:miter lim="800000"/>
            <a:headEnd/>
            <a:tailEnd/>
          </a:ln>
          <a:effectLst/>
        </p:spPr>
        <p:txBody>
          <a:bodyPr wrap="square">
            <a:spAutoFit/>
          </a:bodyPr>
          <a:lstStyle/>
          <a:p>
            <a:r>
              <a:rPr lang="en-US" sz="2400" dirty="0">
                <a:latin typeface="Times New Roman" charset="0"/>
              </a:rPr>
              <a:t>Circular Queue with </a:t>
            </a:r>
            <a:r>
              <a:rPr lang="en-US" sz="2400" dirty="0" smtClean="0">
                <a:latin typeface="Times New Roman" charset="0"/>
              </a:rPr>
              <a:t>only one </a:t>
            </a:r>
            <a:r>
              <a:rPr lang="en-US" sz="2400" dirty="0">
                <a:latin typeface="Times New Roman" charset="0"/>
              </a:rPr>
              <a:t>position occupied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Circular Queues - Problems</a:t>
            </a:r>
          </a:p>
        </p:txBody>
      </p:sp>
      <p:sp>
        <p:nvSpPr>
          <p:cNvPr id="62506" name="Text Box 42"/>
          <p:cNvSpPr txBox="1">
            <a:spLocks noChangeArrowheads="1"/>
          </p:cNvSpPr>
          <p:nvPr/>
        </p:nvSpPr>
        <p:spPr bwMode="auto">
          <a:xfrm>
            <a:off x="3048000" y="2590800"/>
            <a:ext cx="2940050" cy="457200"/>
          </a:xfrm>
          <a:prstGeom prst="rect">
            <a:avLst/>
          </a:prstGeom>
          <a:noFill/>
          <a:ln w="9525">
            <a:noFill/>
            <a:miter lim="800000"/>
            <a:headEnd/>
            <a:tailEnd/>
          </a:ln>
          <a:effectLst/>
        </p:spPr>
        <p:txBody>
          <a:bodyPr wrap="none">
            <a:spAutoFit/>
          </a:bodyPr>
          <a:lstStyle/>
          <a:p>
            <a:pPr algn="ctr"/>
            <a:r>
              <a:rPr lang="en-US" sz="2400">
                <a:latin typeface="Times New Roman" charset="0"/>
              </a:rPr>
              <a:t>Empty Circular Queue</a:t>
            </a:r>
          </a:p>
        </p:txBody>
      </p:sp>
      <p:sp>
        <p:nvSpPr>
          <p:cNvPr id="62507" name="Rectangle 43"/>
          <p:cNvSpPr>
            <a:spLocks noChangeArrowheads="1"/>
          </p:cNvSpPr>
          <p:nvPr/>
        </p:nvSpPr>
        <p:spPr bwMode="auto">
          <a:xfrm>
            <a:off x="762000" y="3733800"/>
            <a:ext cx="7772400" cy="533400"/>
          </a:xfrm>
          <a:prstGeom prst="rect">
            <a:avLst/>
          </a:prstGeom>
          <a:solidFill>
            <a:schemeClr val="bg1"/>
          </a:solidFill>
          <a:ln w="38100">
            <a:solidFill>
              <a:schemeClr val="tx1"/>
            </a:solidFill>
            <a:miter lim="800000"/>
            <a:headEnd/>
            <a:tailEnd/>
          </a:ln>
          <a:effectLst/>
        </p:spPr>
        <p:txBody>
          <a:bodyPr wrap="none" anchor="ctr"/>
          <a:lstStyle/>
          <a:p>
            <a:pPr algn="ctr"/>
            <a:endParaRPr lang="en-US" sz="2400">
              <a:latin typeface="Times New Roman" charset="0"/>
            </a:endParaRPr>
          </a:p>
        </p:txBody>
      </p:sp>
      <p:sp>
        <p:nvSpPr>
          <p:cNvPr id="62508" name="Line 44"/>
          <p:cNvSpPr>
            <a:spLocks noChangeShapeType="1"/>
          </p:cNvSpPr>
          <p:nvPr/>
        </p:nvSpPr>
        <p:spPr bwMode="auto">
          <a:xfrm>
            <a:off x="12192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2509" name="Line 45"/>
          <p:cNvSpPr>
            <a:spLocks noChangeShapeType="1"/>
          </p:cNvSpPr>
          <p:nvPr/>
        </p:nvSpPr>
        <p:spPr bwMode="auto">
          <a:xfrm>
            <a:off x="16764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2510" name="Line 46"/>
          <p:cNvSpPr>
            <a:spLocks noChangeShapeType="1"/>
          </p:cNvSpPr>
          <p:nvPr/>
        </p:nvSpPr>
        <p:spPr bwMode="auto">
          <a:xfrm>
            <a:off x="21336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2511" name="Line 47"/>
          <p:cNvSpPr>
            <a:spLocks noChangeShapeType="1"/>
          </p:cNvSpPr>
          <p:nvPr/>
        </p:nvSpPr>
        <p:spPr bwMode="auto">
          <a:xfrm>
            <a:off x="25908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2512" name="Line 48"/>
          <p:cNvSpPr>
            <a:spLocks noChangeShapeType="1"/>
          </p:cNvSpPr>
          <p:nvPr/>
        </p:nvSpPr>
        <p:spPr bwMode="auto">
          <a:xfrm>
            <a:off x="30480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2513" name="Line 49"/>
          <p:cNvSpPr>
            <a:spLocks noChangeShapeType="1"/>
          </p:cNvSpPr>
          <p:nvPr/>
        </p:nvSpPr>
        <p:spPr bwMode="auto">
          <a:xfrm>
            <a:off x="35052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2514" name="Line 50"/>
          <p:cNvSpPr>
            <a:spLocks noChangeShapeType="1"/>
          </p:cNvSpPr>
          <p:nvPr/>
        </p:nvSpPr>
        <p:spPr bwMode="auto">
          <a:xfrm>
            <a:off x="39624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2515" name="Line 51"/>
          <p:cNvSpPr>
            <a:spLocks noChangeShapeType="1"/>
          </p:cNvSpPr>
          <p:nvPr/>
        </p:nvSpPr>
        <p:spPr bwMode="auto">
          <a:xfrm>
            <a:off x="44196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2516" name="Line 52"/>
          <p:cNvSpPr>
            <a:spLocks noChangeShapeType="1"/>
          </p:cNvSpPr>
          <p:nvPr/>
        </p:nvSpPr>
        <p:spPr bwMode="auto">
          <a:xfrm>
            <a:off x="48768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2517" name="Line 53"/>
          <p:cNvSpPr>
            <a:spLocks noChangeShapeType="1"/>
          </p:cNvSpPr>
          <p:nvPr/>
        </p:nvSpPr>
        <p:spPr bwMode="auto">
          <a:xfrm>
            <a:off x="53340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2518" name="Line 54"/>
          <p:cNvSpPr>
            <a:spLocks noChangeShapeType="1"/>
          </p:cNvSpPr>
          <p:nvPr/>
        </p:nvSpPr>
        <p:spPr bwMode="auto">
          <a:xfrm>
            <a:off x="57912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2519" name="Line 55"/>
          <p:cNvSpPr>
            <a:spLocks noChangeShapeType="1"/>
          </p:cNvSpPr>
          <p:nvPr/>
        </p:nvSpPr>
        <p:spPr bwMode="auto">
          <a:xfrm>
            <a:off x="62484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2520" name="Line 56"/>
          <p:cNvSpPr>
            <a:spLocks noChangeShapeType="1"/>
          </p:cNvSpPr>
          <p:nvPr/>
        </p:nvSpPr>
        <p:spPr bwMode="auto">
          <a:xfrm>
            <a:off x="67056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2521" name="Line 57"/>
          <p:cNvSpPr>
            <a:spLocks noChangeShapeType="1"/>
          </p:cNvSpPr>
          <p:nvPr/>
        </p:nvSpPr>
        <p:spPr bwMode="auto">
          <a:xfrm>
            <a:off x="71628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2522" name="Line 58"/>
          <p:cNvSpPr>
            <a:spLocks noChangeShapeType="1"/>
          </p:cNvSpPr>
          <p:nvPr/>
        </p:nvSpPr>
        <p:spPr bwMode="auto">
          <a:xfrm>
            <a:off x="76200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2523" name="Line 59"/>
          <p:cNvSpPr>
            <a:spLocks noChangeShapeType="1"/>
          </p:cNvSpPr>
          <p:nvPr/>
        </p:nvSpPr>
        <p:spPr bwMode="auto">
          <a:xfrm>
            <a:off x="80772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2525" name="Line 61"/>
          <p:cNvSpPr>
            <a:spLocks noChangeShapeType="1"/>
          </p:cNvSpPr>
          <p:nvPr/>
        </p:nvSpPr>
        <p:spPr bwMode="auto">
          <a:xfrm flipV="1">
            <a:off x="3581400" y="4267199"/>
            <a:ext cx="1524000" cy="1463675"/>
          </a:xfrm>
          <a:prstGeom prst="line">
            <a:avLst/>
          </a:prstGeom>
          <a:noFill/>
          <a:ln w="9525">
            <a:solidFill>
              <a:schemeClr val="tx1"/>
            </a:solidFill>
            <a:round/>
            <a:headEnd/>
            <a:tailEnd type="triangle" w="med" len="med"/>
          </a:ln>
          <a:effectLst/>
        </p:spPr>
        <p:txBody>
          <a:bodyPr wrap="none" anchor="ctr"/>
          <a:lstStyle/>
          <a:p>
            <a:endParaRPr lang="en-US"/>
          </a:p>
        </p:txBody>
      </p:sp>
      <p:sp>
        <p:nvSpPr>
          <p:cNvPr id="62526" name="Text Box 62"/>
          <p:cNvSpPr txBox="1">
            <a:spLocks noChangeArrowheads="1"/>
          </p:cNvSpPr>
          <p:nvPr/>
        </p:nvSpPr>
        <p:spPr bwMode="auto">
          <a:xfrm>
            <a:off x="4876800" y="5181600"/>
            <a:ext cx="1871025" cy="461665"/>
          </a:xfrm>
          <a:prstGeom prst="rect">
            <a:avLst/>
          </a:prstGeom>
          <a:noFill/>
          <a:ln w="9525">
            <a:noFill/>
            <a:miter lim="800000"/>
            <a:headEnd/>
            <a:tailEnd/>
          </a:ln>
          <a:effectLst/>
        </p:spPr>
        <p:txBody>
          <a:bodyPr wrap="none">
            <a:spAutoFit/>
          </a:bodyPr>
          <a:lstStyle/>
          <a:p>
            <a:r>
              <a:rPr lang="en-US" sz="2400" dirty="0">
                <a:latin typeface="Times New Roman" charset="0"/>
              </a:rPr>
              <a:t>rear </a:t>
            </a:r>
            <a:r>
              <a:rPr lang="en-US" sz="2400" dirty="0" smtClean="0">
                <a:latin typeface="Times New Roman" charset="0"/>
              </a:rPr>
              <a:t>“pointer”</a:t>
            </a:r>
            <a:endParaRPr lang="en-US" sz="2400" dirty="0">
              <a:latin typeface="Times New Roman" charset="0"/>
            </a:endParaRPr>
          </a:p>
        </p:txBody>
      </p:sp>
      <p:sp>
        <p:nvSpPr>
          <p:cNvPr id="62527" name="Text Box 63"/>
          <p:cNvSpPr txBox="1">
            <a:spLocks noChangeArrowheads="1"/>
          </p:cNvSpPr>
          <p:nvPr/>
        </p:nvSpPr>
        <p:spPr bwMode="auto">
          <a:xfrm>
            <a:off x="2819400" y="5715000"/>
            <a:ext cx="1991251" cy="461665"/>
          </a:xfrm>
          <a:prstGeom prst="rect">
            <a:avLst/>
          </a:prstGeom>
          <a:noFill/>
          <a:ln w="9525">
            <a:noFill/>
            <a:miter lim="800000"/>
            <a:headEnd/>
            <a:tailEnd/>
          </a:ln>
          <a:effectLst/>
        </p:spPr>
        <p:txBody>
          <a:bodyPr wrap="none">
            <a:spAutoFit/>
          </a:bodyPr>
          <a:lstStyle/>
          <a:p>
            <a:r>
              <a:rPr lang="en-US" sz="2400" dirty="0">
                <a:latin typeface="Times New Roman" charset="0"/>
              </a:rPr>
              <a:t>front </a:t>
            </a:r>
            <a:r>
              <a:rPr lang="en-US" sz="2400" dirty="0" smtClean="0">
                <a:latin typeface="Times New Roman" charset="0"/>
              </a:rPr>
              <a:t>“pointer”</a:t>
            </a:r>
            <a:endParaRPr lang="en-US" sz="2400" dirty="0">
              <a:latin typeface="Times New Roman" charset="0"/>
            </a:endParaRPr>
          </a:p>
        </p:txBody>
      </p:sp>
      <p:sp>
        <p:nvSpPr>
          <p:cNvPr id="62528" name="Line 64"/>
          <p:cNvSpPr>
            <a:spLocks noChangeShapeType="1"/>
          </p:cNvSpPr>
          <p:nvPr/>
        </p:nvSpPr>
        <p:spPr bwMode="auto">
          <a:xfrm flipH="1" flipV="1">
            <a:off x="4648199" y="4267199"/>
            <a:ext cx="1006475" cy="949325"/>
          </a:xfrm>
          <a:prstGeom prst="line">
            <a:avLst/>
          </a:prstGeom>
          <a:noFill/>
          <a:ln w="9525">
            <a:solidFill>
              <a:schemeClr val="tx1"/>
            </a:solidFill>
            <a:round/>
            <a:headEnd/>
            <a:tailEnd type="triangle" w="med" len="med"/>
          </a:ln>
          <a:effectLst/>
        </p:spPr>
        <p:txBody>
          <a:bodyPr wrap="none" anchor="ct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Sequences</a:t>
            </a:r>
          </a:p>
        </p:txBody>
      </p:sp>
      <p:sp>
        <p:nvSpPr>
          <p:cNvPr id="17411" name="Rectangle 3"/>
          <p:cNvSpPr>
            <a:spLocks noGrp="1" noChangeArrowheads="1"/>
          </p:cNvSpPr>
          <p:nvPr>
            <p:ph idx="1"/>
          </p:nvPr>
        </p:nvSpPr>
        <p:spPr>
          <a:xfrm>
            <a:off x="838200" y="1828800"/>
            <a:ext cx="6711654" cy="4195481"/>
          </a:xfrm>
        </p:spPr>
        <p:txBody>
          <a:bodyPr/>
          <a:lstStyle/>
          <a:p>
            <a:pPr>
              <a:lnSpc>
                <a:spcPct val="90000"/>
              </a:lnSpc>
            </a:pPr>
            <a:r>
              <a:rPr lang="en-US" dirty="0"/>
              <a:t>A mathematical concept defined as follows:</a:t>
            </a:r>
          </a:p>
          <a:p>
            <a:pPr>
              <a:lnSpc>
                <a:spcPct val="90000"/>
              </a:lnSpc>
              <a:spcBef>
                <a:spcPts val="2500"/>
              </a:spcBef>
              <a:buFont typeface="Wingdings" pitchFamily="2" charset="2"/>
              <a:buNone/>
            </a:pPr>
            <a:r>
              <a:rPr lang="en-US" sz="2800" dirty="0">
                <a:latin typeface="Courier New" pitchFamily="49" charset="0"/>
              </a:rPr>
              <a:t>A sequence of length 0 is empty.</a:t>
            </a:r>
          </a:p>
          <a:p>
            <a:pPr>
              <a:lnSpc>
                <a:spcPct val="90000"/>
              </a:lnSpc>
              <a:buFont typeface="Wingdings" pitchFamily="2" charset="2"/>
              <a:buNone/>
            </a:pPr>
            <a:r>
              <a:rPr lang="en-US" sz="2800" dirty="0">
                <a:latin typeface="Courier New" pitchFamily="49" charset="0"/>
              </a:rPr>
              <a:t>A sequence of length n </a:t>
            </a:r>
            <a:r>
              <a:rPr lang="en-US" sz="2800" dirty="0">
                <a:latin typeface="Courier New" pitchFamily="49" charset="0"/>
                <a:sym typeface="Symbol" pitchFamily="18" charset="2"/>
              </a:rPr>
              <a:t> 1 of elements from a set T is an ordered pair (S</a:t>
            </a:r>
            <a:r>
              <a:rPr lang="en-US" sz="2800" baseline="-25000" dirty="0">
                <a:latin typeface="Courier New" pitchFamily="49" charset="0"/>
                <a:sym typeface="Symbol" pitchFamily="18" charset="2"/>
              </a:rPr>
              <a:t>n-1</a:t>
            </a:r>
            <a:r>
              <a:rPr lang="en-US" sz="2800" dirty="0">
                <a:latin typeface="Courier New" pitchFamily="49" charset="0"/>
                <a:sym typeface="Symbol" pitchFamily="18" charset="2"/>
              </a:rPr>
              <a:t>, t), where S</a:t>
            </a:r>
            <a:r>
              <a:rPr lang="en-US" sz="2800" baseline="-25000" dirty="0">
                <a:latin typeface="Courier New" pitchFamily="49" charset="0"/>
                <a:sym typeface="Symbol" pitchFamily="18" charset="2"/>
              </a:rPr>
              <a:t>n-1</a:t>
            </a:r>
            <a:r>
              <a:rPr lang="en-US" sz="2800" dirty="0">
                <a:latin typeface="Courier New" pitchFamily="49" charset="0"/>
                <a:sym typeface="Symbol" pitchFamily="18" charset="2"/>
              </a:rPr>
              <a:t> is a sequence of length n-1 of elements from T, and t is an element of 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Circular Queues - Problems</a:t>
            </a:r>
          </a:p>
        </p:txBody>
      </p:sp>
      <p:sp>
        <p:nvSpPr>
          <p:cNvPr id="63491" name="Rectangle 3"/>
          <p:cNvSpPr>
            <a:spLocks noChangeArrowheads="1"/>
          </p:cNvSpPr>
          <p:nvPr/>
        </p:nvSpPr>
        <p:spPr bwMode="auto">
          <a:xfrm>
            <a:off x="762000" y="3733800"/>
            <a:ext cx="7772400" cy="533400"/>
          </a:xfrm>
          <a:prstGeom prst="rect">
            <a:avLst/>
          </a:prstGeom>
          <a:solidFill>
            <a:schemeClr val="bg1"/>
          </a:solidFill>
          <a:ln w="38100">
            <a:solidFill>
              <a:schemeClr val="tx1"/>
            </a:solidFill>
            <a:miter lim="800000"/>
            <a:headEnd/>
            <a:tailEnd/>
          </a:ln>
          <a:effectLst/>
        </p:spPr>
        <p:txBody>
          <a:bodyPr wrap="none" anchor="ctr"/>
          <a:lstStyle/>
          <a:p>
            <a:pPr algn="ctr"/>
            <a:endParaRPr lang="en-US" sz="2400">
              <a:latin typeface="Times New Roman" charset="0"/>
            </a:endParaRPr>
          </a:p>
        </p:txBody>
      </p:sp>
      <p:sp>
        <p:nvSpPr>
          <p:cNvPr id="63492" name="Line 4"/>
          <p:cNvSpPr>
            <a:spLocks noChangeShapeType="1"/>
          </p:cNvSpPr>
          <p:nvPr/>
        </p:nvSpPr>
        <p:spPr bwMode="auto">
          <a:xfrm>
            <a:off x="12192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3493" name="Line 5"/>
          <p:cNvSpPr>
            <a:spLocks noChangeShapeType="1"/>
          </p:cNvSpPr>
          <p:nvPr/>
        </p:nvSpPr>
        <p:spPr bwMode="auto">
          <a:xfrm>
            <a:off x="16764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3494" name="Line 6"/>
          <p:cNvSpPr>
            <a:spLocks noChangeShapeType="1"/>
          </p:cNvSpPr>
          <p:nvPr/>
        </p:nvSpPr>
        <p:spPr bwMode="auto">
          <a:xfrm>
            <a:off x="21336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3495" name="Line 7"/>
          <p:cNvSpPr>
            <a:spLocks noChangeShapeType="1"/>
          </p:cNvSpPr>
          <p:nvPr/>
        </p:nvSpPr>
        <p:spPr bwMode="auto">
          <a:xfrm>
            <a:off x="25908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3496" name="Line 8"/>
          <p:cNvSpPr>
            <a:spLocks noChangeShapeType="1"/>
          </p:cNvSpPr>
          <p:nvPr/>
        </p:nvSpPr>
        <p:spPr bwMode="auto">
          <a:xfrm>
            <a:off x="30480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3497" name="Line 9"/>
          <p:cNvSpPr>
            <a:spLocks noChangeShapeType="1"/>
          </p:cNvSpPr>
          <p:nvPr/>
        </p:nvSpPr>
        <p:spPr bwMode="auto">
          <a:xfrm>
            <a:off x="35052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3498" name="Line 10"/>
          <p:cNvSpPr>
            <a:spLocks noChangeShapeType="1"/>
          </p:cNvSpPr>
          <p:nvPr/>
        </p:nvSpPr>
        <p:spPr bwMode="auto">
          <a:xfrm>
            <a:off x="39624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3499" name="Line 11"/>
          <p:cNvSpPr>
            <a:spLocks noChangeShapeType="1"/>
          </p:cNvSpPr>
          <p:nvPr/>
        </p:nvSpPr>
        <p:spPr bwMode="auto">
          <a:xfrm>
            <a:off x="44196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3500" name="Line 12"/>
          <p:cNvSpPr>
            <a:spLocks noChangeShapeType="1"/>
          </p:cNvSpPr>
          <p:nvPr/>
        </p:nvSpPr>
        <p:spPr bwMode="auto">
          <a:xfrm>
            <a:off x="48768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3501" name="Line 13"/>
          <p:cNvSpPr>
            <a:spLocks noChangeShapeType="1"/>
          </p:cNvSpPr>
          <p:nvPr/>
        </p:nvSpPr>
        <p:spPr bwMode="auto">
          <a:xfrm>
            <a:off x="53340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3502" name="Line 14"/>
          <p:cNvSpPr>
            <a:spLocks noChangeShapeType="1"/>
          </p:cNvSpPr>
          <p:nvPr/>
        </p:nvSpPr>
        <p:spPr bwMode="auto">
          <a:xfrm>
            <a:off x="57912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3503" name="Line 15"/>
          <p:cNvSpPr>
            <a:spLocks noChangeShapeType="1"/>
          </p:cNvSpPr>
          <p:nvPr/>
        </p:nvSpPr>
        <p:spPr bwMode="auto">
          <a:xfrm>
            <a:off x="62484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3504" name="Line 16"/>
          <p:cNvSpPr>
            <a:spLocks noChangeShapeType="1"/>
          </p:cNvSpPr>
          <p:nvPr/>
        </p:nvSpPr>
        <p:spPr bwMode="auto">
          <a:xfrm>
            <a:off x="67056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3505" name="Line 17"/>
          <p:cNvSpPr>
            <a:spLocks noChangeShapeType="1"/>
          </p:cNvSpPr>
          <p:nvPr/>
        </p:nvSpPr>
        <p:spPr bwMode="auto">
          <a:xfrm>
            <a:off x="71628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3506" name="Line 18"/>
          <p:cNvSpPr>
            <a:spLocks noChangeShapeType="1"/>
          </p:cNvSpPr>
          <p:nvPr/>
        </p:nvSpPr>
        <p:spPr bwMode="auto">
          <a:xfrm>
            <a:off x="76200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3507" name="Line 19"/>
          <p:cNvSpPr>
            <a:spLocks noChangeShapeType="1"/>
          </p:cNvSpPr>
          <p:nvPr/>
        </p:nvSpPr>
        <p:spPr bwMode="auto">
          <a:xfrm>
            <a:off x="80772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3508" name="Text Box 20"/>
          <p:cNvSpPr txBox="1">
            <a:spLocks noChangeArrowheads="1"/>
          </p:cNvSpPr>
          <p:nvPr/>
        </p:nvSpPr>
        <p:spPr bwMode="auto">
          <a:xfrm>
            <a:off x="1295400" y="3792538"/>
            <a:ext cx="387350" cy="457200"/>
          </a:xfrm>
          <a:prstGeom prst="rect">
            <a:avLst/>
          </a:prstGeom>
          <a:noFill/>
          <a:ln w="9525">
            <a:noFill/>
            <a:miter lim="800000"/>
            <a:headEnd/>
            <a:tailEnd/>
          </a:ln>
          <a:effectLst/>
        </p:spPr>
        <p:txBody>
          <a:bodyPr wrap="none">
            <a:spAutoFit/>
          </a:bodyPr>
          <a:lstStyle/>
          <a:p>
            <a:r>
              <a:rPr lang="en-US" sz="2400">
                <a:latin typeface="Times New Roman" charset="0"/>
              </a:rPr>
              <a:t>B</a:t>
            </a:r>
          </a:p>
        </p:txBody>
      </p:sp>
      <p:sp>
        <p:nvSpPr>
          <p:cNvPr id="63509" name="Text Box 21"/>
          <p:cNvSpPr txBox="1">
            <a:spLocks noChangeArrowheads="1"/>
          </p:cNvSpPr>
          <p:nvPr/>
        </p:nvSpPr>
        <p:spPr bwMode="auto">
          <a:xfrm>
            <a:off x="1736725" y="3792538"/>
            <a:ext cx="387350" cy="457200"/>
          </a:xfrm>
          <a:prstGeom prst="rect">
            <a:avLst/>
          </a:prstGeom>
          <a:noFill/>
          <a:ln w="9525">
            <a:noFill/>
            <a:miter lim="800000"/>
            <a:headEnd/>
            <a:tailEnd/>
          </a:ln>
          <a:effectLst/>
        </p:spPr>
        <p:txBody>
          <a:bodyPr wrap="none">
            <a:spAutoFit/>
          </a:bodyPr>
          <a:lstStyle/>
          <a:p>
            <a:r>
              <a:rPr lang="en-US" sz="2400">
                <a:latin typeface="Times New Roman" charset="0"/>
              </a:rPr>
              <a:t>C</a:t>
            </a:r>
          </a:p>
        </p:txBody>
      </p:sp>
      <p:sp>
        <p:nvSpPr>
          <p:cNvPr id="63510" name="Text Box 22"/>
          <p:cNvSpPr txBox="1">
            <a:spLocks noChangeArrowheads="1"/>
          </p:cNvSpPr>
          <p:nvPr/>
        </p:nvSpPr>
        <p:spPr bwMode="auto">
          <a:xfrm>
            <a:off x="2209800" y="3792538"/>
            <a:ext cx="404813" cy="457200"/>
          </a:xfrm>
          <a:prstGeom prst="rect">
            <a:avLst/>
          </a:prstGeom>
          <a:noFill/>
          <a:ln w="9525">
            <a:noFill/>
            <a:miter lim="800000"/>
            <a:headEnd/>
            <a:tailEnd/>
          </a:ln>
          <a:effectLst/>
        </p:spPr>
        <p:txBody>
          <a:bodyPr wrap="none">
            <a:spAutoFit/>
          </a:bodyPr>
          <a:lstStyle/>
          <a:p>
            <a:r>
              <a:rPr lang="en-US" sz="2400">
                <a:latin typeface="Times New Roman" charset="0"/>
              </a:rPr>
              <a:t>D</a:t>
            </a:r>
          </a:p>
        </p:txBody>
      </p:sp>
      <p:sp>
        <p:nvSpPr>
          <p:cNvPr id="63511" name="Text Box 23"/>
          <p:cNvSpPr txBox="1">
            <a:spLocks noChangeArrowheads="1"/>
          </p:cNvSpPr>
          <p:nvPr/>
        </p:nvSpPr>
        <p:spPr bwMode="auto">
          <a:xfrm>
            <a:off x="2667000" y="3792538"/>
            <a:ext cx="369888" cy="457200"/>
          </a:xfrm>
          <a:prstGeom prst="rect">
            <a:avLst/>
          </a:prstGeom>
          <a:noFill/>
          <a:ln w="9525">
            <a:noFill/>
            <a:miter lim="800000"/>
            <a:headEnd/>
            <a:tailEnd/>
          </a:ln>
          <a:effectLst/>
        </p:spPr>
        <p:txBody>
          <a:bodyPr wrap="none">
            <a:spAutoFit/>
          </a:bodyPr>
          <a:lstStyle/>
          <a:p>
            <a:r>
              <a:rPr lang="en-US" sz="2400">
                <a:latin typeface="Times New Roman" charset="0"/>
              </a:rPr>
              <a:t>E</a:t>
            </a:r>
          </a:p>
        </p:txBody>
      </p:sp>
      <p:sp>
        <p:nvSpPr>
          <p:cNvPr id="63512" name="Text Box 24"/>
          <p:cNvSpPr txBox="1">
            <a:spLocks noChangeArrowheads="1"/>
          </p:cNvSpPr>
          <p:nvPr/>
        </p:nvSpPr>
        <p:spPr bwMode="auto">
          <a:xfrm>
            <a:off x="3108325" y="3792538"/>
            <a:ext cx="354013" cy="457200"/>
          </a:xfrm>
          <a:prstGeom prst="rect">
            <a:avLst/>
          </a:prstGeom>
          <a:noFill/>
          <a:ln w="9525">
            <a:noFill/>
            <a:miter lim="800000"/>
            <a:headEnd/>
            <a:tailEnd/>
          </a:ln>
          <a:effectLst/>
        </p:spPr>
        <p:txBody>
          <a:bodyPr wrap="none">
            <a:spAutoFit/>
          </a:bodyPr>
          <a:lstStyle/>
          <a:p>
            <a:r>
              <a:rPr lang="en-US" sz="2400">
                <a:latin typeface="Times New Roman" charset="0"/>
              </a:rPr>
              <a:t>F</a:t>
            </a:r>
          </a:p>
        </p:txBody>
      </p:sp>
      <p:sp>
        <p:nvSpPr>
          <p:cNvPr id="63513" name="Text Box 25"/>
          <p:cNvSpPr txBox="1">
            <a:spLocks noChangeArrowheads="1"/>
          </p:cNvSpPr>
          <p:nvPr/>
        </p:nvSpPr>
        <p:spPr bwMode="auto">
          <a:xfrm>
            <a:off x="3505200" y="3792538"/>
            <a:ext cx="404813" cy="457200"/>
          </a:xfrm>
          <a:prstGeom prst="rect">
            <a:avLst/>
          </a:prstGeom>
          <a:noFill/>
          <a:ln w="9525">
            <a:noFill/>
            <a:miter lim="800000"/>
            <a:headEnd/>
            <a:tailEnd/>
          </a:ln>
          <a:effectLst/>
        </p:spPr>
        <p:txBody>
          <a:bodyPr wrap="none">
            <a:spAutoFit/>
          </a:bodyPr>
          <a:lstStyle/>
          <a:p>
            <a:r>
              <a:rPr lang="en-US" sz="2400">
                <a:latin typeface="Times New Roman" charset="0"/>
              </a:rPr>
              <a:t>G</a:t>
            </a:r>
          </a:p>
        </p:txBody>
      </p:sp>
      <p:sp>
        <p:nvSpPr>
          <p:cNvPr id="63514" name="Text Box 26"/>
          <p:cNvSpPr txBox="1">
            <a:spLocks noChangeArrowheads="1"/>
          </p:cNvSpPr>
          <p:nvPr/>
        </p:nvSpPr>
        <p:spPr bwMode="auto">
          <a:xfrm>
            <a:off x="4022725" y="3792538"/>
            <a:ext cx="404813" cy="457200"/>
          </a:xfrm>
          <a:prstGeom prst="rect">
            <a:avLst/>
          </a:prstGeom>
          <a:noFill/>
          <a:ln w="9525">
            <a:noFill/>
            <a:miter lim="800000"/>
            <a:headEnd/>
            <a:tailEnd/>
          </a:ln>
          <a:effectLst/>
        </p:spPr>
        <p:txBody>
          <a:bodyPr wrap="none">
            <a:spAutoFit/>
          </a:bodyPr>
          <a:lstStyle/>
          <a:p>
            <a:r>
              <a:rPr lang="en-US" sz="2400">
                <a:latin typeface="Times New Roman" charset="0"/>
              </a:rPr>
              <a:t>H</a:t>
            </a:r>
          </a:p>
        </p:txBody>
      </p:sp>
      <p:sp>
        <p:nvSpPr>
          <p:cNvPr id="63515" name="Text Box 27"/>
          <p:cNvSpPr txBox="1">
            <a:spLocks noChangeArrowheads="1"/>
          </p:cNvSpPr>
          <p:nvPr/>
        </p:nvSpPr>
        <p:spPr bwMode="auto">
          <a:xfrm>
            <a:off x="4479925" y="3792538"/>
            <a:ext cx="285750" cy="457200"/>
          </a:xfrm>
          <a:prstGeom prst="rect">
            <a:avLst/>
          </a:prstGeom>
          <a:noFill/>
          <a:ln w="9525">
            <a:noFill/>
            <a:miter lim="800000"/>
            <a:headEnd/>
            <a:tailEnd/>
          </a:ln>
          <a:effectLst/>
        </p:spPr>
        <p:txBody>
          <a:bodyPr wrap="none">
            <a:spAutoFit/>
          </a:bodyPr>
          <a:lstStyle/>
          <a:p>
            <a:r>
              <a:rPr lang="en-US" sz="2400">
                <a:latin typeface="Times New Roman" charset="0"/>
              </a:rPr>
              <a:t>I</a:t>
            </a:r>
          </a:p>
        </p:txBody>
      </p:sp>
      <p:sp>
        <p:nvSpPr>
          <p:cNvPr id="63516" name="Text Box 28"/>
          <p:cNvSpPr txBox="1">
            <a:spLocks noChangeArrowheads="1"/>
          </p:cNvSpPr>
          <p:nvPr/>
        </p:nvSpPr>
        <p:spPr bwMode="auto">
          <a:xfrm>
            <a:off x="5410200" y="3810000"/>
            <a:ext cx="303213" cy="457200"/>
          </a:xfrm>
          <a:prstGeom prst="rect">
            <a:avLst/>
          </a:prstGeom>
          <a:noFill/>
          <a:ln w="9525">
            <a:noFill/>
            <a:miter lim="800000"/>
            <a:headEnd/>
            <a:tailEnd/>
          </a:ln>
          <a:effectLst/>
        </p:spPr>
        <p:txBody>
          <a:bodyPr wrap="none">
            <a:spAutoFit/>
          </a:bodyPr>
          <a:lstStyle/>
          <a:p>
            <a:r>
              <a:rPr lang="en-US" sz="2400">
                <a:latin typeface="Times New Roman" charset="0"/>
              </a:rPr>
              <a:t>J</a:t>
            </a:r>
          </a:p>
        </p:txBody>
      </p:sp>
      <p:sp>
        <p:nvSpPr>
          <p:cNvPr id="63517" name="Text Box 29"/>
          <p:cNvSpPr txBox="1">
            <a:spLocks noChangeArrowheads="1"/>
          </p:cNvSpPr>
          <p:nvPr/>
        </p:nvSpPr>
        <p:spPr bwMode="auto">
          <a:xfrm>
            <a:off x="5791200" y="3810000"/>
            <a:ext cx="404813" cy="457200"/>
          </a:xfrm>
          <a:prstGeom prst="rect">
            <a:avLst/>
          </a:prstGeom>
          <a:noFill/>
          <a:ln w="9525">
            <a:noFill/>
            <a:miter lim="800000"/>
            <a:headEnd/>
            <a:tailEnd/>
          </a:ln>
          <a:effectLst/>
        </p:spPr>
        <p:txBody>
          <a:bodyPr wrap="none">
            <a:spAutoFit/>
          </a:bodyPr>
          <a:lstStyle/>
          <a:p>
            <a:r>
              <a:rPr lang="en-US" sz="2400">
                <a:latin typeface="Times New Roman" charset="0"/>
              </a:rPr>
              <a:t>K</a:t>
            </a:r>
          </a:p>
        </p:txBody>
      </p:sp>
      <p:sp>
        <p:nvSpPr>
          <p:cNvPr id="63518" name="Text Box 30"/>
          <p:cNvSpPr txBox="1">
            <a:spLocks noChangeArrowheads="1"/>
          </p:cNvSpPr>
          <p:nvPr/>
        </p:nvSpPr>
        <p:spPr bwMode="auto">
          <a:xfrm>
            <a:off x="6324600" y="3810000"/>
            <a:ext cx="369888" cy="457200"/>
          </a:xfrm>
          <a:prstGeom prst="rect">
            <a:avLst/>
          </a:prstGeom>
          <a:noFill/>
          <a:ln w="9525">
            <a:noFill/>
            <a:miter lim="800000"/>
            <a:headEnd/>
            <a:tailEnd/>
          </a:ln>
          <a:effectLst/>
        </p:spPr>
        <p:txBody>
          <a:bodyPr wrap="none">
            <a:spAutoFit/>
          </a:bodyPr>
          <a:lstStyle/>
          <a:p>
            <a:r>
              <a:rPr lang="en-US" sz="2400">
                <a:latin typeface="Times New Roman" charset="0"/>
              </a:rPr>
              <a:t>L</a:t>
            </a:r>
          </a:p>
        </p:txBody>
      </p:sp>
      <p:sp>
        <p:nvSpPr>
          <p:cNvPr id="63519" name="Text Box 31"/>
          <p:cNvSpPr txBox="1">
            <a:spLocks noChangeArrowheads="1"/>
          </p:cNvSpPr>
          <p:nvPr/>
        </p:nvSpPr>
        <p:spPr bwMode="auto">
          <a:xfrm>
            <a:off x="6705600" y="3810000"/>
            <a:ext cx="455613" cy="457200"/>
          </a:xfrm>
          <a:prstGeom prst="rect">
            <a:avLst/>
          </a:prstGeom>
          <a:noFill/>
          <a:ln w="9525">
            <a:noFill/>
            <a:miter lim="800000"/>
            <a:headEnd/>
            <a:tailEnd/>
          </a:ln>
          <a:effectLst/>
        </p:spPr>
        <p:txBody>
          <a:bodyPr wrap="none">
            <a:spAutoFit/>
          </a:bodyPr>
          <a:lstStyle/>
          <a:p>
            <a:r>
              <a:rPr lang="en-US" sz="2400">
                <a:latin typeface="Times New Roman" charset="0"/>
              </a:rPr>
              <a:t>M</a:t>
            </a:r>
          </a:p>
        </p:txBody>
      </p:sp>
      <p:sp>
        <p:nvSpPr>
          <p:cNvPr id="63520" name="Text Box 32"/>
          <p:cNvSpPr txBox="1">
            <a:spLocks noChangeArrowheads="1"/>
          </p:cNvSpPr>
          <p:nvPr/>
        </p:nvSpPr>
        <p:spPr bwMode="auto">
          <a:xfrm>
            <a:off x="838200" y="3810000"/>
            <a:ext cx="404813" cy="457200"/>
          </a:xfrm>
          <a:prstGeom prst="rect">
            <a:avLst/>
          </a:prstGeom>
          <a:noFill/>
          <a:ln w="9525">
            <a:noFill/>
            <a:miter lim="800000"/>
            <a:headEnd/>
            <a:tailEnd/>
          </a:ln>
          <a:effectLst/>
        </p:spPr>
        <p:txBody>
          <a:bodyPr wrap="none">
            <a:spAutoFit/>
          </a:bodyPr>
          <a:lstStyle/>
          <a:p>
            <a:r>
              <a:rPr lang="en-US" sz="2400">
                <a:latin typeface="Times New Roman" charset="0"/>
              </a:rPr>
              <a:t>A</a:t>
            </a:r>
          </a:p>
        </p:txBody>
      </p:sp>
      <p:sp>
        <p:nvSpPr>
          <p:cNvPr id="63521" name="Text Box 33"/>
          <p:cNvSpPr txBox="1">
            <a:spLocks noChangeArrowheads="1"/>
          </p:cNvSpPr>
          <p:nvPr/>
        </p:nvSpPr>
        <p:spPr bwMode="auto">
          <a:xfrm>
            <a:off x="7162800" y="3810000"/>
            <a:ext cx="404813" cy="457200"/>
          </a:xfrm>
          <a:prstGeom prst="rect">
            <a:avLst/>
          </a:prstGeom>
          <a:noFill/>
          <a:ln w="9525">
            <a:noFill/>
            <a:miter lim="800000"/>
            <a:headEnd/>
            <a:tailEnd/>
          </a:ln>
          <a:effectLst/>
        </p:spPr>
        <p:txBody>
          <a:bodyPr wrap="none">
            <a:spAutoFit/>
          </a:bodyPr>
          <a:lstStyle/>
          <a:p>
            <a:r>
              <a:rPr lang="en-US" sz="2400">
                <a:latin typeface="Times New Roman" charset="0"/>
              </a:rPr>
              <a:t>O</a:t>
            </a:r>
          </a:p>
        </p:txBody>
      </p:sp>
      <p:sp>
        <p:nvSpPr>
          <p:cNvPr id="63522" name="Text Box 34"/>
          <p:cNvSpPr txBox="1">
            <a:spLocks noChangeArrowheads="1"/>
          </p:cNvSpPr>
          <p:nvPr/>
        </p:nvSpPr>
        <p:spPr bwMode="auto">
          <a:xfrm>
            <a:off x="7604125" y="3775075"/>
            <a:ext cx="354013" cy="457200"/>
          </a:xfrm>
          <a:prstGeom prst="rect">
            <a:avLst/>
          </a:prstGeom>
          <a:noFill/>
          <a:ln w="9525">
            <a:noFill/>
            <a:miter lim="800000"/>
            <a:headEnd/>
            <a:tailEnd/>
          </a:ln>
          <a:effectLst/>
        </p:spPr>
        <p:txBody>
          <a:bodyPr wrap="none">
            <a:spAutoFit/>
          </a:bodyPr>
          <a:lstStyle/>
          <a:p>
            <a:r>
              <a:rPr lang="en-US" sz="2400">
                <a:latin typeface="Times New Roman" charset="0"/>
              </a:rPr>
              <a:t>P</a:t>
            </a:r>
          </a:p>
        </p:txBody>
      </p:sp>
      <p:sp>
        <p:nvSpPr>
          <p:cNvPr id="63523" name="Text Box 35"/>
          <p:cNvSpPr txBox="1">
            <a:spLocks noChangeArrowheads="1"/>
          </p:cNvSpPr>
          <p:nvPr/>
        </p:nvSpPr>
        <p:spPr bwMode="auto">
          <a:xfrm>
            <a:off x="8061325" y="3775075"/>
            <a:ext cx="404813" cy="457200"/>
          </a:xfrm>
          <a:prstGeom prst="rect">
            <a:avLst/>
          </a:prstGeom>
          <a:noFill/>
          <a:ln w="9525">
            <a:noFill/>
            <a:miter lim="800000"/>
            <a:headEnd/>
            <a:tailEnd/>
          </a:ln>
          <a:effectLst/>
        </p:spPr>
        <p:txBody>
          <a:bodyPr wrap="none">
            <a:spAutoFit/>
          </a:bodyPr>
          <a:lstStyle/>
          <a:p>
            <a:r>
              <a:rPr lang="en-US" sz="2400">
                <a:latin typeface="Times New Roman" charset="0"/>
              </a:rPr>
              <a:t>Q</a:t>
            </a:r>
          </a:p>
        </p:txBody>
      </p:sp>
      <p:grpSp>
        <p:nvGrpSpPr>
          <p:cNvPr id="2" name="Group 36"/>
          <p:cNvGrpSpPr>
            <a:grpSpLocks/>
          </p:cNvGrpSpPr>
          <p:nvPr/>
        </p:nvGrpSpPr>
        <p:grpSpPr bwMode="auto">
          <a:xfrm>
            <a:off x="3943350" y="4305301"/>
            <a:ext cx="1871663" cy="1849280"/>
            <a:chOff x="3696" y="2736"/>
            <a:chExt cx="1179" cy="896"/>
          </a:xfrm>
        </p:grpSpPr>
        <p:sp>
          <p:nvSpPr>
            <p:cNvPr id="63525" name="Line 37"/>
            <p:cNvSpPr>
              <a:spLocks noChangeShapeType="1"/>
            </p:cNvSpPr>
            <p:nvPr/>
          </p:nvSpPr>
          <p:spPr bwMode="auto">
            <a:xfrm flipH="1" flipV="1">
              <a:off x="4128" y="2736"/>
              <a:ext cx="0" cy="672"/>
            </a:xfrm>
            <a:prstGeom prst="line">
              <a:avLst/>
            </a:prstGeom>
            <a:noFill/>
            <a:ln w="9525">
              <a:solidFill>
                <a:schemeClr val="tx1"/>
              </a:solidFill>
              <a:round/>
              <a:headEnd/>
              <a:tailEnd type="triangle" w="med" len="med"/>
            </a:ln>
            <a:effectLst/>
          </p:spPr>
          <p:txBody>
            <a:bodyPr wrap="none" anchor="ctr"/>
            <a:lstStyle/>
            <a:p>
              <a:endParaRPr lang="en-US"/>
            </a:p>
          </p:txBody>
        </p:sp>
        <p:sp>
          <p:nvSpPr>
            <p:cNvPr id="63526" name="Text Box 38"/>
            <p:cNvSpPr txBox="1">
              <a:spLocks noChangeArrowheads="1"/>
            </p:cNvSpPr>
            <p:nvPr/>
          </p:nvSpPr>
          <p:spPr bwMode="auto">
            <a:xfrm>
              <a:off x="3696" y="3408"/>
              <a:ext cx="1179" cy="224"/>
            </a:xfrm>
            <a:prstGeom prst="rect">
              <a:avLst/>
            </a:prstGeom>
            <a:noFill/>
            <a:ln w="9525">
              <a:noFill/>
              <a:miter lim="800000"/>
              <a:headEnd/>
              <a:tailEnd/>
            </a:ln>
            <a:effectLst/>
          </p:spPr>
          <p:txBody>
            <a:bodyPr wrap="none">
              <a:spAutoFit/>
            </a:bodyPr>
            <a:lstStyle/>
            <a:p>
              <a:r>
                <a:rPr lang="en-US" sz="2400" dirty="0">
                  <a:latin typeface="Times New Roman" charset="0"/>
                </a:rPr>
                <a:t>rear </a:t>
              </a:r>
              <a:r>
                <a:rPr lang="en-US" sz="2400" dirty="0" smtClean="0">
                  <a:latin typeface="Times New Roman" charset="0"/>
                </a:rPr>
                <a:t>“pointer”</a:t>
              </a:r>
              <a:endParaRPr lang="en-US" sz="2400" dirty="0">
                <a:latin typeface="Times New Roman" charset="0"/>
              </a:endParaRPr>
            </a:p>
          </p:txBody>
        </p:sp>
      </p:grpSp>
      <p:grpSp>
        <p:nvGrpSpPr>
          <p:cNvPr id="3" name="Group 39"/>
          <p:cNvGrpSpPr>
            <a:grpSpLocks/>
          </p:cNvGrpSpPr>
          <p:nvPr/>
        </p:nvGrpSpPr>
        <p:grpSpPr bwMode="auto">
          <a:xfrm>
            <a:off x="4743450" y="4324352"/>
            <a:ext cx="1990726" cy="1417638"/>
            <a:chOff x="384" y="2806"/>
            <a:chExt cx="1254" cy="893"/>
          </a:xfrm>
        </p:grpSpPr>
        <p:sp>
          <p:nvSpPr>
            <p:cNvPr id="63528" name="Text Box 40"/>
            <p:cNvSpPr txBox="1">
              <a:spLocks noChangeArrowheads="1"/>
            </p:cNvSpPr>
            <p:nvPr/>
          </p:nvSpPr>
          <p:spPr bwMode="auto">
            <a:xfrm>
              <a:off x="384" y="3408"/>
              <a:ext cx="1254" cy="291"/>
            </a:xfrm>
            <a:prstGeom prst="rect">
              <a:avLst/>
            </a:prstGeom>
            <a:noFill/>
            <a:ln w="9525">
              <a:noFill/>
              <a:miter lim="800000"/>
              <a:headEnd/>
              <a:tailEnd/>
            </a:ln>
            <a:effectLst/>
          </p:spPr>
          <p:txBody>
            <a:bodyPr wrap="none">
              <a:spAutoFit/>
            </a:bodyPr>
            <a:lstStyle/>
            <a:p>
              <a:r>
                <a:rPr lang="en-US" sz="2400" dirty="0">
                  <a:latin typeface="Times New Roman" charset="0"/>
                </a:rPr>
                <a:t>front </a:t>
              </a:r>
              <a:r>
                <a:rPr lang="en-US" sz="2400" dirty="0" smtClean="0">
                  <a:latin typeface="Times New Roman" charset="0"/>
                </a:rPr>
                <a:t>“pointer”</a:t>
              </a:r>
              <a:endParaRPr lang="en-US" sz="2400" dirty="0">
                <a:latin typeface="Times New Roman" charset="0"/>
              </a:endParaRPr>
            </a:p>
          </p:txBody>
        </p:sp>
        <p:sp>
          <p:nvSpPr>
            <p:cNvPr id="63529" name="Line 41"/>
            <p:cNvSpPr>
              <a:spLocks noChangeShapeType="1"/>
            </p:cNvSpPr>
            <p:nvPr/>
          </p:nvSpPr>
          <p:spPr bwMode="auto">
            <a:xfrm flipV="1">
              <a:off x="922" y="2806"/>
              <a:ext cx="0" cy="576"/>
            </a:xfrm>
            <a:prstGeom prst="line">
              <a:avLst/>
            </a:prstGeom>
            <a:noFill/>
            <a:ln w="9525">
              <a:solidFill>
                <a:schemeClr val="tx1"/>
              </a:solidFill>
              <a:round/>
              <a:headEnd/>
              <a:tailEnd type="triangle" w="med" len="med"/>
            </a:ln>
            <a:effectLst/>
          </p:spPr>
          <p:txBody>
            <a:bodyPr wrap="none" anchor="ctr"/>
            <a:lstStyle/>
            <a:p>
              <a:endParaRPr lang="en-US"/>
            </a:p>
          </p:txBody>
        </p:sp>
      </p:grpSp>
      <p:sp>
        <p:nvSpPr>
          <p:cNvPr id="63530" name="Text Box 42"/>
          <p:cNvSpPr txBox="1">
            <a:spLocks noChangeArrowheads="1"/>
          </p:cNvSpPr>
          <p:nvPr/>
        </p:nvSpPr>
        <p:spPr bwMode="auto">
          <a:xfrm>
            <a:off x="2057400" y="2590800"/>
            <a:ext cx="5080000" cy="457200"/>
          </a:xfrm>
          <a:prstGeom prst="rect">
            <a:avLst/>
          </a:prstGeom>
          <a:noFill/>
          <a:ln w="9525">
            <a:noFill/>
            <a:miter lim="800000"/>
            <a:headEnd/>
            <a:tailEnd/>
          </a:ln>
          <a:effectLst/>
        </p:spPr>
        <p:txBody>
          <a:bodyPr wrap="none">
            <a:spAutoFit/>
          </a:bodyPr>
          <a:lstStyle/>
          <a:p>
            <a:r>
              <a:rPr lang="en-US" sz="2400">
                <a:latin typeface="Times New Roman" charset="0"/>
              </a:rPr>
              <a:t>Circular Queue with one empty position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Circular Queues - Problems</a:t>
            </a:r>
          </a:p>
        </p:txBody>
      </p:sp>
      <p:sp>
        <p:nvSpPr>
          <p:cNvPr id="64515" name="Rectangle 3"/>
          <p:cNvSpPr>
            <a:spLocks noChangeArrowheads="1"/>
          </p:cNvSpPr>
          <p:nvPr/>
        </p:nvSpPr>
        <p:spPr bwMode="auto">
          <a:xfrm>
            <a:off x="762000" y="3733800"/>
            <a:ext cx="7772400" cy="533400"/>
          </a:xfrm>
          <a:prstGeom prst="rect">
            <a:avLst/>
          </a:prstGeom>
          <a:solidFill>
            <a:schemeClr val="bg1"/>
          </a:solidFill>
          <a:ln w="38100">
            <a:solidFill>
              <a:schemeClr val="tx1"/>
            </a:solidFill>
            <a:miter lim="800000"/>
            <a:headEnd/>
            <a:tailEnd/>
          </a:ln>
          <a:effectLst/>
        </p:spPr>
        <p:txBody>
          <a:bodyPr wrap="none" anchor="ctr"/>
          <a:lstStyle/>
          <a:p>
            <a:pPr algn="ctr"/>
            <a:endParaRPr lang="en-US" sz="2400">
              <a:latin typeface="Times New Roman" charset="0"/>
            </a:endParaRPr>
          </a:p>
        </p:txBody>
      </p:sp>
      <p:sp>
        <p:nvSpPr>
          <p:cNvPr id="64516" name="Line 4"/>
          <p:cNvSpPr>
            <a:spLocks noChangeShapeType="1"/>
          </p:cNvSpPr>
          <p:nvPr/>
        </p:nvSpPr>
        <p:spPr bwMode="auto">
          <a:xfrm>
            <a:off x="12192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4517" name="Line 5"/>
          <p:cNvSpPr>
            <a:spLocks noChangeShapeType="1"/>
          </p:cNvSpPr>
          <p:nvPr/>
        </p:nvSpPr>
        <p:spPr bwMode="auto">
          <a:xfrm>
            <a:off x="16764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4518" name="Line 6"/>
          <p:cNvSpPr>
            <a:spLocks noChangeShapeType="1"/>
          </p:cNvSpPr>
          <p:nvPr/>
        </p:nvSpPr>
        <p:spPr bwMode="auto">
          <a:xfrm>
            <a:off x="21336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4519" name="Line 7"/>
          <p:cNvSpPr>
            <a:spLocks noChangeShapeType="1"/>
          </p:cNvSpPr>
          <p:nvPr/>
        </p:nvSpPr>
        <p:spPr bwMode="auto">
          <a:xfrm>
            <a:off x="25908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4520" name="Line 8"/>
          <p:cNvSpPr>
            <a:spLocks noChangeShapeType="1"/>
          </p:cNvSpPr>
          <p:nvPr/>
        </p:nvSpPr>
        <p:spPr bwMode="auto">
          <a:xfrm>
            <a:off x="30480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4521" name="Line 9"/>
          <p:cNvSpPr>
            <a:spLocks noChangeShapeType="1"/>
          </p:cNvSpPr>
          <p:nvPr/>
        </p:nvSpPr>
        <p:spPr bwMode="auto">
          <a:xfrm>
            <a:off x="35052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4522" name="Line 10"/>
          <p:cNvSpPr>
            <a:spLocks noChangeShapeType="1"/>
          </p:cNvSpPr>
          <p:nvPr/>
        </p:nvSpPr>
        <p:spPr bwMode="auto">
          <a:xfrm>
            <a:off x="39624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4523" name="Line 11"/>
          <p:cNvSpPr>
            <a:spLocks noChangeShapeType="1"/>
          </p:cNvSpPr>
          <p:nvPr/>
        </p:nvSpPr>
        <p:spPr bwMode="auto">
          <a:xfrm>
            <a:off x="44196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4524" name="Line 12"/>
          <p:cNvSpPr>
            <a:spLocks noChangeShapeType="1"/>
          </p:cNvSpPr>
          <p:nvPr/>
        </p:nvSpPr>
        <p:spPr bwMode="auto">
          <a:xfrm>
            <a:off x="48768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4525" name="Line 13"/>
          <p:cNvSpPr>
            <a:spLocks noChangeShapeType="1"/>
          </p:cNvSpPr>
          <p:nvPr/>
        </p:nvSpPr>
        <p:spPr bwMode="auto">
          <a:xfrm>
            <a:off x="53340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4526" name="Line 14"/>
          <p:cNvSpPr>
            <a:spLocks noChangeShapeType="1"/>
          </p:cNvSpPr>
          <p:nvPr/>
        </p:nvSpPr>
        <p:spPr bwMode="auto">
          <a:xfrm>
            <a:off x="57912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4527" name="Line 15"/>
          <p:cNvSpPr>
            <a:spLocks noChangeShapeType="1"/>
          </p:cNvSpPr>
          <p:nvPr/>
        </p:nvSpPr>
        <p:spPr bwMode="auto">
          <a:xfrm>
            <a:off x="62484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4528" name="Line 16"/>
          <p:cNvSpPr>
            <a:spLocks noChangeShapeType="1"/>
          </p:cNvSpPr>
          <p:nvPr/>
        </p:nvSpPr>
        <p:spPr bwMode="auto">
          <a:xfrm>
            <a:off x="67056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4529" name="Line 17"/>
          <p:cNvSpPr>
            <a:spLocks noChangeShapeType="1"/>
          </p:cNvSpPr>
          <p:nvPr/>
        </p:nvSpPr>
        <p:spPr bwMode="auto">
          <a:xfrm>
            <a:off x="71628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4530" name="Line 18"/>
          <p:cNvSpPr>
            <a:spLocks noChangeShapeType="1"/>
          </p:cNvSpPr>
          <p:nvPr/>
        </p:nvSpPr>
        <p:spPr bwMode="auto">
          <a:xfrm>
            <a:off x="76200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4531" name="Line 19"/>
          <p:cNvSpPr>
            <a:spLocks noChangeShapeType="1"/>
          </p:cNvSpPr>
          <p:nvPr/>
        </p:nvSpPr>
        <p:spPr bwMode="auto">
          <a:xfrm>
            <a:off x="80772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64532" name="Text Box 20"/>
          <p:cNvSpPr txBox="1">
            <a:spLocks noChangeArrowheads="1"/>
          </p:cNvSpPr>
          <p:nvPr/>
        </p:nvSpPr>
        <p:spPr bwMode="auto">
          <a:xfrm>
            <a:off x="1295400" y="3792538"/>
            <a:ext cx="387350" cy="457200"/>
          </a:xfrm>
          <a:prstGeom prst="rect">
            <a:avLst/>
          </a:prstGeom>
          <a:noFill/>
          <a:ln w="9525">
            <a:noFill/>
            <a:miter lim="800000"/>
            <a:headEnd/>
            <a:tailEnd/>
          </a:ln>
          <a:effectLst/>
        </p:spPr>
        <p:txBody>
          <a:bodyPr wrap="none">
            <a:spAutoFit/>
          </a:bodyPr>
          <a:lstStyle/>
          <a:p>
            <a:r>
              <a:rPr lang="en-US" sz="2400">
                <a:latin typeface="Times New Roman" charset="0"/>
              </a:rPr>
              <a:t>B</a:t>
            </a:r>
          </a:p>
        </p:txBody>
      </p:sp>
      <p:sp>
        <p:nvSpPr>
          <p:cNvPr id="64533" name="Text Box 21"/>
          <p:cNvSpPr txBox="1">
            <a:spLocks noChangeArrowheads="1"/>
          </p:cNvSpPr>
          <p:nvPr/>
        </p:nvSpPr>
        <p:spPr bwMode="auto">
          <a:xfrm>
            <a:off x="1736725" y="3792538"/>
            <a:ext cx="387350" cy="457200"/>
          </a:xfrm>
          <a:prstGeom prst="rect">
            <a:avLst/>
          </a:prstGeom>
          <a:noFill/>
          <a:ln w="9525">
            <a:noFill/>
            <a:miter lim="800000"/>
            <a:headEnd/>
            <a:tailEnd/>
          </a:ln>
          <a:effectLst/>
        </p:spPr>
        <p:txBody>
          <a:bodyPr wrap="none">
            <a:spAutoFit/>
          </a:bodyPr>
          <a:lstStyle/>
          <a:p>
            <a:r>
              <a:rPr lang="en-US" sz="2400">
                <a:latin typeface="Times New Roman" charset="0"/>
              </a:rPr>
              <a:t>C</a:t>
            </a:r>
          </a:p>
        </p:txBody>
      </p:sp>
      <p:sp>
        <p:nvSpPr>
          <p:cNvPr id="64534" name="Text Box 22"/>
          <p:cNvSpPr txBox="1">
            <a:spLocks noChangeArrowheads="1"/>
          </p:cNvSpPr>
          <p:nvPr/>
        </p:nvSpPr>
        <p:spPr bwMode="auto">
          <a:xfrm>
            <a:off x="2209800" y="3792538"/>
            <a:ext cx="404813" cy="457200"/>
          </a:xfrm>
          <a:prstGeom prst="rect">
            <a:avLst/>
          </a:prstGeom>
          <a:noFill/>
          <a:ln w="9525">
            <a:noFill/>
            <a:miter lim="800000"/>
            <a:headEnd/>
            <a:tailEnd/>
          </a:ln>
          <a:effectLst/>
        </p:spPr>
        <p:txBody>
          <a:bodyPr wrap="none">
            <a:spAutoFit/>
          </a:bodyPr>
          <a:lstStyle/>
          <a:p>
            <a:r>
              <a:rPr lang="en-US" sz="2400">
                <a:latin typeface="Times New Roman" charset="0"/>
              </a:rPr>
              <a:t>D</a:t>
            </a:r>
          </a:p>
        </p:txBody>
      </p:sp>
      <p:sp>
        <p:nvSpPr>
          <p:cNvPr id="64535" name="Text Box 23"/>
          <p:cNvSpPr txBox="1">
            <a:spLocks noChangeArrowheads="1"/>
          </p:cNvSpPr>
          <p:nvPr/>
        </p:nvSpPr>
        <p:spPr bwMode="auto">
          <a:xfrm>
            <a:off x="2667000" y="3792538"/>
            <a:ext cx="369888" cy="457200"/>
          </a:xfrm>
          <a:prstGeom prst="rect">
            <a:avLst/>
          </a:prstGeom>
          <a:noFill/>
          <a:ln w="9525">
            <a:noFill/>
            <a:miter lim="800000"/>
            <a:headEnd/>
            <a:tailEnd/>
          </a:ln>
          <a:effectLst/>
        </p:spPr>
        <p:txBody>
          <a:bodyPr wrap="none">
            <a:spAutoFit/>
          </a:bodyPr>
          <a:lstStyle/>
          <a:p>
            <a:r>
              <a:rPr lang="en-US" sz="2400">
                <a:latin typeface="Times New Roman" charset="0"/>
              </a:rPr>
              <a:t>E</a:t>
            </a:r>
          </a:p>
        </p:txBody>
      </p:sp>
      <p:sp>
        <p:nvSpPr>
          <p:cNvPr id="64536" name="Text Box 24"/>
          <p:cNvSpPr txBox="1">
            <a:spLocks noChangeArrowheads="1"/>
          </p:cNvSpPr>
          <p:nvPr/>
        </p:nvSpPr>
        <p:spPr bwMode="auto">
          <a:xfrm>
            <a:off x="3108325" y="3792538"/>
            <a:ext cx="354013" cy="457200"/>
          </a:xfrm>
          <a:prstGeom prst="rect">
            <a:avLst/>
          </a:prstGeom>
          <a:noFill/>
          <a:ln w="9525">
            <a:noFill/>
            <a:miter lim="800000"/>
            <a:headEnd/>
            <a:tailEnd/>
          </a:ln>
          <a:effectLst/>
        </p:spPr>
        <p:txBody>
          <a:bodyPr wrap="none">
            <a:spAutoFit/>
          </a:bodyPr>
          <a:lstStyle/>
          <a:p>
            <a:r>
              <a:rPr lang="en-US" sz="2400">
                <a:latin typeface="Times New Roman" charset="0"/>
              </a:rPr>
              <a:t>F</a:t>
            </a:r>
          </a:p>
        </p:txBody>
      </p:sp>
      <p:sp>
        <p:nvSpPr>
          <p:cNvPr id="64537" name="Text Box 25"/>
          <p:cNvSpPr txBox="1">
            <a:spLocks noChangeArrowheads="1"/>
          </p:cNvSpPr>
          <p:nvPr/>
        </p:nvSpPr>
        <p:spPr bwMode="auto">
          <a:xfrm>
            <a:off x="3505200" y="3792538"/>
            <a:ext cx="404813" cy="457200"/>
          </a:xfrm>
          <a:prstGeom prst="rect">
            <a:avLst/>
          </a:prstGeom>
          <a:noFill/>
          <a:ln w="9525">
            <a:noFill/>
            <a:miter lim="800000"/>
            <a:headEnd/>
            <a:tailEnd/>
          </a:ln>
          <a:effectLst/>
        </p:spPr>
        <p:txBody>
          <a:bodyPr wrap="none">
            <a:spAutoFit/>
          </a:bodyPr>
          <a:lstStyle/>
          <a:p>
            <a:r>
              <a:rPr lang="en-US" sz="2400">
                <a:latin typeface="Times New Roman" charset="0"/>
              </a:rPr>
              <a:t>G</a:t>
            </a:r>
          </a:p>
        </p:txBody>
      </p:sp>
      <p:sp>
        <p:nvSpPr>
          <p:cNvPr id="64538" name="Text Box 26"/>
          <p:cNvSpPr txBox="1">
            <a:spLocks noChangeArrowheads="1"/>
          </p:cNvSpPr>
          <p:nvPr/>
        </p:nvSpPr>
        <p:spPr bwMode="auto">
          <a:xfrm>
            <a:off x="4022725" y="3792538"/>
            <a:ext cx="404813" cy="457200"/>
          </a:xfrm>
          <a:prstGeom prst="rect">
            <a:avLst/>
          </a:prstGeom>
          <a:noFill/>
          <a:ln w="9525">
            <a:noFill/>
            <a:miter lim="800000"/>
            <a:headEnd/>
            <a:tailEnd/>
          </a:ln>
          <a:effectLst/>
        </p:spPr>
        <p:txBody>
          <a:bodyPr wrap="none">
            <a:spAutoFit/>
          </a:bodyPr>
          <a:lstStyle/>
          <a:p>
            <a:r>
              <a:rPr lang="en-US" sz="2400">
                <a:latin typeface="Times New Roman" charset="0"/>
              </a:rPr>
              <a:t>H</a:t>
            </a:r>
          </a:p>
        </p:txBody>
      </p:sp>
      <p:sp>
        <p:nvSpPr>
          <p:cNvPr id="64539" name="Text Box 27"/>
          <p:cNvSpPr txBox="1">
            <a:spLocks noChangeArrowheads="1"/>
          </p:cNvSpPr>
          <p:nvPr/>
        </p:nvSpPr>
        <p:spPr bwMode="auto">
          <a:xfrm>
            <a:off x="4479925" y="3792538"/>
            <a:ext cx="285750" cy="457200"/>
          </a:xfrm>
          <a:prstGeom prst="rect">
            <a:avLst/>
          </a:prstGeom>
          <a:noFill/>
          <a:ln w="9525">
            <a:noFill/>
            <a:miter lim="800000"/>
            <a:headEnd/>
            <a:tailEnd/>
          </a:ln>
          <a:effectLst/>
        </p:spPr>
        <p:txBody>
          <a:bodyPr wrap="none">
            <a:spAutoFit/>
          </a:bodyPr>
          <a:lstStyle/>
          <a:p>
            <a:r>
              <a:rPr lang="en-US" sz="2400">
                <a:latin typeface="Times New Roman" charset="0"/>
              </a:rPr>
              <a:t>I</a:t>
            </a:r>
          </a:p>
        </p:txBody>
      </p:sp>
      <p:sp>
        <p:nvSpPr>
          <p:cNvPr id="64540" name="Text Box 28"/>
          <p:cNvSpPr txBox="1">
            <a:spLocks noChangeArrowheads="1"/>
          </p:cNvSpPr>
          <p:nvPr/>
        </p:nvSpPr>
        <p:spPr bwMode="auto">
          <a:xfrm>
            <a:off x="5410200" y="3792538"/>
            <a:ext cx="303213" cy="457200"/>
          </a:xfrm>
          <a:prstGeom prst="rect">
            <a:avLst/>
          </a:prstGeom>
          <a:noFill/>
          <a:ln w="9525">
            <a:noFill/>
            <a:miter lim="800000"/>
            <a:headEnd/>
            <a:tailEnd/>
          </a:ln>
          <a:effectLst/>
        </p:spPr>
        <p:txBody>
          <a:bodyPr wrap="none">
            <a:spAutoFit/>
          </a:bodyPr>
          <a:lstStyle/>
          <a:p>
            <a:r>
              <a:rPr lang="en-US" sz="2400">
                <a:latin typeface="Times New Roman" charset="0"/>
              </a:rPr>
              <a:t>J</a:t>
            </a:r>
          </a:p>
        </p:txBody>
      </p:sp>
      <p:sp>
        <p:nvSpPr>
          <p:cNvPr id="64541" name="Text Box 29"/>
          <p:cNvSpPr txBox="1">
            <a:spLocks noChangeArrowheads="1"/>
          </p:cNvSpPr>
          <p:nvPr/>
        </p:nvSpPr>
        <p:spPr bwMode="auto">
          <a:xfrm>
            <a:off x="5791200" y="3792538"/>
            <a:ext cx="404813" cy="457200"/>
          </a:xfrm>
          <a:prstGeom prst="rect">
            <a:avLst/>
          </a:prstGeom>
          <a:noFill/>
          <a:ln w="9525">
            <a:noFill/>
            <a:miter lim="800000"/>
            <a:headEnd/>
            <a:tailEnd/>
          </a:ln>
          <a:effectLst/>
        </p:spPr>
        <p:txBody>
          <a:bodyPr wrap="none">
            <a:spAutoFit/>
          </a:bodyPr>
          <a:lstStyle/>
          <a:p>
            <a:r>
              <a:rPr lang="en-US" sz="2400">
                <a:latin typeface="Times New Roman" charset="0"/>
              </a:rPr>
              <a:t>K</a:t>
            </a:r>
          </a:p>
        </p:txBody>
      </p:sp>
      <p:sp>
        <p:nvSpPr>
          <p:cNvPr id="64542" name="Text Box 30"/>
          <p:cNvSpPr txBox="1">
            <a:spLocks noChangeArrowheads="1"/>
          </p:cNvSpPr>
          <p:nvPr/>
        </p:nvSpPr>
        <p:spPr bwMode="auto">
          <a:xfrm>
            <a:off x="6324600" y="3792538"/>
            <a:ext cx="369888" cy="457200"/>
          </a:xfrm>
          <a:prstGeom prst="rect">
            <a:avLst/>
          </a:prstGeom>
          <a:noFill/>
          <a:ln w="9525">
            <a:noFill/>
            <a:miter lim="800000"/>
            <a:headEnd/>
            <a:tailEnd/>
          </a:ln>
          <a:effectLst/>
        </p:spPr>
        <p:txBody>
          <a:bodyPr wrap="none">
            <a:spAutoFit/>
          </a:bodyPr>
          <a:lstStyle/>
          <a:p>
            <a:r>
              <a:rPr lang="en-US" sz="2400">
                <a:latin typeface="Times New Roman" charset="0"/>
              </a:rPr>
              <a:t>L</a:t>
            </a:r>
          </a:p>
        </p:txBody>
      </p:sp>
      <p:sp>
        <p:nvSpPr>
          <p:cNvPr id="64543" name="Text Box 31"/>
          <p:cNvSpPr txBox="1">
            <a:spLocks noChangeArrowheads="1"/>
          </p:cNvSpPr>
          <p:nvPr/>
        </p:nvSpPr>
        <p:spPr bwMode="auto">
          <a:xfrm>
            <a:off x="6705600" y="3792538"/>
            <a:ext cx="455613" cy="457200"/>
          </a:xfrm>
          <a:prstGeom prst="rect">
            <a:avLst/>
          </a:prstGeom>
          <a:noFill/>
          <a:ln w="9525">
            <a:noFill/>
            <a:miter lim="800000"/>
            <a:headEnd/>
            <a:tailEnd/>
          </a:ln>
          <a:effectLst/>
        </p:spPr>
        <p:txBody>
          <a:bodyPr wrap="none">
            <a:spAutoFit/>
          </a:bodyPr>
          <a:lstStyle/>
          <a:p>
            <a:r>
              <a:rPr lang="en-US" sz="2400">
                <a:latin typeface="Times New Roman" charset="0"/>
              </a:rPr>
              <a:t>M</a:t>
            </a:r>
          </a:p>
        </p:txBody>
      </p:sp>
      <p:sp>
        <p:nvSpPr>
          <p:cNvPr id="64544" name="Text Box 32"/>
          <p:cNvSpPr txBox="1">
            <a:spLocks noChangeArrowheads="1"/>
          </p:cNvSpPr>
          <p:nvPr/>
        </p:nvSpPr>
        <p:spPr bwMode="auto">
          <a:xfrm>
            <a:off x="838200" y="3792538"/>
            <a:ext cx="404813" cy="457200"/>
          </a:xfrm>
          <a:prstGeom prst="rect">
            <a:avLst/>
          </a:prstGeom>
          <a:noFill/>
          <a:ln w="9525">
            <a:noFill/>
            <a:miter lim="800000"/>
            <a:headEnd/>
            <a:tailEnd/>
          </a:ln>
          <a:effectLst/>
        </p:spPr>
        <p:txBody>
          <a:bodyPr wrap="none">
            <a:spAutoFit/>
          </a:bodyPr>
          <a:lstStyle/>
          <a:p>
            <a:r>
              <a:rPr lang="en-US" sz="2400">
                <a:latin typeface="Times New Roman" charset="0"/>
              </a:rPr>
              <a:t>A</a:t>
            </a:r>
          </a:p>
        </p:txBody>
      </p:sp>
      <p:sp>
        <p:nvSpPr>
          <p:cNvPr id="64545" name="Text Box 33"/>
          <p:cNvSpPr txBox="1">
            <a:spLocks noChangeArrowheads="1"/>
          </p:cNvSpPr>
          <p:nvPr/>
        </p:nvSpPr>
        <p:spPr bwMode="auto">
          <a:xfrm>
            <a:off x="7162800" y="3792538"/>
            <a:ext cx="404813" cy="457200"/>
          </a:xfrm>
          <a:prstGeom prst="rect">
            <a:avLst/>
          </a:prstGeom>
          <a:noFill/>
          <a:ln w="9525">
            <a:noFill/>
            <a:miter lim="800000"/>
            <a:headEnd/>
            <a:tailEnd/>
          </a:ln>
          <a:effectLst/>
        </p:spPr>
        <p:txBody>
          <a:bodyPr wrap="none">
            <a:spAutoFit/>
          </a:bodyPr>
          <a:lstStyle/>
          <a:p>
            <a:r>
              <a:rPr lang="en-US" sz="2400">
                <a:latin typeface="Times New Roman" charset="0"/>
              </a:rPr>
              <a:t>O</a:t>
            </a:r>
          </a:p>
        </p:txBody>
      </p:sp>
      <p:sp>
        <p:nvSpPr>
          <p:cNvPr id="64546" name="Text Box 34"/>
          <p:cNvSpPr txBox="1">
            <a:spLocks noChangeArrowheads="1"/>
          </p:cNvSpPr>
          <p:nvPr/>
        </p:nvSpPr>
        <p:spPr bwMode="auto">
          <a:xfrm>
            <a:off x="7604125" y="3792538"/>
            <a:ext cx="354013" cy="457200"/>
          </a:xfrm>
          <a:prstGeom prst="rect">
            <a:avLst/>
          </a:prstGeom>
          <a:noFill/>
          <a:ln w="9525">
            <a:noFill/>
            <a:miter lim="800000"/>
            <a:headEnd/>
            <a:tailEnd/>
          </a:ln>
          <a:effectLst/>
        </p:spPr>
        <p:txBody>
          <a:bodyPr wrap="none">
            <a:spAutoFit/>
          </a:bodyPr>
          <a:lstStyle/>
          <a:p>
            <a:r>
              <a:rPr lang="en-US" sz="2400">
                <a:latin typeface="Times New Roman" charset="0"/>
              </a:rPr>
              <a:t>P</a:t>
            </a:r>
          </a:p>
        </p:txBody>
      </p:sp>
      <p:sp>
        <p:nvSpPr>
          <p:cNvPr id="64547" name="Text Box 35"/>
          <p:cNvSpPr txBox="1">
            <a:spLocks noChangeArrowheads="1"/>
          </p:cNvSpPr>
          <p:nvPr/>
        </p:nvSpPr>
        <p:spPr bwMode="auto">
          <a:xfrm>
            <a:off x="8061325" y="3792538"/>
            <a:ext cx="404813" cy="457200"/>
          </a:xfrm>
          <a:prstGeom prst="rect">
            <a:avLst/>
          </a:prstGeom>
          <a:noFill/>
          <a:ln w="9525">
            <a:noFill/>
            <a:miter lim="800000"/>
            <a:headEnd/>
            <a:tailEnd/>
          </a:ln>
          <a:effectLst/>
        </p:spPr>
        <p:txBody>
          <a:bodyPr wrap="none">
            <a:spAutoFit/>
          </a:bodyPr>
          <a:lstStyle/>
          <a:p>
            <a:r>
              <a:rPr lang="en-US" sz="2400">
                <a:latin typeface="Times New Roman" charset="0"/>
              </a:rPr>
              <a:t>Q</a:t>
            </a:r>
          </a:p>
        </p:txBody>
      </p:sp>
      <p:sp>
        <p:nvSpPr>
          <p:cNvPr id="64550" name="Text Box 38"/>
          <p:cNvSpPr txBox="1">
            <a:spLocks noChangeArrowheads="1"/>
          </p:cNvSpPr>
          <p:nvPr/>
        </p:nvSpPr>
        <p:spPr bwMode="auto">
          <a:xfrm>
            <a:off x="3600450" y="5872163"/>
            <a:ext cx="1871025" cy="461665"/>
          </a:xfrm>
          <a:prstGeom prst="rect">
            <a:avLst/>
          </a:prstGeom>
          <a:noFill/>
          <a:ln w="9525">
            <a:noFill/>
            <a:miter lim="800000"/>
            <a:headEnd/>
            <a:tailEnd/>
          </a:ln>
          <a:effectLst/>
        </p:spPr>
        <p:txBody>
          <a:bodyPr wrap="none">
            <a:spAutoFit/>
          </a:bodyPr>
          <a:lstStyle/>
          <a:p>
            <a:r>
              <a:rPr lang="en-US" sz="2400" dirty="0">
                <a:latin typeface="Times New Roman" charset="0"/>
              </a:rPr>
              <a:t>rear </a:t>
            </a:r>
            <a:r>
              <a:rPr lang="en-US" sz="2400" dirty="0" smtClean="0">
                <a:latin typeface="Times New Roman" charset="0"/>
              </a:rPr>
              <a:t>“pointer”</a:t>
            </a:r>
            <a:endParaRPr lang="en-US" sz="2400" dirty="0">
              <a:latin typeface="Times New Roman" charset="0"/>
            </a:endParaRPr>
          </a:p>
        </p:txBody>
      </p:sp>
      <p:sp>
        <p:nvSpPr>
          <p:cNvPr id="64552" name="Text Box 40"/>
          <p:cNvSpPr txBox="1">
            <a:spLocks noChangeArrowheads="1"/>
          </p:cNvSpPr>
          <p:nvPr/>
        </p:nvSpPr>
        <p:spPr bwMode="auto">
          <a:xfrm>
            <a:off x="4819650" y="5295900"/>
            <a:ext cx="1991251" cy="461665"/>
          </a:xfrm>
          <a:prstGeom prst="rect">
            <a:avLst/>
          </a:prstGeom>
          <a:noFill/>
          <a:ln w="9525">
            <a:noFill/>
            <a:miter lim="800000"/>
            <a:headEnd/>
            <a:tailEnd/>
          </a:ln>
          <a:effectLst/>
        </p:spPr>
        <p:txBody>
          <a:bodyPr wrap="none">
            <a:spAutoFit/>
          </a:bodyPr>
          <a:lstStyle/>
          <a:p>
            <a:r>
              <a:rPr lang="en-US" sz="2400" dirty="0">
                <a:latin typeface="Times New Roman" charset="0"/>
              </a:rPr>
              <a:t>front </a:t>
            </a:r>
            <a:r>
              <a:rPr lang="en-US" sz="2400" dirty="0" smtClean="0">
                <a:latin typeface="Times New Roman" charset="0"/>
              </a:rPr>
              <a:t>“pointer”</a:t>
            </a:r>
            <a:endParaRPr lang="en-US" sz="2400" dirty="0">
              <a:latin typeface="Times New Roman" charset="0"/>
            </a:endParaRPr>
          </a:p>
        </p:txBody>
      </p:sp>
      <p:sp>
        <p:nvSpPr>
          <p:cNvPr id="64554" name="Text Box 42"/>
          <p:cNvSpPr txBox="1">
            <a:spLocks noChangeArrowheads="1"/>
          </p:cNvSpPr>
          <p:nvPr/>
        </p:nvSpPr>
        <p:spPr bwMode="auto">
          <a:xfrm>
            <a:off x="2057400" y="2590800"/>
            <a:ext cx="4945063" cy="457200"/>
          </a:xfrm>
          <a:prstGeom prst="rect">
            <a:avLst/>
          </a:prstGeom>
          <a:noFill/>
          <a:ln w="9525">
            <a:noFill/>
            <a:miter lim="800000"/>
            <a:headEnd/>
            <a:tailEnd/>
          </a:ln>
          <a:effectLst/>
        </p:spPr>
        <p:txBody>
          <a:bodyPr wrap="none">
            <a:spAutoFit/>
          </a:bodyPr>
          <a:lstStyle/>
          <a:p>
            <a:r>
              <a:rPr lang="en-US" sz="2400">
                <a:latin typeface="Times New Roman" charset="0"/>
              </a:rPr>
              <a:t>Circular Queue with no empty position</a:t>
            </a:r>
          </a:p>
        </p:txBody>
      </p:sp>
      <p:sp>
        <p:nvSpPr>
          <p:cNvPr id="64555" name="Text Box 43"/>
          <p:cNvSpPr txBox="1">
            <a:spLocks noChangeArrowheads="1"/>
          </p:cNvSpPr>
          <p:nvPr/>
        </p:nvSpPr>
        <p:spPr bwMode="auto">
          <a:xfrm>
            <a:off x="4876800" y="3792538"/>
            <a:ext cx="369888" cy="457200"/>
          </a:xfrm>
          <a:prstGeom prst="rect">
            <a:avLst/>
          </a:prstGeom>
          <a:noFill/>
          <a:ln w="9525">
            <a:noFill/>
            <a:miter lim="800000"/>
            <a:headEnd/>
            <a:tailEnd/>
          </a:ln>
          <a:effectLst/>
        </p:spPr>
        <p:txBody>
          <a:bodyPr wrap="none">
            <a:spAutoFit/>
          </a:bodyPr>
          <a:lstStyle/>
          <a:p>
            <a:r>
              <a:rPr lang="en-US" sz="2400">
                <a:latin typeface="Times New Roman" charset="0"/>
              </a:rPr>
              <a:t>Z</a:t>
            </a:r>
          </a:p>
        </p:txBody>
      </p:sp>
      <p:sp>
        <p:nvSpPr>
          <p:cNvPr id="64556" name="Line 44"/>
          <p:cNvSpPr>
            <a:spLocks noChangeShapeType="1"/>
          </p:cNvSpPr>
          <p:nvPr/>
        </p:nvSpPr>
        <p:spPr bwMode="auto">
          <a:xfrm flipV="1">
            <a:off x="5638800" y="4324350"/>
            <a:ext cx="0" cy="1009650"/>
          </a:xfrm>
          <a:prstGeom prst="line">
            <a:avLst/>
          </a:prstGeom>
          <a:noFill/>
          <a:ln w="9525">
            <a:solidFill>
              <a:schemeClr val="tx1"/>
            </a:solidFill>
            <a:round/>
            <a:headEnd/>
            <a:tailEnd type="triangle" w="med" len="med"/>
          </a:ln>
          <a:effectLst/>
        </p:spPr>
        <p:txBody>
          <a:bodyPr wrap="none" anchor="ctr"/>
          <a:lstStyle/>
          <a:p>
            <a:endParaRPr lang="en-US"/>
          </a:p>
        </p:txBody>
      </p:sp>
      <p:sp>
        <p:nvSpPr>
          <p:cNvPr id="64557" name="Line 45"/>
          <p:cNvSpPr>
            <a:spLocks noChangeShapeType="1"/>
          </p:cNvSpPr>
          <p:nvPr/>
        </p:nvSpPr>
        <p:spPr bwMode="auto">
          <a:xfrm flipV="1">
            <a:off x="4400550" y="4305300"/>
            <a:ext cx="704850" cy="1638300"/>
          </a:xfrm>
          <a:prstGeom prst="line">
            <a:avLst/>
          </a:prstGeom>
          <a:noFill/>
          <a:ln w="9525">
            <a:solidFill>
              <a:schemeClr val="tx1"/>
            </a:solidFill>
            <a:round/>
            <a:headEnd/>
            <a:tailEnd type="triangle" w="med" len="med"/>
          </a:ln>
          <a:effectLst/>
        </p:spPr>
        <p:txBody>
          <a:bodyPr wrap="none" anchor="ct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Possible Solutions</a:t>
            </a:r>
          </a:p>
        </p:txBody>
      </p:sp>
      <p:sp>
        <p:nvSpPr>
          <p:cNvPr id="65539" name="Rectangle 3"/>
          <p:cNvSpPr>
            <a:spLocks noGrp="1" noChangeArrowheads="1"/>
          </p:cNvSpPr>
          <p:nvPr>
            <p:ph idx="1"/>
          </p:nvPr>
        </p:nvSpPr>
        <p:spPr>
          <a:xfrm>
            <a:off x="225425" y="1981200"/>
            <a:ext cx="8461375" cy="3886200"/>
          </a:xfrm>
        </p:spPr>
        <p:txBody>
          <a:bodyPr>
            <a:normAutofit/>
          </a:bodyPr>
          <a:lstStyle/>
          <a:p>
            <a:r>
              <a:rPr lang="en-US" dirty="0"/>
              <a:t>Always leave one cell in array empty- array assumed full when </a:t>
            </a:r>
            <a:r>
              <a:rPr lang="en-US" dirty="0">
                <a:latin typeface="Courier New" pitchFamily="49" charset="0"/>
              </a:rPr>
              <a:t>rear</a:t>
            </a:r>
            <a:r>
              <a:rPr lang="en-US" dirty="0"/>
              <a:t> has moved within two positions of </a:t>
            </a:r>
            <a:r>
              <a:rPr lang="en-US" dirty="0">
                <a:latin typeface="Courier New" pitchFamily="49" charset="0"/>
              </a:rPr>
              <a:t>front</a:t>
            </a:r>
            <a:r>
              <a:rPr lang="en-US" dirty="0"/>
              <a:t> </a:t>
            </a:r>
            <a:r>
              <a:rPr lang="en-US" dirty="0" smtClean="0"/>
              <a:t>“pointer”.</a:t>
            </a:r>
            <a:endParaRPr lang="en-US" dirty="0"/>
          </a:p>
          <a:p>
            <a:r>
              <a:rPr lang="en-US" dirty="0"/>
              <a:t>Keep a count of the number of elements in the queue at all times.</a:t>
            </a:r>
          </a:p>
          <a:p>
            <a:r>
              <a:rPr lang="en-US" dirty="0"/>
              <a:t>Define a variable that becomes </a:t>
            </a:r>
            <a:r>
              <a:rPr lang="en-US" dirty="0">
                <a:latin typeface="Courier New" pitchFamily="49" charset="0"/>
              </a:rPr>
              <a:t>True</a:t>
            </a:r>
            <a:r>
              <a:rPr lang="en-US" dirty="0"/>
              <a:t> when the</a:t>
            </a:r>
            <a:r>
              <a:rPr lang="en-US" dirty="0">
                <a:latin typeface="Courier New" pitchFamily="49" charset="0"/>
              </a:rPr>
              <a:t> rear</a:t>
            </a:r>
            <a:r>
              <a:rPr lang="en-US" dirty="0"/>
              <a:t> </a:t>
            </a:r>
            <a:r>
              <a:rPr lang="en-US" dirty="0" smtClean="0"/>
              <a:t>“pointer” </a:t>
            </a:r>
            <a:r>
              <a:rPr lang="en-US" dirty="0"/>
              <a:t>moves into a position one cell away from the </a:t>
            </a:r>
            <a:r>
              <a:rPr lang="en-US" dirty="0">
                <a:latin typeface="Courier New" pitchFamily="49" charset="0"/>
              </a:rPr>
              <a:t>front</a:t>
            </a:r>
            <a:r>
              <a:rPr lang="en-US" dirty="0"/>
              <a:t> </a:t>
            </a:r>
            <a:r>
              <a:rPr lang="en-US" dirty="0" smtClean="0"/>
              <a:t>“pointer”.</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Linked Stacks and Queues</a:t>
            </a:r>
          </a:p>
        </p:txBody>
      </p:sp>
      <p:sp>
        <p:nvSpPr>
          <p:cNvPr id="94211" name="Rectangle 3"/>
          <p:cNvSpPr>
            <a:spLocks noGrp="1" noChangeArrowheads="1"/>
          </p:cNvSpPr>
          <p:nvPr>
            <p:ph idx="1"/>
          </p:nvPr>
        </p:nvSpPr>
        <p:spPr/>
        <p:txBody>
          <a:bodyPr/>
          <a:lstStyle/>
          <a:p>
            <a:r>
              <a:rPr lang="en-US" dirty="0"/>
              <a:t>The same concept of dynamically allocating blocks of memory of a certain type, and linking them with </a:t>
            </a:r>
            <a:r>
              <a:rPr lang="en-US" dirty="0" smtClean="0"/>
              <a:t>(real!) pointers </a:t>
            </a:r>
            <a:r>
              <a:rPr lang="en-US" dirty="0"/>
              <a:t>can be used for stacks and for queues.</a:t>
            </a:r>
          </a:p>
          <a:p>
            <a:r>
              <a:rPr lang="en-US" dirty="0"/>
              <a:t>The linked stack has a pointer called </a:t>
            </a:r>
            <a:r>
              <a:rPr lang="en-US" i="1" dirty="0"/>
              <a:t>top</a:t>
            </a:r>
            <a:r>
              <a:rPr lang="en-US" dirty="0"/>
              <a:t> which points to the top node on the stack.</a:t>
            </a:r>
          </a:p>
          <a:p>
            <a:r>
              <a:rPr lang="en-US" dirty="0"/>
              <a:t>The linked queue has two pointers, </a:t>
            </a:r>
            <a:r>
              <a:rPr lang="en-US" i="1" dirty="0"/>
              <a:t>front</a:t>
            </a:r>
            <a:r>
              <a:rPr lang="en-US" dirty="0"/>
              <a:t> and </a:t>
            </a:r>
            <a:r>
              <a:rPr lang="en-US" i="1" dirty="0"/>
              <a:t>rear</a:t>
            </a:r>
            <a:r>
              <a:rPr lang="en-US" dirty="0"/>
              <a:t>, which are self-explanatory</a:t>
            </a:r>
            <a:r>
              <a:rPr lang="en-US" dirty="0" smtClean="0"/>
              <a:t>.</a:t>
            </a:r>
          </a:p>
          <a:p>
            <a:r>
              <a:rPr lang="en-US" dirty="0" smtClean="0"/>
              <a:t>Since you are already familiar with linked lists, we will not discuss linked stacks and queues any further.</a:t>
            </a:r>
            <a:r>
              <a:rPr lang="en-US" dirty="0" smtClean="0"/>
              <a:t>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dirty="0" smtClean="0"/>
              <a:t>Summary of Sequence Concepts</a:t>
            </a:r>
            <a:endParaRPr lang="en-US" dirty="0"/>
          </a:p>
        </p:txBody>
      </p:sp>
      <p:sp>
        <p:nvSpPr>
          <p:cNvPr id="122883" name="Rectangle 3"/>
          <p:cNvSpPr>
            <a:spLocks noGrp="1" noChangeArrowheads="1"/>
          </p:cNvSpPr>
          <p:nvPr>
            <p:ph idx="1"/>
          </p:nvPr>
        </p:nvSpPr>
        <p:spPr/>
        <p:txBody>
          <a:bodyPr/>
          <a:lstStyle/>
          <a:p>
            <a:r>
              <a:rPr lang="en-US" dirty="0"/>
              <a:t>We have defined </a:t>
            </a:r>
            <a:r>
              <a:rPr lang="en-US" dirty="0" smtClean="0"/>
              <a:t>three </a:t>
            </a:r>
            <a:r>
              <a:rPr lang="en-US" dirty="0"/>
              <a:t>basic data types which are to be used quite regularly.</a:t>
            </a:r>
          </a:p>
          <a:p>
            <a:r>
              <a:rPr lang="en-US" dirty="0"/>
              <a:t>We have implemented them as:</a:t>
            </a:r>
          </a:p>
          <a:p>
            <a:pPr lvl="1"/>
            <a:r>
              <a:rPr lang="en-US" dirty="0"/>
              <a:t>arrays (contiguous </a:t>
            </a:r>
            <a:r>
              <a:rPr lang="en-US" dirty="0" smtClean="0"/>
              <a:t>stack </a:t>
            </a:r>
            <a:r>
              <a:rPr lang="en-US" dirty="0"/>
              <a:t>and </a:t>
            </a:r>
            <a:r>
              <a:rPr lang="en-US" dirty="0" smtClean="0"/>
              <a:t>queues, but not lists)</a:t>
            </a:r>
            <a:endParaRPr lang="en-US" dirty="0"/>
          </a:p>
          <a:p>
            <a:pPr lvl="1"/>
            <a:r>
              <a:rPr lang="en-US" dirty="0"/>
              <a:t>linked structures allocated dynamically.</a:t>
            </a:r>
          </a:p>
          <a:p>
            <a:r>
              <a:rPr lang="en-US" dirty="0"/>
              <a:t>Defined the concepts of data abstraction as it applied to these data types.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Practical Issues in Sequence ADT</a:t>
            </a:r>
            <a:endParaRPr lang="en-US" dirty="0"/>
          </a:p>
        </p:txBody>
      </p:sp>
      <p:sp>
        <p:nvSpPr>
          <p:cNvPr id="5" name="Subtitle 4"/>
          <p:cNvSpPr>
            <a:spLocks noGrp="1"/>
          </p:cNvSpPr>
          <p:nvPr>
            <p:ph type="subTitle" idx="1"/>
          </p:nvPr>
        </p:nvSpPr>
        <p:spPr/>
        <p:txBody>
          <a:bodyPr/>
          <a:lstStyle/>
          <a:p>
            <a:r>
              <a:rPr lang="en-US" dirty="0" smtClean="0"/>
              <a:t>Code in C</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ADT Code</a:t>
            </a:r>
            <a:endParaRPr lang="en-US" dirty="0"/>
          </a:p>
        </p:txBody>
      </p:sp>
      <p:sp>
        <p:nvSpPr>
          <p:cNvPr id="3" name="Content Placeholder 2"/>
          <p:cNvSpPr>
            <a:spLocks noGrp="1"/>
          </p:cNvSpPr>
          <p:nvPr>
            <p:ph idx="1"/>
          </p:nvPr>
        </p:nvSpPr>
        <p:spPr/>
        <p:txBody>
          <a:bodyPr/>
          <a:lstStyle/>
          <a:p>
            <a:r>
              <a:rPr lang="en-US" dirty="0" smtClean="0"/>
              <a:t>First we start with the stack.</a:t>
            </a:r>
          </a:p>
          <a:p>
            <a:r>
              <a:rPr lang="en-US" dirty="0" smtClean="0"/>
              <a:t>Because the stack is the simplest, we will use an array implementation, rather than dynamically allocated structure</a:t>
            </a:r>
          </a:p>
          <a:p>
            <a:pPr lvl="1"/>
            <a:r>
              <a:rPr lang="en-US" dirty="0" smtClean="0"/>
              <a:t>We call such a “contiguous stack implementation”</a:t>
            </a:r>
          </a:p>
          <a:p>
            <a:pPr lvl="1"/>
            <a:r>
              <a:rPr lang="en-US" dirty="0" smtClean="0"/>
              <a:t>As opposed to a “linked stack implementation”</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for a Contiguous Stack</a:t>
            </a:r>
            <a:endParaRPr lang="en-US" dirty="0"/>
          </a:p>
        </p:txBody>
      </p:sp>
      <p:sp>
        <p:nvSpPr>
          <p:cNvPr id="3" name="Content Placeholder 2"/>
          <p:cNvSpPr>
            <a:spLocks noGrp="1"/>
          </p:cNvSpPr>
          <p:nvPr>
            <p:ph idx="1"/>
          </p:nvPr>
        </p:nvSpPr>
        <p:spPr/>
        <p:txBody>
          <a:bodyPr/>
          <a:lstStyle/>
          <a:p>
            <a:r>
              <a:rPr lang="en-US" dirty="0" smtClean="0"/>
              <a:t>First, we define the type of data that the stack will hold.  Let’s say that we want to hold the value of a sensed variable over time:</a:t>
            </a:r>
          </a:p>
          <a:p>
            <a:pPr lvl="1"/>
            <a:r>
              <a:rPr lang="en-US" dirty="0" smtClean="0"/>
              <a:t>An integer that denotes the time in seconds, </a:t>
            </a:r>
            <a:r>
              <a:rPr lang="en-US" i="1" dirty="0" smtClean="0"/>
              <a:t>time</a:t>
            </a:r>
          </a:p>
          <a:p>
            <a:pPr lvl="1"/>
            <a:r>
              <a:rPr lang="en-US" dirty="0" smtClean="0"/>
              <a:t>A floating point number that denotes the value read by the sensor.  Let’s call this </a:t>
            </a:r>
            <a:r>
              <a:rPr lang="en-US" i="1" dirty="0" smtClean="0"/>
              <a:t>temp</a:t>
            </a:r>
            <a:r>
              <a:rPr lang="en-US" dirty="0" smtClean="0"/>
              <a:t> for temperature.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for a Contiguous Stack</a:t>
            </a:r>
            <a:endParaRPr lang="en-US" dirty="0"/>
          </a:p>
        </p:txBody>
      </p:sp>
      <p:sp>
        <p:nvSpPr>
          <p:cNvPr id="3" name="Content Placeholder 2"/>
          <p:cNvSpPr>
            <a:spLocks noGrp="1"/>
          </p:cNvSpPr>
          <p:nvPr>
            <p:ph idx="1"/>
          </p:nvPr>
        </p:nvSpPr>
        <p:spPr/>
        <p:txBody>
          <a:bodyPr>
            <a:normAutofit/>
          </a:bodyPr>
          <a:lstStyle/>
          <a:p>
            <a:pPr marL="182880">
              <a:buNone/>
            </a:pPr>
            <a:r>
              <a:rPr lang="en-US" sz="2800" dirty="0" err="1" smtClean="0">
                <a:latin typeface="Courier New" pitchFamily="49" charset="0"/>
                <a:cs typeface="Courier New" pitchFamily="49" charset="0"/>
              </a:rPr>
              <a:t>struct</a:t>
            </a:r>
            <a:r>
              <a:rPr lang="en-US" sz="2800" dirty="0" smtClean="0">
                <a:latin typeface="Courier New" pitchFamily="49" charset="0"/>
                <a:cs typeface="Courier New" pitchFamily="49" charset="0"/>
              </a:rPr>
              <a:t> sensor {</a:t>
            </a:r>
          </a:p>
          <a:p>
            <a:pPr marL="182880">
              <a:buNone/>
            </a:pPr>
            <a:r>
              <a:rPr lang="en-US" sz="2800" dirty="0" smtClean="0">
                <a:latin typeface="Courier New" pitchFamily="49" charset="0"/>
                <a:cs typeface="Courier New" pitchFamily="49" charset="0"/>
              </a:rPr>
              <a:t>		int time;</a:t>
            </a:r>
          </a:p>
          <a:p>
            <a:pPr marL="182880">
              <a:buNone/>
            </a:pPr>
            <a:r>
              <a:rPr lang="en-US" sz="2800" dirty="0" smtClean="0">
                <a:latin typeface="Courier New" pitchFamily="49" charset="0"/>
                <a:cs typeface="Courier New" pitchFamily="49" charset="0"/>
              </a:rPr>
              <a:t>		float temp;</a:t>
            </a:r>
          </a:p>
          <a:p>
            <a:pPr marL="182880">
              <a:buNone/>
            </a:pPr>
            <a:r>
              <a:rPr lang="en-US" sz="2800" dirty="0" smtClean="0">
                <a:latin typeface="Courier New" pitchFamily="49" charset="0"/>
                <a:cs typeface="Courier New" pitchFamily="49" charset="0"/>
              </a:rPr>
              <a:t>		};</a:t>
            </a:r>
          </a:p>
          <a:p>
            <a:pPr marL="182880">
              <a:buNone/>
            </a:pPr>
            <a:r>
              <a:rPr lang="en-US" sz="2800" dirty="0" err="1" smtClean="0">
                <a:latin typeface="Courier New" pitchFamily="49" charset="0"/>
                <a:cs typeface="Courier New" pitchFamily="49" charset="0"/>
              </a:rPr>
              <a:t>typedef</a:t>
            </a: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struct</a:t>
            </a:r>
            <a:r>
              <a:rPr lang="en-US" sz="2800" dirty="0" smtClean="0">
                <a:latin typeface="Courier New" pitchFamily="49" charset="0"/>
                <a:cs typeface="Courier New" pitchFamily="49" charset="0"/>
              </a:rPr>
              <a:t> sensor Node;</a:t>
            </a:r>
          </a:p>
          <a:p>
            <a:pPr marL="182880">
              <a:buNone/>
            </a:pPr>
            <a:r>
              <a:rPr lang="en-US" sz="2800" dirty="0" smtClean="0">
                <a:latin typeface="Courier New" pitchFamily="49" charset="0"/>
                <a:cs typeface="Courier New" pitchFamily="49" charset="0"/>
              </a:rPr>
              <a:t>		</a:t>
            </a:r>
            <a:endParaRPr lang="en-US" sz="2800" dirty="0">
              <a:latin typeface="Courier New" pitchFamily="49" charset="0"/>
              <a:cs typeface="Courier New"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for a Contiguous Stack</a:t>
            </a:r>
            <a:endParaRPr lang="en-US" dirty="0"/>
          </a:p>
        </p:txBody>
      </p:sp>
      <p:sp>
        <p:nvSpPr>
          <p:cNvPr id="3" name="Content Placeholder 2"/>
          <p:cNvSpPr>
            <a:spLocks noGrp="1"/>
          </p:cNvSpPr>
          <p:nvPr>
            <p:ph idx="1"/>
          </p:nvPr>
        </p:nvSpPr>
        <p:spPr/>
        <p:txBody>
          <a:bodyPr/>
          <a:lstStyle/>
          <a:p>
            <a:r>
              <a:rPr lang="en-US" dirty="0" smtClean="0"/>
              <a:t>Now we need to create the stack itself.</a:t>
            </a:r>
          </a:p>
          <a:p>
            <a:pPr lvl="1"/>
            <a:r>
              <a:rPr lang="en-US" dirty="0" smtClean="0"/>
              <a:t>And a “pointer” to the top of the stack.</a:t>
            </a:r>
          </a:p>
          <a:p>
            <a:pPr>
              <a:buNone/>
            </a:pPr>
            <a:endParaRPr lang="en-US" sz="2800" dirty="0" smtClean="0">
              <a:latin typeface="Courier New" pitchFamily="49" charset="0"/>
              <a:cs typeface="Courier New" pitchFamily="49" charset="0"/>
            </a:endParaRPr>
          </a:p>
          <a:p>
            <a:pPr>
              <a:buNone/>
            </a:pPr>
            <a:r>
              <a:rPr lang="en-US" sz="2800" dirty="0" smtClean="0">
                <a:latin typeface="Courier New" pitchFamily="49" charset="0"/>
                <a:cs typeface="Courier New" pitchFamily="49" charset="0"/>
              </a:rPr>
              <a:t>Node stack[100];</a:t>
            </a:r>
          </a:p>
          <a:p>
            <a:pPr>
              <a:buNone/>
            </a:pPr>
            <a:r>
              <a:rPr lang="en-US" sz="2800" dirty="0" smtClean="0">
                <a:latin typeface="Courier New" pitchFamily="49" charset="0"/>
                <a:cs typeface="Courier New" pitchFamily="49" charset="0"/>
              </a:rPr>
              <a:t>int top=-1;</a:t>
            </a:r>
          </a:p>
          <a:p>
            <a:pPr>
              <a:buNone/>
            </a:pPr>
            <a:endParaRPr lang="en-US" sz="2800" dirty="0" smtClean="0">
              <a:latin typeface="Courier New" pitchFamily="49" charset="0"/>
              <a:cs typeface="Courier New" pitchFamily="49" charset="0"/>
            </a:endParaRPr>
          </a:p>
          <a:p>
            <a:r>
              <a:rPr lang="en-US" dirty="0" smtClean="0">
                <a:cs typeface="Courier New" pitchFamily="49" charset="0"/>
              </a:rPr>
              <a:t>We do this in the </a:t>
            </a:r>
            <a:r>
              <a:rPr lang="en-US" sz="2800" dirty="0" smtClean="0">
                <a:latin typeface="Courier New" pitchFamily="49" charset="0"/>
                <a:cs typeface="Courier New" pitchFamily="49" charset="0"/>
              </a:rPr>
              <a:t>main() </a:t>
            </a:r>
            <a:r>
              <a:rPr lang="en-US" dirty="0" smtClean="0">
                <a:cs typeface="Courier New" pitchFamily="49" charset="0"/>
              </a:rPr>
              <a:t>function itself, or outside of it.</a:t>
            </a:r>
            <a:endParaRPr lang="en-US" sz="2800" dirty="0" smtClean="0">
              <a:latin typeface="Courier New" pitchFamily="49" charset="0"/>
              <a:cs typeface="Courier New" pitchFamily="49" charset="0"/>
            </a:endParaRPr>
          </a:p>
          <a:p>
            <a:pPr>
              <a:buNone/>
            </a:pPr>
            <a:endParaRPr lang="en-US" sz="2800" dirty="0">
              <a:latin typeface="Courier New" pitchFamily="49" charset="0"/>
              <a:cs typeface="Courier New"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Sequences</a:t>
            </a:r>
          </a:p>
        </p:txBody>
      </p:sp>
      <p:sp>
        <p:nvSpPr>
          <p:cNvPr id="18435" name="Rectangle 3"/>
          <p:cNvSpPr>
            <a:spLocks noGrp="1" noChangeArrowheads="1"/>
          </p:cNvSpPr>
          <p:nvPr>
            <p:ph idx="1"/>
          </p:nvPr>
        </p:nvSpPr>
        <p:spPr>
          <a:xfrm>
            <a:off x="228600" y="1752600"/>
            <a:ext cx="8461375" cy="4343400"/>
          </a:xfrm>
        </p:spPr>
        <p:txBody>
          <a:bodyPr>
            <a:normAutofit/>
          </a:bodyPr>
          <a:lstStyle/>
          <a:p>
            <a:r>
              <a:rPr lang="en-US" dirty="0"/>
              <a:t>In layman’s terms, it means it is an unordered sequence of elements of a set T</a:t>
            </a:r>
            <a:r>
              <a:rPr lang="en-US" dirty="0" smtClean="0"/>
              <a:t>.</a:t>
            </a:r>
          </a:p>
          <a:p>
            <a:pPr lvl="1"/>
            <a:r>
              <a:rPr lang="en-US" dirty="0" smtClean="0"/>
              <a:t>Basically what we know as a list</a:t>
            </a:r>
            <a:endParaRPr lang="en-US" dirty="0"/>
          </a:p>
          <a:p>
            <a:r>
              <a:rPr lang="en-US" dirty="0" smtClean="0"/>
              <a:t>There </a:t>
            </a:r>
            <a:r>
              <a:rPr lang="en-US" dirty="0"/>
              <a:t>are three basic </a:t>
            </a:r>
            <a:r>
              <a:rPr lang="en-US" dirty="0" smtClean="0"/>
              <a:t>types of sequences:</a:t>
            </a:r>
            <a:endParaRPr lang="en-US" dirty="0"/>
          </a:p>
          <a:p>
            <a:pPr lvl="1"/>
            <a:r>
              <a:rPr lang="en-US" dirty="0"/>
              <a:t>the stack</a:t>
            </a:r>
          </a:p>
          <a:p>
            <a:pPr lvl="1"/>
            <a:r>
              <a:rPr lang="en-US" dirty="0"/>
              <a:t>the queue</a:t>
            </a:r>
          </a:p>
          <a:p>
            <a:pPr lvl="1"/>
            <a:r>
              <a:rPr lang="en-US" dirty="0" smtClean="0"/>
              <a:t>The list</a:t>
            </a:r>
          </a:p>
          <a:p>
            <a:r>
              <a:rPr lang="en-US" dirty="0" smtClean="0"/>
              <a:t>We’ve already seen the list, so we will focus on the stack and the queue</a:t>
            </a:r>
          </a:p>
          <a:p>
            <a:r>
              <a:rPr lang="en-US" dirty="0" smtClean="0"/>
              <a:t>Rather than lists for keeping track of things, stacks and queue are used for organizing a process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for a Contiguous Stack</a:t>
            </a:r>
            <a:endParaRPr lang="en-US" dirty="0"/>
          </a:p>
        </p:txBody>
      </p:sp>
      <p:sp>
        <p:nvSpPr>
          <p:cNvPr id="3" name="Content Placeholder 2"/>
          <p:cNvSpPr>
            <a:spLocks noGrp="1"/>
          </p:cNvSpPr>
          <p:nvPr>
            <p:ph idx="1"/>
          </p:nvPr>
        </p:nvSpPr>
        <p:spPr>
          <a:xfrm>
            <a:off x="457200" y="2057400"/>
            <a:ext cx="8229600" cy="4114800"/>
          </a:xfrm>
        </p:spPr>
        <p:txBody>
          <a:bodyPr>
            <a:normAutofit/>
          </a:bodyPr>
          <a:lstStyle/>
          <a:p>
            <a:r>
              <a:rPr lang="en-US" dirty="0" smtClean="0"/>
              <a:t>Now we need to add some functions that will operate on the stack, namely:</a:t>
            </a:r>
          </a:p>
          <a:p>
            <a:pPr lvl="1"/>
            <a:r>
              <a:rPr lang="en-US" dirty="0" smtClean="0"/>
              <a:t>Push: add to the top of stack</a:t>
            </a:r>
          </a:p>
          <a:p>
            <a:pPr lvl="1"/>
            <a:r>
              <a:rPr lang="en-US" dirty="0" smtClean="0"/>
              <a:t>Pop: remove from top of stack</a:t>
            </a:r>
          </a:p>
          <a:p>
            <a:pPr lvl="1"/>
            <a:r>
              <a:rPr lang="en-US" dirty="0" smtClean="0"/>
              <a:t>Print: prints the stack</a:t>
            </a:r>
          </a:p>
          <a:p>
            <a:pPr lvl="1"/>
            <a:r>
              <a:rPr lang="en-US" dirty="0" smtClean="0"/>
              <a:t>Serve: returns the element at the top of the stack without popping it.</a:t>
            </a:r>
          </a:p>
          <a:p>
            <a:r>
              <a:rPr lang="en-US" dirty="0" smtClean="0"/>
              <a:t>There are others, but we leave that to the student.</a:t>
            </a:r>
          </a:p>
          <a:p>
            <a:r>
              <a:rPr lang="en-US" dirty="0" smtClean="0"/>
              <a:t>Plus, we need an overall function that permits the user to access the stack.  We place this code in main()</a:t>
            </a:r>
            <a:endParaRPr lang="en-US" sz="3000" dirty="0">
              <a:latin typeface="Courier New" pitchFamily="49" charset="0"/>
              <a:cs typeface="Courier New"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for a Contiguous Stack</a:t>
            </a:r>
            <a:endParaRPr lang="en-US" dirty="0"/>
          </a:p>
        </p:txBody>
      </p:sp>
      <p:sp>
        <p:nvSpPr>
          <p:cNvPr id="3" name="Content Placeholder 2"/>
          <p:cNvSpPr>
            <a:spLocks noGrp="1"/>
          </p:cNvSpPr>
          <p:nvPr>
            <p:ph idx="1"/>
          </p:nvPr>
        </p:nvSpPr>
        <p:spPr/>
        <p:txBody>
          <a:bodyPr>
            <a:normAutofit fontScale="77500" lnSpcReduction="20000"/>
          </a:bodyPr>
          <a:lstStyle/>
          <a:p>
            <a:r>
              <a:rPr lang="en-US" sz="3100" dirty="0" smtClean="0"/>
              <a:t>Let’s start with the prototypes for these functions:</a:t>
            </a:r>
          </a:p>
          <a:p>
            <a:pPr>
              <a:buNone/>
            </a:pPr>
            <a:endParaRPr lang="en-US" sz="2800" dirty="0" smtClean="0">
              <a:latin typeface="Courier New" pitchFamily="49" charset="0"/>
              <a:cs typeface="Courier New" pitchFamily="49" charset="0"/>
            </a:endParaRPr>
          </a:p>
          <a:p>
            <a:pPr>
              <a:buNone/>
            </a:pPr>
            <a:r>
              <a:rPr lang="en-US" sz="2800" dirty="0" smtClean="0">
                <a:latin typeface="Courier New" pitchFamily="49" charset="0"/>
                <a:cs typeface="Courier New" pitchFamily="49" charset="0"/>
              </a:rPr>
              <a:t>Void </a:t>
            </a:r>
            <a:r>
              <a:rPr lang="en-US" sz="2800" dirty="0" err="1" smtClean="0">
                <a:latin typeface="Courier New" pitchFamily="49" charset="0"/>
                <a:cs typeface="Courier New" pitchFamily="49" charset="0"/>
              </a:rPr>
              <a:t>pushsomething</a:t>
            </a:r>
            <a:r>
              <a:rPr lang="en-US" sz="2800" dirty="0" smtClean="0">
                <a:latin typeface="Courier New" pitchFamily="49" charset="0"/>
                <a:cs typeface="Courier New" pitchFamily="49" charset="0"/>
              </a:rPr>
              <a:t>();</a:t>
            </a:r>
          </a:p>
          <a:p>
            <a:pPr>
              <a:buNone/>
            </a:pPr>
            <a:r>
              <a:rPr lang="en-US" sz="2800" dirty="0" smtClean="0">
                <a:latin typeface="Courier New" pitchFamily="49" charset="0"/>
                <a:cs typeface="Courier New" pitchFamily="49" charset="0"/>
              </a:rPr>
              <a:t>void push(Node *);</a:t>
            </a:r>
          </a:p>
          <a:p>
            <a:pPr>
              <a:buNone/>
            </a:pPr>
            <a:r>
              <a:rPr lang="en-US" sz="2800" dirty="0" smtClean="0">
                <a:latin typeface="Courier New" pitchFamily="49" charset="0"/>
                <a:cs typeface="Courier New" pitchFamily="49" charset="0"/>
              </a:rPr>
              <a:t>void pop();</a:t>
            </a:r>
          </a:p>
          <a:p>
            <a:pPr>
              <a:buNone/>
            </a:pPr>
            <a:r>
              <a:rPr lang="en-US" sz="2800" dirty="0" smtClean="0">
                <a:latin typeface="Courier New" pitchFamily="49" charset="0"/>
                <a:cs typeface="Courier New" pitchFamily="49" charset="0"/>
              </a:rPr>
              <a:t>void printitout();</a:t>
            </a:r>
          </a:p>
          <a:p>
            <a:pPr>
              <a:buNone/>
            </a:pPr>
            <a:r>
              <a:rPr lang="en-US" sz="2800" dirty="0" smtClean="0">
                <a:latin typeface="Courier New" pitchFamily="49" charset="0"/>
                <a:cs typeface="Courier New" pitchFamily="49" charset="0"/>
              </a:rPr>
              <a:t>Node * </a:t>
            </a:r>
            <a:r>
              <a:rPr lang="en-US" sz="2800" dirty="0" err="1" smtClean="0">
                <a:latin typeface="Courier New" pitchFamily="49" charset="0"/>
                <a:cs typeface="Courier New" pitchFamily="49" charset="0"/>
              </a:rPr>
              <a:t>servetop</a:t>
            </a:r>
            <a:r>
              <a:rPr lang="en-US" sz="2800" dirty="0" smtClean="0">
                <a:latin typeface="Courier New" pitchFamily="49" charset="0"/>
                <a:cs typeface="Courier New" pitchFamily="49" charset="0"/>
              </a:rPr>
              <a:t>(); </a:t>
            </a:r>
          </a:p>
          <a:p>
            <a:pPr>
              <a:buNone/>
            </a:pPr>
            <a:endParaRPr lang="en-US" sz="2800" dirty="0" smtClean="0">
              <a:latin typeface="Courier New" pitchFamily="49" charset="0"/>
              <a:cs typeface="Courier New" pitchFamily="49" charset="0"/>
            </a:endParaRPr>
          </a:p>
          <a:p>
            <a:r>
              <a:rPr lang="en-US" sz="3100" dirty="0" smtClean="0">
                <a:latin typeface="+mn-lt"/>
                <a:cs typeface="Courier New" pitchFamily="49" charset="0"/>
              </a:rPr>
              <a:t>But first, we need something in main() that will start the process. </a:t>
            </a: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a:t>
            </a:r>
            <a:endParaRPr lang="en-US" dirty="0"/>
          </a:p>
        </p:txBody>
      </p:sp>
      <p:sp>
        <p:nvSpPr>
          <p:cNvPr id="3" name="Content Placeholder 2"/>
          <p:cNvSpPr>
            <a:spLocks noGrp="1"/>
          </p:cNvSpPr>
          <p:nvPr>
            <p:ph idx="1"/>
          </p:nvPr>
        </p:nvSpPr>
        <p:spPr>
          <a:xfrm>
            <a:off x="838200" y="1752600"/>
            <a:ext cx="6711654" cy="4195481"/>
          </a:xfrm>
        </p:spPr>
        <p:txBody>
          <a:bodyPr/>
          <a:lstStyle/>
          <a:p>
            <a:r>
              <a:rPr lang="en-US" dirty="0" smtClean="0"/>
              <a:t>We want to ask the user what he/she wants to do with the stack.</a:t>
            </a:r>
          </a:p>
          <a:p>
            <a:pPr lvl="1"/>
            <a:r>
              <a:rPr lang="en-US" dirty="0" smtClean="0"/>
              <a:t>Push something onto it? </a:t>
            </a:r>
          </a:p>
          <a:p>
            <a:pPr lvl="1"/>
            <a:r>
              <a:rPr lang="en-US" dirty="0" smtClean="0"/>
              <a:t>Pop something from it? </a:t>
            </a:r>
          </a:p>
          <a:p>
            <a:pPr lvl="1"/>
            <a:r>
              <a:rPr lang="en-US" dirty="0" smtClean="0"/>
              <a:t>Print out the contents? </a:t>
            </a:r>
          </a:p>
          <a:p>
            <a:pPr lvl="1"/>
            <a:r>
              <a:rPr lang="en-US" dirty="0" smtClean="0"/>
              <a:t>Serve the top element?</a:t>
            </a:r>
          </a:p>
          <a:p>
            <a:pPr lvl="1"/>
            <a:r>
              <a:rPr lang="en-US" dirty="0" smtClean="0"/>
              <a:t>Nothing at all (then exit)</a:t>
            </a:r>
          </a:p>
          <a:p>
            <a:r>
              <a:rPr lang="en-US" dirty="0" smtClean="0"/>
              <a:t>Let’s see how to do that in main()</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a:t>
            </a:r>
            <a:endParaRPr lang="en-US" dirty="0"/>
          </a:p>
        </p:txBody>
      </p:sp>
      <p:sp>
        <p:nvSpPr>
          <p:cNvPr id="3" name="Content Placeholder 2"/>
          <p:cNvSpPr>
            <a:spLocks noGrp="1"/>
          </p:cNvSpPr>
          <p:nvPr>
            <p:ph idx="1"/>
          </p:nvPr>
        </p:nvSpPr>
        <p:spPr>
          <a:xfrm>
            <a:off x="457200" y="1447800"/>
            <a:ext cx="8229600" cy="5029200"/>
          </a:xfrm>
        </p:spPr>
        <p:txBody>
          <a:bodyPr>
            <a:normAutofit fontScale="55000" lnSpcReduction="20000"/>
          </a:bodyPr>
          <a:lstStyle/>
          <a:p>
            <a:pPr>
              <a:buNone/>
            </a:pPr>
            <a:r>
              <a:rPr lang="en-US" sz="2800" dirty="0" smtClean="0">
                <a:latin typeface="Courier New" pitchFamily="49" charset="0"/>
                <a:cs typeface="Courier New" pitchFamily="49" charset="0"/>
              </a:rPr>
              <a:t>int main()</a:t>
            </a:r>
          </a:p>
          <a:p>
            <a:pPr>
              <a:buNone/>
            </a:pPr>
            <a:r>
              <a:rPr lang="en-US" sz="2800" dirty="0" smtClean="0">
                <a:latin typeface="Courier New" pitchFamily="49" charset="0"/>
                <a:cs typeface="Courier New" pitchFamily="49" charset="0"/>
              </a:rPr>
              <a:t>{</a:t>
            </a:r>
          </a:p>
          <a:p>
            <a:pPr>
              <a:buNone/>
            </a:pP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printf</a:t>
            </a:r>
            <a:r>
              <a:rPr lang="en-US" sz="2800" dirty="0" smtClean="0">
                <a:latin typeface="Courier New" pitchFamily="49" charset="0"/>
                <a:cs typeface="Courier New" pitchFamily="49" charset="0"/>
              </a:rPr>
              <a:t>("what would you like to do?\n");</a:t>
            </a:r>
          </a:p>
          <a:p>
            <a:pPr>
              <a:buNone/>
            </a:pPr>
            <a:r>
              <a:rPr lang="en-US" sz="2800" dirty="0" smtClean="0">
                <a:latin typeface="Courier New" pitchFamily="49" charset="0"/>
                <a:cs typeface="Courier New" pitchFamily="49" charset="0"/>
              </a:rPr>
              <a:t>  	printf("1 - push something onto the stack?\n");</a:t>
            </a:r>
          </a:p>
          <a:p>
            <a:pPr>
              <a:buNone/>
            </a:pPr>
            <a:r>
              <a:rPr lang="en-US" sz="2800" dirty="0" smtClean="0">
                <a:latin typeface="Courier New" pitchFamily="49" charset="0"/>
                <a:cs typeface="Courier New" pitchFamily="49" charset="0"/>
              </a:rPr>
              <a:t>  	printf("2 - pop the stack?\n");</a:t>
            </a:r>
          </a:p>
          <a:p>
            <a:pPr>
              <a:buNone/>
            </a:pPr>
            <a:r>
              <a:rPr lang="en-US" sz="2800" dirty="0" smtClean="0">
                <a:latin typeface="Courier New" pitchFamily="49" charset="0"/>
                <a:cs typeface="Courier New" pitchFamily="49" charset="0"/>
              </a:rPr>
              <a:t>  	printf("3 - Print out its contents?\n");</a:t>
            </a:r>
          </a:p>
          <a:p>
            <a:pPr>
              <a:buNone/>
            </a:pPr>
            <a:r>
              <a:rPr lang="en-US" sz="2800" dirty="0" smtClean="0">
                <a:latin typeface="Courier New" pitchFamily="49" charset="0"/>
                <a:cs typeface="Courier New" pitchFamily="49" charset="0"/>
              </a:rPr>
              <a:t>  	printf("4 - return the element at the top?\n");</a:t>
            </a:r>
          </a:p>
          <a:p>
            <a:pPr>
              <a:buNone/>
            </a:pPr>
            <a:r>
              <a:rPr lang="en-US" sz="2800" dirty="0" smtClean="0">
                <a:latin typeface="Courier New" pitchFamily="49" charset="0"/>
                <a:cs typeface="Courier New" pitchFamily="49" charset="0"/>
              </a:rPr>
              <a:t>  	printf("5 - nothing at all\n");</a:t>
            </a:r>
          </a:p>
          <a:p>
            <a:pPr>
              <a:buNone/>
            </a:pPr>
            <a:r>
              <a:rPr lang="en-US" sz="2800" dirty="0" smtClean="0">
                <a:latin typeface="Courier New" pitchFamily="49" charset="0"/>
                <a:cs typeface="Courier New" pitchFamily="49" charset="0"/>
              </a:rPr>
              <a:t>  	printf("Enter 1 through 5:");</a:t>
            </a:r>
          </a:p>
          <a:p>
            <a:pPr>
              <a:buNone/>
            </a:pPr>
            <a:r>
              <a:rPr lang="en-US" sz="2800" dirty="0" smtClean="0">
                <a:latin typeface="Courier New" pitchFamily="49" charset="0"/>
                <a:cs typeface="Courier New" pitchFamily="49" charset="0"/>
              </a:rPr>
              <a:t>  	scanf("%</a:t>
            </a:r>
            <a:r>
              <a:rPr lang="en-US" sz="2800" dirty="0" err="1" smtClean="0">
                <a:latin typeface="Courier New" pitchFamily="49" charset="0"/>
                <a:cs typeface="Courier New" pitchFamily="49" charset="0"/>
              </a:rPr>
              <a:t>d",&amp;choice</a:t>
            </a:r>
            <a:r>
              <a:rPr lang="en-US" sz="2800" dirty="0" smtClean="0">
                <a:latin typeface="Courier New" pitchFamily="49" charset="0"/>
                <a:cs typeface="Courier New" pitchFamily="49" charset="0"/>
              </a:rPr>
              <a:t>);</a:t>
            </a:r>
          </a:p>
          <a:p>
            <a:pPr>
              <a:buNone/>
            </a:pPr>
            <a:endParaRPr lang="en-US" sz="2800" dirty="0" smtClean="0">
              <a:latin typeface="Courier New" pitchFamily="49" charset="0"/>
              <a:cs typeface="Courier New" pitchFamily="49" charset="0"/>
            </a:endParaRPr>
          </a:p>
          <a:p>
            <a:pPr>
              <a:buNone/>
            </a:pPr>
            <a:r>
              <a:rPr lang="en-US" sz="2800" dirty="0" smtClean="0">
                <a:latin typeface="Courier New" pitchFamily="49" charset="0"/>
                <a:cs typeface="Courier New" pitchFamily="49" charset="0"/>
              </a:rPr>
              <a:t>  	switch …….</a:t>
            </a:r>
          </a:p>
          <a:p>
            <a:pPr>
              <a:buNone/>
            </a:pPr>
            <a:endParaRPr lang="en-US" sz="2800" dirty="0" smtClean="0">
              <a:latin typeface="Courier New" pitchFamily="49" charset="0"/>
              <a:cs typeface="Courier New" pitchFamily="49" charset="0"/>
            </a:endParaRPr>
          </a:p>
          <a:p>
            <a:pPr>
              <a:buNone/>
            </a:pPr>
            <a:r>
              <a:rPr lang="en-US" sz="2800" dirty="0" smtClean="0">
                <a:latin typeface="Courier New" pitchFamily="49" charset="0"/>
                <a:cs typeface="Courier New" pitchFamily="49" charset="0"/>
              </a:rPr>
              <a:t>  	return 0;</a:t>
            </a:r>
          </a:p>
          <a:p>
            <a:pPr>
              <a:buNone/>
            </a:pPr>
            <a:r>
              <a:rPr lang="en-US" sz="2800" dirty="0" smtClean="0">
                <a:latin typeface="Courier New" pitchFamily="49" charset="0"/>
                <a:cs typeface="Courier New" pitchFamily="49" charset="0"/>
              </a:rPr>
              <a:t>}</a:t>
            </a:r>
            <a:endParaRPr lang="en-US" sz="2800" dirty="0">
              <a:latin typeface="Courier New" pitchFamily="49" charset="0"/>
              <a:cs typeface="Courier New"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40000" lnSpcReduction="20000"/>
          </a:bodyPr>
          <a:lstStyle/>
          <a:p>
            <a:pPr>
              <a:buNone/>
            </a:pPr>
            <a:r>
              <a:rPr lang="en-US" sz="2800" dirty="0" smtClean="0">
                <a:latin typeface="Courier New" pitchFamily="49" charset="0"/>
                <a:cs typeface="Courier New" pitchFamily="49" charset="0"/>
              </a:rPr>
              <a:t>int main()</a:t>
            </a:r>
          </a:p>
          <a:p>
            <a:pPr>
              <a:buNone/>
            </a:pPr>
            <a:r>
              <a:rPr lang="en-US" sz="2800" dirty="0" smtClean="0">
                <a:latin typeface="Courier New" pitchFamily="49" charset="0"/>
                <a:cs typeface="Courier New" pitchFamily="49" charset="0"/>
              </a:rPr>
              <a:t>{</a:t>
            </a:r>
          </a:p>
          <a:p>
            <a:pPr>
              <a:buNone/>
            </a:pPr>
            <a:r>
              <a:rPr lang="en-US" sz="2800" dirty="0" smtClean="0">
                <a:latin typeface="Courier New" pitchFamily="49" charset="0"/>
                <a:cs typeface="Courier New" pitchFamily="49" charset="0"/>
              </a:rPr>
              <a:t>	…..</a:t>
            </a:r>
          </a:p>
          <a:p>
            <a:pPr>
              <a:buNone/>
            </a:pPr>
            <a:r>
              <a:rPr lang="en-US" sz="2800" dirty="0" smtClean="0">
                <a:latin typeface="Courier New" pitchFamily="49" charset="0"/>
                <a:cs typeface="Courier New" pitchFamily="49" charset="0"/>
              </a:rPr>
              <a:t>	switch(choice)  {</a:t>
            </a:r>
          </a:p>
          <a:p>
            <a:pPr>
              <a:buNone/>
            </a:pPr>
            <a:r>
              <a:rPr lang="en-US" sz="2800" dirty="0" smtClean="0">
                <a:latin typeface="Courier New" pitchFamily="49" charset="0"/>
                <a:cs typeface="Courier New" pitchFamily="49" charset="0"/>
              </a:rPr>
              <a:t>        case 1:</a:t>
            </a:r>
          </a:p>
          <a:p>
            <a:pPr>
              <a:buNone/>
            </a:pP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pushsomething</a:t>
            </a:r>
            <a:r>
              <a:rPr lang="en-US" sz="2800" dirty="0" smtClean="0">
                <a:latin typeface="Courier New" pitchFamily="49" charset="0"/>
                <a:cs typeface="Courier New" pitchFamily="49" charset="0"/>
              </a:rPr>
              <a:t>();</a:t>
            </a:r>
          </a:p>
          <a:p>
            <a:pPr>
              <a:buNone/>
            </a:pP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printitout</a:t>
            </a:r>
            <a:r>
              <a:rPr lang="en-US" sz="2800" dirty="0" smtClean="0">
                <a:latin typeface="Courier New" pitchFamily="49" charset="0"/>
                <a:cs typeface="Courier New" pitchFamily="49" charset="0"/>
              </a:rPr>
              <a:t>();</a:t>
            </a:r>
          </a:p>
          <a:p>
            <a:pPr>
              <a:buNone/>
            </a:pPr>
            <a:r>
              <a:rPr lang="en-US" sz="2800" dirty="0" smtClean="0">
                <a:latin typeface="Courier New" pitchFamily="49" charset="0"/>
                <a:cs typeface="Courier New" pitchFamily="49" charset="0"/>
              </a:rPr>
              <a:t>            break;</a:t>
            </a:r>
          </a:p>
          <a:p>
            <a:pPr>
              <a:buNone/>
            </a:pPr>
            <a:r>
              <a:rPr lang="en-US" sz="2800" dirty="0" smtClean="0">
                <a:latin typeface="Courier New" pitchFamily="49" charset="0"/>
                <a:cs typeface="Courier New" pitchFamily="49" charset="0"/>
              </a:rPr>
              <a:t>        case 2:</a:t>
            </a:r>
          </a:p>
          <a:p>
            <a:pPr>
              <a:buNone/>
            </a:pPr>
            <a:r>
              <a:rPr lang="en-US" sz="2800" dirty="0" smtClean="0">
                <a:latin typeface="Courier New" pitchFamily="49" charset="0"/>
                <a:cs typeface="Courier New" pitchFamily="49" charset="0"/>
              </a:rPr>
              <a:t>            pop();</a:t>
            </a:r>
          </a:p>
          <a:p>
            <a:pPr>
              <a:buNone/>
            </a:pPr>
            <a:r>
              <a:rPr lang="en-US" sz="2800" dirty="0" smtClean="0">
                <a:latin typeface="Courier New" pitchFamily="49" charset="0"/>
                <a:cs typeface="Courier New" pitchFamily="49" charset="0"/>
              </a:rPr>
              <a:t>            break;</a:t>
            </a:r>
          </a:p>
          <a:p>
            <a:pPr>
              <a:buNone/>
            </a:pPr>
            <a:r>
              <a:rPr lang="en-US" sz="2800" dirty="0" smtClean="0">
                <a:latin typeface="Courier New" pitchFamily="49" charset="0"/>
                <a:cs typeface="Courier New" pitchFamily="49" charset="0"/>
              </a:rPr>
              <a:t>        case 3:</a:t>
            </a:r>
          </a:p>
          <a:p>
            <a:pPr>
              <a:buNone/>
            </a:pP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printitout</a:t>
            </a:r>
            <a:r>
              <a:rPr lang="en-US" sz="2800" dirty="0" smtClean="0">
                <a:latin typeface="Courier New" pitchFamily="49" charset="0"/>
                <a:cs typeface="Courier New" pitchFamily="49" charset="0"/>
              </a:rPr>
              <a:t>();</a:t>
            </a:r>
          </a:p>
          <a:p>
            <a:pPr>
              <a:buNone/>
            </a:pPr>
            <a:r>
              <a:rPr lang="en-US" sz="2800" dirty="0" smtClean="0">
                <a:latin typeface="Courier New" pitchFamily="49" charset="0"/>
                <a:cs typeface="Courier New" pitchFamily="49" charset="0"/>
              </a:rPr>
              <a:t>            break;</a:t>
            </a:r>
          </a:p>
          <a:p>
            <a:pPr>
              <a:buNone/>
            </a:pPr>
            <a:r>
              <a:rPr lang="en-US" sz="2800" dirty="0" smtClean="0">
                <a:latin typeface="Courier New" pitchFamily="49" charset="0"/>
                <a:cs typeface="Courier New" pitchFamily="49" charset="0"/>
              </a:rPr>
              <a:t>        case 4:</a:t>
            </a:r>
          </a:p>
          <a:p>
            <a:pPr>
              <a:buNone/>
            </a:pP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servetop</a:t>
            </a:r>
            <a:r>
              <a:rPr lang="en-US" sz="2800" dirty="0" smtClean="0">
                <a:latin typeface="Courier New" pitchFamily="49" charset="0"/>
                <a:cs typeface="Courier New" pitchFamily="49" charset="0"/>
              </a:rPr>
              <a:t>();</a:t>
            </a:r>
          </a:p>
          <a:p>
            <a:pPr>
              <a:buNone/>
            </a:pPr>
            <a:r>
              <a:rPr lang="en-US" sz="2800" dirty="0" smtClean="0">
                <a:latin typeface="Courier New" pitchFamily="49" charset="0"/>
                <a:cs typeface="Courier New" pitchFamily="49" charset="0"/>
              </a:rPr>
              <a:t>            break;</a:t>
            </a:r>
          </a:p>
          <a:p>
            <a:pPr>
              <a:buNone/>
            </a:pPr>
            <a:r>
              <a:rPr lang="en-US" sz="2800" dirty="0" smtClean="0">
                <a:latin typeface="Courier New" pitchFamily="49" charset="0"/>
                <a:cs typeface="Courier New" pitchFamily="49" charset="0"/>
              </a:rPr>
              <a:t>        default:</a:t>
            </a:r>
          </a:p>
          <a:p>
            <a:pPr>
              <a:buNone/>
            </a:pP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printf</a:t>
            </a:r>
            <a:r>
              <a:rPr lang="en-US" sz="2800" dirty="0" smtClean="0">
                <a:latin typeface="Courier New" pitchFamily="49" charset="0"/>
                <a:cs typeface="Courier New" pitchFamily="49" charset="0"/>
              </a:rPr>
              <a:t>("OK, bye\n");</a:t>
            </a:r>
          </a:p>
          <a:p>
            <a:pPr>
              <a:buNone/>
            </a:pPr>
            <a:r>
              <a:rPr lang="en-US" sz="2800" dirty="0" smtClean="0">
                <a:latin typeface="Courier New" pitchFamily="49" charset="0"/>
                <a:cs typeface="Courier New" pitchFamily="49" charset="0"/>
              </a:rPr>
              <a:t>            return 0;</a:t>
            </a:r>
          </a:p>
          <a:p>
            <a:pPr>
              <a:buNone/>
            </a:pPr>
            <a:r>
              <a:rPr lang="en-US" sz="2800" dirty="0" smtClean="0">
                <a:latin typeface="Courier New" pitchFamily="49" charset="0"/>
                <a:cs typeface="Courier New" pitchFamily="49" charset="0"/>
              </a:rPr>
              <a:t>            }  </a:t>
            </a:r>
          </a:p>
          <a:p>
            <a:pPr>
              <a:buNone/>
            </a:pPr>
            <a:r>
              <a:rPr lang="en-US" sz="2800" dirty="0" smtClean="0">
                <a:latin typeface="Courier New" pitchFamily="49" charset="0"/>
                <a:cs typeface="Courier New" pitchFamily="49" charset="0"/>
              </a:rPr>
              <a:t>		}</a:t>
            </a:r>
          </a:p>
          <a:p>
            <a:pPr>
              <a:buNone/>
            </a:pPr>
            <a:endParaRPr lang="en-US" sz="2800" dirty="0">
              <a:latin typeface="Courier New" pitchFamily="49" charset="0"/>
              <a:cs typeface="Courier New"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92500" lnSpcReduction="20000"/>
          </a:bodyPr>
          <a:lstStyle/>
          <a:p>
            <a:pPr>
              <a:buNone/>
            </a:pPr>
            <a:r>
              <a:rPr lang="en-US" sz="2400" dirty="0" smtClean="0">
                <a:latin typeface="Courier New" pitchFamily="49" charset="0"/>
                <a:cs typeface="Courier New" pitchFamily="49" charset="0"/>
              </a:rPr>
              <a:t>void </a:t>
            </a:r>
            <a:r>
              <a:rPr lang="en-US" sz="2400" dirty="0" err="1" smtClean="0">
                <a:latin typeface="Courier New" pitchFamily="49" charset="0"/>
                <a:cs typeface="Courier New" pitchFamily="49" charset="0"/>
              </a:rPr>
              <a:t>pushsomething</a:t>
            </a:r>
            <a:r>
              <a:rPr lang="en-US" sz="2400" dirty="0" smtClean="0">
                <a:latin typeface="Courier New" pitchFamily="49" charset="0"/>
                <a:cs typeface="Courier New" pitchFamily="49" charset="0"/>
              </a:rPr>
              <a:t>()</a:t>
            </a:r>
          </a:p>
          <a:p>
            <a:pPr>
              <a:buNone/>
            </a:pPr>
            <a:r>
              <a:rPr lang="en-US" sz="2400" dirty="0" smtClean="0">
                <a:latin typeface="Courier New" pitchFamily="49" charset="0"/>
                <a:cs typeface="Courier New" pitchFamily="49" charset="0"/>
              </a:rPr>
              <a:t>    {</a:t>
            </a:r>
          </a:p>
          <a:p>
            <a:pPr>
              <a:buNone/>
            </a:pPr>
            <a:r>
              <a:rPr lang="en-US" sz="2400" dirty="0" smtClean="0">
                <a:latin typeface="Courier New" pitchFamily="49" charset="0"/>
                <a:cs typeface="Courier New" pitchFamily="49" charset="0"/>
              </a:rPr>
              <a:t>        int time;</a:t>
            </a:r>
          </a:p>
          <a:p>
            <a:pPr>
              <a:buNone/>
            </a:pPr>
            <a:r>
              <a:rPr lang="en-US" sz="2400" dirty="0" smtClean="0">
                <a:latin typeface="Courier New" pitchFamily="49" charset="0"/>
                <a:cs typeface="Courier New" pitchFamily="49" charset="0"/>
              </a:rPr>
              <a:t>        float value;</a:t>
            </a:r>
          </a:p>
          <a:p>
            <a:pPr>
              <a:buNone/>
            </a:pPr>
            <a:r>
              <a:rPr lang="en-US" sz="2400" dirty="0" smtClean="0">
                <a:latin typeface="Courier New" pitchFamily="49" charset="0"/>
                <a:cs typeface="Courier New" pitchFamily="49" charset="0"/>
              </a:rPr>
              <a:t>        Node *</a:t>
            </a:r>
            <a:r>
              <a:rPr lang="en-US" sz="2400" dirty="0" err="1" smtClean="0">
                <a:latin typeface="Courier New" pitchFamily="49" charset="0"/>
                <a:cs typeface="Courier New" pitchFamily="49" charset="0"/>
              </a:rPr>
              <a:t>ptr</a:t>
            </a:r>
            <a:r>
              <a:rPr lang="en-US" sz="2400" dirty="0" smtClean="0">
                <a:latin typeface="Courier New" pitchFamily="49" charset="0"/>
                <a:cs typeface="Courier New" pitchFamily="49" charset="0"/>
              </a:rPr>
              <a:t>;</a:t>
            </a:r>
          </a:p>
          <a:p>
            <a:pPr>
              <a:buNone/>
            </a:pPr>
            <a:r>
              <a:rPr lang="en-US" sz="2400" dirty="0" smtClean="0">
                <a:latin typeface="Courier New" pitchFamily="49" charset="0"/>
                <a:cs typeface="Courier New" pitchFamily="49" charset="0"/>
              </a:rPr>
              <a:t>        printf("Enter the time and the value</a:t>
            </a:r>
          </a:p>
          <a:p>
            <a:pPr>
              <a:buNone/>
            </a:pPr>
            <a:r>
              <a:rPr lang="en-US" sz="2400" dirty="0" smtClean="0">
                <a:latin typeface="Courier New" pitchFamily="49" charset="0"/>
                <a:cs typeface="Courier New" pitchFamily="49" charset="0"/>
              </a:rPr>
              <a:t>			 of the temperature sensor </a:t>
            </a:r>
          </a:p>
          <a:p>
            <a:pPr>
              <a:buNone/>
            </a:pPr>
            <a:r>
              <a:rPr lang="en-US" sz="2400" dirty="0" smtClean="0">
                <a:latin typeface="Courier New" pitchFamily="49" charset="0"/>
                <a:cs typeface="Courier New" pitchFamily="49" charset="0"/>
              </a:rPr>
              <a:t>			 separated by a space:\n");</a:t>
            </a:r>
          </a:p>
          <a:p>
            <a:pPr>
              <a:buNone/>
            </a:pPr>
            <a:r>
              <a:rPr lang="en-US" sz="2400" dirty="0" smtClean="0">
                <a:latin typeface="Courier New" pitchFamily="49" charset="0"/>
                <a:cs typeface="Courier New" pitchFamily="49" charset="0"/>
              </a:rPr>
              <a:t>        scanf("%</a:t>
            </a:r>
            <a:r>
              <a:rPr lang="en-US" sz="2400" dirty="0" err="1" smtClean="0">
                <a:latin typeface="Courier New" pitchFamily="49" charset="0"/>
                <a:cs typeface="Courier New" pitchFamily="49" charset="0"/>
              </a:rPr>
              <a:t>d%f</a:t>
            </a:r>
            <a:r>
              <a:rPr lang="en-US" sz="2400" dirty="0" smtClean="0">
                <a:latin typeface="Courier New" pitchFamily="49" charset="0"/>
                <a:cs typeface="Courier New" pitchFamily="49" charset="0"/>
              </a:rPr>
              <a:t>", &amp;time, &amp;value);</a:t>
            </a:r>
          </a:p>
          <a:p>
            <a:pPr>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struct</a:t>
            </a:r>
            <a:r>
              <a:rPr lang="en-US" sz="2400" dirty="0" smtClean="0">
                <a:latin typeface="Courier New" pitchFamily="49" charset="0"/>
                <a:cs typeface="Courier New" pitchFamily="49" charset="0"/>
              </a:rPr>
              <a:t> sensor Entry;</a:t>
            </a:r>
          </a:p>
          <a:p>
            <a:pPr>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ptr</a:t>
            </a:r>
            <a:r>
              <a:rPr lang="en-US" sz="2400" dirty="0" smtClean="0">
                <a:latin typeface="Courier New" pitchFamily="49" charset="0"/>
                <a:cs typeface="Courier New" pitchFamily="49" charset="0"/>
              </a:rPr>
              <a:t>=&amp;Entry;</a:t>
            </a:r>
          </a:p>
          <a:p>
            <a:pPr>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ptr</a:t>
            </a:r>
            <a:r>
              <a:rPr lang="en-US" sz="2400" dirty="0" smtClean="0">
                <a:latin typeface="Courier New" pitchFamily="49" charset="0"/>
                <a:cs typeface="Courier New" pitchFamily="49" charset="0"/>
              </a:rPr>
              <a:t>-&gt;time=time;</a:t>
            </a:r>
          </a:p>
          <a:p>
            <a:pPr>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ptr</a:t>
            </a:r>
            <a:r>
              <a:rPr lang="en-US" sz="2400" dirty="0" smtClean="0">
                <a:latin typeface="Courier New" pitchFamily="49" charset="0"/>
                <a:cs typeface="Courier New" pitchFamily="49" charset="0"/>
              </a:rPr>
              <a:t>-&gt;temp=value;</a:t>
            </a:r>
          </a:p>
          <a:p>
            <a:pPr>
              <a:buNone/>
            </a:pPr>
            <a:r>
              <a:rPr lang="en-US" sz="2400" dirty="0" smtClean="0">
                <a:latin typeface="Courier New" pitchFamily="49" charset="0"/>
                <a:cs typeface="Courier New" pitchFamily="49" charset="0"/>
              </a:rPr>
              <a:t>        push(</a:t>
            </a:r>
            <a:r>
              <a:rPr lang="en-US" sz="2400" dirty="0" err="1" smtClean="0">
                <a:latin typeface="Courier New" pitchFamily="49" charset="0"/>
                <a:cs typeface="Courier New" pitchFamily="49" charset="0"/>
              </a:rPr>
              <a:t>ptr</a:t>
            </a:r>
            <a:r>
              <a:rPr lang="en-US" sz="2400" dirty="0" smtClean="0">
                <a:latin typeface="Courier New" pitchFamily="49" charset="0"/>
                <a:cs typeface="Courier New" pitchFamily="49" charset="0"/>
              </a:rPr>
              <a:t>);</a:t>
            </a:r>
          </a:p>
          <a:p>
            <a:pPr>
              <a:buNone/>
            </a:pPr>
            <a:r>
              <a:rPr lang="en-US" sz="2400" dirty="0" smtClean="0">
                <a:latin typeface="Courier New" pitchFamily="49" charset="0"/>
                <a:cs typeface="Courier New" pitchFamily="49" charset="0"/>
              </a:rPr>
              <a:t>    }</a:t>
            </a:r>
            <a:endParaRPr lang="en-US" sz="2400" dirty="0">
              <a:latin typeface="Courier New" pitchFamily="49" charset="0"/>
              <a:cs typeface="Courier New"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buNone/>
            </a:pPr>
            <a:r>
              <a:rPr lang="en-US" sz="2800" dirty="0" smtClean="0">
                <a:latin typeface="Courier New" pitchFamily="49" charset="0"/>
                <a:cs typeface="Courier New" pitchFamily="49" charset="0"/>
              </a:rPr>
              <a:t>void push(Node *item)</a:t>
            </a:r>
          </a:p>
          <a:p>
            <a:pPr>
              <a:buNone/>
            </a:pPr>
            <a:r>
              <a:rPr lang="en-US" sz="2800" dirty="0" smtClean="0">
                <a:latin typeface="Courier New" pitchFamily="49" charset="0"/>
                <a:cs typeface="Courier New" pitchFamily="49" charset="0"/>
              </a:rPr>
              <a:t>    {</a:t>
            </a:r>
          </a:p>
          <a:p>
            <a:pPr>
              <a:buNone/>
            </a:pPr>
            <a:r>
              <a:rPr lang="en-US" sz="2800" dirty="0" smtClean="0">
                <a:latin typeface="Courier New" pitchFamily="49" charset="0"/>
                <a:cs typeface="Courier New" pitchFamily="49" charset="0"/>
              </a:rPr>
              <a:t>        	top=top+1;</a:t>
            </a:r>
          </a:p>
          <a:p>
            <a:pPr>
              <a:buNone/>
            </a:pPr>
            <a:r>
              <a:rPr lang="en-US" sz="2800" dirty="0" smtClean="0">
                <a:latin typeface="Courier New" pitchFamily="49" charset="0"/>
                <a:cs typeface="Courier New" pitchFamily="49" charset="0"/>
              </a:rPr>
              <a:t>			stack[top]=*item;</a:t>
            </a:r>
          </a:p>
          <a:p>
            <a:pPr>
              <a:buNone/>
            </a:pPr>
            <a:r>
              <a:rPr lang="en-US" sz="2800" dirty="0" smtClean="0">
                <a:latin typeface="Courier New" pitchFamily="49" charset="0"/>
                <a:cs typeface="Courier New" pitchFamily="49" charset="0"/>
              </a:rPr>
              <a:t>        </a:t>
            </a:r>
          </a:p>
          <a:p>
            <a:pPr>
              <a:buNone/>
            </a:pPr>
            <a:r>
              <a:rPr lang="en-US" sz="2800" dirty="0" smtClean="0">
                <a:latin typeface="Courier New" pitchFamily="49" charset="0"/>
                <a:cs typeface="Courier New" pitchFamily="49" charset="0"/>
              </a:rPr>
              <a:t>    	}</a:t>
            </a:r>
            <a:endParaRPr lang="en-US" sz="2800" dirty="0">
              <a:latin typeface="Courier New" pitchFamily="49" charset="0"/>
              <a:cs typeface="Courier New"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pop()</a:t>
            </a:r>
            <a:endParaRPr lang="en-US" dirty="0"/>
          </a:p>
        </p:txBody>
      </p:sp>
      <p:sp>
        <p:nvSpPr>
          <p:cNvPr id="5" name="Content Placeholder 4"/>
          <p:cNvSpPr>
            <a:spLocks noGrp="1"/>
          </p:cNvSpPr>
          <p:nvPr>
            <p:ph idx="1"/>
          </p:nvPr>
        </p:nvSpPr>
        <p:spPr/>
        <p:txBody>
          <a:bodyPr>
            <a:normAutofit lnSpcReduction="10000"/>
          </a:bodyPr>
          <a:lstStyle/>
          <a:p>
            <a:pPr>
              <a:buNone/>
            </a:pPr>
            <a:r>
              <a:rPr lang="en-US" sz="2800" dirty="0" smtClean="0">
                <a:latin typeface="Courier New" pitchFamily="49" charset="0"/>
                <a:cs typeface="Courier New" pitchFamily="49" charset="0"/>
              </a:rPr>
              <a:t>void pop()</a:t>
            </a:r>
          </a:p>
          <a:p>
            <a:pPr>
              <a:buNone/>
            </a:pPr>
            <a:r>
              <a:rPr lang="en-US" sz="2800" dirty="0" smtClean="0">
                <a:latin typeface="Courier New" pitchFamily="49" charset="0"/>
                <a:cs typeface="Courier New" pitchFamily="49" charset="0"/>
              </a:rPr>
              <a:t>    {</a:t>
            </a:r>
          </a:p>
          <a:p>
            <a:pPr>
              <a:buNone/>
            </a:pPr>
            <a:r>
              <a:rPr lang="en-US" sz="2800" dirty="0" smtClean="0">
                <a:latin typeface="Courier New" pitchFamily="49" charset="0"/>
                <a:cs typeface="Courier New" pitchFamily="49" charset="0"/>
              </a:rPr>
              <a:t>        if (top&gt;=0)</a:t>
            </a:r>
          </a:p>
          <a:p>
            <a:pPr>
              <a:buNone/>
            </a:pPr>
            <a:r>
              <a:rPr lang="en-US" sz="2800" dirty="0" smtClean="0">
                <a:latin typeface="Courier New" pitchFamily="49" charset="0"/>
                <a:cs typeface="Courier New" pitchFamily="49" charset="0"/>
              </a:rPr>
              <a:t>            top=top-1;</a:t>
            </a:r>
          </a:p>
          <a:p>
            <a:pPr>
              <a:buNone/>
            </a:pPr>
            <a:r>
              <a:rPr lang="en-US" sz="2800" dirty="0" smtClean="0">
                <a:latin typeface="Courier New" pitchFamily="49" charset="0"/>
                <a:cs typeface="Courier New" pitchFamily="49" charset="0"/>
              </a:rPr>
              <a:t>        else</a:t>
            </a:r>
          </a:p>
          <a:p>
            <a:pPr>
              <a:buNone/>
            </a:pPr>
            <a:r>
              <a:rPr lang="en-US" sz="2800" dirty="0" smtClean="0">
                <a:latin typeface="Courier New" pitchFamily="49" charset="0"/>
                <a:cs typeface="Courier New" pitchFamily="49" charset="0"/>
              </a:rPr>
              <a:t>            printf("Stack is already empty\n");</a:t>
            </a:r>
          </a:p>
          <a:p>
            <a:pPr>
              <a:buNone/>
            </a:pPr>
            <a:r>
              <a:rPr lang="en-US" sz="2800" dirty="0" smtClean="0">
                <a:latin typeface="Courier New" pitchFamily="49" charset="0"/>
                <a:cs typeface="Courier New" pitchFamily="49" charset="0"/>
              </a:rPr>
              <a:t>    }</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printitout()</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sz="2800" dirty="0" smtClean="0">
                <a:latin typeface="Courier New" pitchFamily="49" charset="0"/>
                <a:cs typeface="Courier New" pitchFamily="49" charset="0"/>
              </a:rPr>
              <a:t>void printitout()</a:t>
            </a:r>
          </a:p>
          <a:p>
            <a:pPr>
              <a:buNone/>
            </a:pPr>
            <a:r>
              <a:rPr lang="en-US" sz="2800" dirty="0" smtClean="0">
                <a:latin typeface="Courier New" pitchFamily="49" charset="0"/>
                <a:cs typeface="Courier New" pitchFamily="49" charset="0"/>
              </a:rPr>
              <a:t>    {</a:t>
            </a:r>
          </a:p>
          <a:p>
            <a:pPr>
              <a:buNone/>
            </a:pPr>
            <a:r>
              <a:rPr lang="en-US" sz="2800" dirty="0" smtClean="0">
                <a:latin typeface="Courier New" pitchFamily="49" charset="0"/>
                <a:cs typeface="Courier New" pitchFamily="49" charset="0"/>
              </a:rPr>
              <a:t>        int i;</a:t>
            </a:r>
          </a:p>
          <a:p>
            <a:pPr>
              <a:buNone/>
            </a:pPr>
            <a:r>
              <a:rPr lang="en-US" sz="2800" dirty="0" smtClean="0">
                <a:latin typeface="Courier New" pitchFamily="49" charset="0"/>
                <a:cs typeface="Courier New" pitchFamily="49" charset="0"/>
              </a:rPr>
              <a:t>        for (i=0; </a:t>
            </a:r>
            <a:r>
              <a:rPr lang="en-US" sz="2800" dirty="0" err="1" smtClean="0">
                <a:latin typeface="Courier New" pitchFamily="49" charset="0"/>
                <a:cs typeface="Courier New" pitchFamily="49" charset="0"/>
              </a:rPr>
              <a:t>i</a:t>
            </a:r>
            <a:r>
              <a:rPr lang="en-US" sz="2800" dirty="0" smtClean="0">
                <a:latin typeface="Courier New" pitchFamily="49" charset="0"/>
                <a:cs typeface="Courier New" pitchFamily="49" charset="0"/>
              </a:rPr>
              <a:t>=&lt;top; i++)</a:t>
            </a:r>
          </a:p>
          <a:p>
            <a:pPr>
              <a:buNone/>
            </a:pPr>
            <a:r>
              <a:rPr lang="en-US" sz="2800" dirty="0" smtClean="0">
                <a:latin typeface="Courier New" pitchFamily="49" charset="0"/>
                <a:cs typeface="Courier New" pitchFamily="49" charset="0"/>
              </a:rPr>
              <a:t>            printf("At time %d, the</a:t>
            </a:r>
          </a:p>
          <a:p>
            <a:pPr>
              <a:buNone/>
            </a:pPr>
            <a:r>
              <a:rPr lang="en-US" sz="2800" dirty="0" smtClean="0">
                <a:latin typeface="Courier New" pitchFamily="49" charset="0"/>
                <a:cs typeface="Courier New" pitchFamily="49" charset="0"/>
              </a:rPr>
              <a:t>					value is %f\n“,</a:t>
            </a:r>
          </a:p>
          <a:p>
            <a:pPr>
              <a:buNone/>
            </a:pPr>
            <a:r>
              <a:rPr lang="en-US" sz="2800" dirty="0" smtClean="0">
                <a:latin typeface="Courier New" pitchFamily="49" charset="0"/>
                <a:cs typeface="Courier New" pitchFamily="49" charset="0"/>
              </a:rPr>
              <a:t> 					stack[i].time,</a:t>
            </a:r>
          </a:p>
          <a:p>
            <a:pPr>
              <a:buNone/>
            </a:pPr>
            <a:r>
              <a:rPr lang="en-US" sz="2800" dirty="0" smtClean="0">
                <a:latin typeface="Courier New" pitchFamily="49" charset="0"/>
                <a:cs typeface="Courier New" pitchFamily="49" charset="0"/>
              </a:rPr>
              <a:t>					stack[i].temp);</a:t>
            </a:r>
          </a:p>
          <a:p>
            <a:pPr>
              <a:buNone/>
            </a:pPr>
            <a:r>
              <a:rPr lang="en-US" sz="2800" dirty="0" smtClean="0">
                <a:latin typeface="Courier New" pitchFamily="49" charset="0"/>
                <a:cs typeface="Courier New" pitchFamily="49" charset="0"/>
              </a:rPr>
              <a:t>    }</a:t>
            </a:r>
            <a:endParaRPr lang="en-US" sz="2800" dirty="0">
              <a:latin typeface="Courier New" pitchFamily="49" charset="0"/>
              <a:cs typeface="Courier New"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servetop</a:t>
            </a:r>
            <a:r>
              <a:rPr lang="en-US" dirty="0" smtClean="0"/>
              <a:t>()</a:t>
            </a:r>
            <a:endParaRPr lang="en-US" dirty="0"/>
          </a:p>
        </p:txBody>
      </p:sp>
      <p:sp>
        <p:nvSpPr>
          <p:cNvPr id="3" name="Content Placeholder 2"/>
          <p:cNvSpPr>
            <a:spLocks noGrp="1"/>
          </p:cNvSpPr>
          <p:nvPr>
            <p:ph idx="1"/>
          </p:nvPr>
        </p:nvSpPr>
        <p:spPr/>
        <p:txBody>
          <a:bodyPr>
            <a:normAutofit/>
          </a:bodyPr>
          <a:lstStyle/>
          <a:p>
            <a:pPr>
              <a:buNone/>
            </a:pPr>
            <a:r>
              <a:rPr lang="en-US" sz="2800" dirty="0" smtClean="0">
                <a:latin typeface="Courier New" pitchFamily="49" charset="0"/>
                <a:cs typeface="Courier New" pitchFamily="49" charset="0"/>
              </a:rPr>
              <a:t>Node * </a:t>
            </a:r>
            <a:r>
              <a:rPr lang="en-US" sz="2800" dirty="0" err="1" smtClean="0">
                <a:latin typeface="Courier New" pitchFamily="49" charset="0"/>
                <a:cs typeface="Courier New" pitchFamily="49" charset="0"/>
              </a:rPr>
              <a:t>servetop</a:t>
            </a:r>
            <a:r>
              <a:rPr lang="en-US" sz="2800" dirty="0" smtClean="0">
                <a:latin typeface="Courier New" pitchFamily="49" charset="0"/>
                <a:cs typeface="Courier New" pitchFamily="49" charset="0"/>
              </a:rPr>
              <a:t>()</a:t>
            </a:r>
          </a:p>
          <a:p>
            <a:pPr>
              <a:buNone/>
            </a:pPr>
            <a:r>
              <a:rPr lang="en-US" sz="2800" dirty="0" smtClean="0">
                <a:latin typeface="Courier New" pitchFamily="49" charset="0"/>
                <a:cs typeface="Courier New" pitchFamily="49" charset="0"/>
              </a:rPr>
              <a:t>    {</a:t>
            </a:r>
          </a:p>
          <a:p>
            <a:pPr>
              <a:buNone/>
            </a:pPr>
            <a:r>
              <a:rPr lang="en-US" sz="2800" dirty="0" smtClean="0">
                <a:latin typeface="Courier New" pitchFamily="49" charset="0"/>
                <a:cs typeface="Courier New" pitchFamily="49" charset="0"/>
              </a:rPr>
              <a:t>        Node *</a:t>
            </a:r>
            <a:r>
              <a:rPr lang="en-US" sz="2800" dirty="0" err="1" smtClean="0">
                <a:latin typeface="Courier New" pitchFamily="49" charset="0"/>
                <a:cs typeface="Courier New" pitchFamily="49" charset="0"/>
              </a:rPr>
              <a:t>ptr</a:t>
            </a:r>
            <a:r>
              <a:rPr lang="en-US" sz="2800" dirty="0" smtClean="0">
                <a:latin typeface="Courier New" pitchFamily="49" charset="0"/>
                <a:cs typeface="Courier New" pitchFamily="49" charset="0"/>
              </a:rPr>
              <a:t>;</a:t>
            </a:r>
          </a:p>
          <a:p>
            <a:pPr>
              <a:buNone/>
            </a:pP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ptr</a:t>
            </a:r>
            <a:r>
              <a:rPr lang="en-US" sz="2800" dirty="0" smtClean="0">
                <a:latin typeface="Courier New" pitchFamily="49" charset="0"/>
                <a:cs typeface="Courier New" pitchFamily="49" charset="0"/>
              </a:rPr>
              <a:t> = &amp;stack[top];</a:t>
            </a:r>
          </a:p>
          <a:p>
            <a:pPr>
              <a:buNone/>
            </a:pPr>
            <a:r>
              <a:rPr lang="en-US" sz="2800" dirty="0" smtClean="0">
                <a:latin typeface="Courier New" pitchFamily="49" charset="0"/>
                <a:cs typeface="Courier New" pitchFamily="49" charset="0"/>
              </a:rPr>
              <a:t>        return </a:t>
            </a:r>
            <a:r>
              <a:rPr lang="en-US" sz="2800" dirty="0" err="1" smtClean="0">
                <a:latin typeface="Courier New" pitchFamily="49" charset="0"/>
                <a:cs typeface="Courier New" pitchFamily="49" charset="0"/>
              </a:rPr>
              <a:t>ptr</a:t>
            </a:r>
            <a:r>
              <a:rPr lang="en-US" sz="2800" dirty="0" smtClean="0">
                <a:latin typeface="Courier New" pitchFamily="49" charset="0"/>
                <a:cs typeface="Courier New" pitchFamily="49" charset="0"/>
              </a:rPr>
              <a:t>;</a:t>
            </a:r>
          </a:p>
          <a:p>
            <a:pPr>
              <a:buNone/>
            </a:pPr>
            <a:r>
              <a:rPr lang="en-US" sz="2800" dirty="0" smtClean="0">
                <a:latin typeface="Courier New" pitchFamily="49" charset="0"/>
                <a:cs typeface="Courier New" pitchFamily="49" charset="0"/>
              </a:rPr>
              <a:t>    }</a:t>
            </a:r>
            <a:endParaRPr lang="en-US" sz="2800" dirty="0">
              <a:latin typeface="Courier New" pitchFamily="49" charset="0"/>
              <a:cs typeface="Courier New"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Data Types</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smtClean="0"/>
              <a:t>ADTs are conceptual elements in computing that can not only store data but operate on it in a special way.</a:t>
            </a:r>
          </a:p>
          <a:p>
            <a:r>
              <a:rPr lang="en-US" dirty="0" smtClean="0"/>
              <a:t>An ADT is composed of:</a:t>
            </a:r>
          </a:p>
          <a:p>
            <a:pPr lvl="1"/>
            <a:r>
              <a:rPr lang="en-US" dirty="0" smtClean="0"/>
              <a:t>A data Structure</a:t>
            </a:r>
          </a:p>
          <a:p>
            <a:pPr lvl="1"/>
            <a:r>
              <a:rPr lang="en-US" dirty="0" smtClean="0"/>
              <a:t>A set of functions that operate on the data structure in a special manner</a:t>
            </a:r>
          </a:p>
          <a:p>
            <a:r>
              <a:rPr lang="en-US" dirty="0" smtClean="0"/>
              <a:t>First we discuss the concepts of abstract data types and sequences.</a:t>
            </a:r>
          </a:p>
          <a:p>
            <a:r>
              <a:rPr lang="en-US" dirty="0" smtClean="0"/>
              <a:t>Then we provide some code to help you along</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Contiguous Stack Code</a:t>
            </a:r>
            <a:endParaRPr lang="en-US" dirty="0"/>
          </a:p>
        </p:txBody>
      </p:sp>
      <p:sp>
        <p:nvSpPr>
          <p:cNvPr id="3" name="Content Placeholder 2"/>
          <p:cNvSpPr>
            <a:spLocks noGrp="1"/>
          </p:cNvSpPr>
          <p:nvPr>
            <p:ph idx="1"/>
          </p:nvPr>
        </p:nvSpPr>
        <p:spPr/>
        <p:txBody>
          <a:bodyPr>
            <a:normAutofit/>
          </a:bodyPr>
          <a:lstStyle/>
          <a:p>
            <a:r>
              <a:rPr lang="en-US" dirty="0" smtClean="0"/>
              <a:t>In summary, the code will provide a good start, but it is not complete.</a:t>
            </a:r>
          </a:p>
          <a:p>
            <a:pPr lvl="1"/>
            <a:r>
              <a:rPr lang="en-US" dirty="0" smtClean="0"/>
              <a:t>The user interface requires a repetition structure so the user can push several items in sequence, rather than just one as allowed by the current code.</a:t>
            </a:r>
          </a:p>
          <a:p>
            <a:pPr lvl="1"/>
            <a:r>
              <a:rPr lang="en-US" dirty="0" smtClean="0"/>
              <a:t>The stack is defined as a global variable, when it should preferably  be defined within main()</a:t>
            </a:r>
          </a:p>
          <a:p>
            <a:r>
              <a:rPr lang="en-US" dirty="0" smtClean="0"/>
              <a:t>But this will give you an idea</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ADT Code</a:t>
            </a:r>
            <a:endParaRPr lang="en-US" dirty="0"/>
          </a:p>
        </p:txBody>
      </p:sp>
      <p:sp>
        <p:nvSpPr>
          <p:cNvPr id="3" name="Content Placeholder 2"/>
          <p:cNvSpPr>
            <a:spLocks noGrp="1"/>
          </p:cNvSpPr>
          <p:nvPr>
            <p:ph idx="1"/>
          </p:nvPr>
        </p:nvSpPr>
        <p:spPr/>
        <p:txBody>
          <a:bodyPr/>
          <a:lstStyle/>
          <a:p>
            <a:r>
              <a:rPr lang="en-US" dirty="0" smtClean="0"/>
              <a:t>We now continue with the queue.</a:t>
            </a:r>
          </a:p>
          <a:p>
            <a:r>
              <a:rPr lang="en-US" dirty="0" smtClean="0"/>
              <a:t>The queue is more complex than the stack because of the traveling problem we discussed before.</a:t>
            </a:r>
          </a:p>
          <a:p>
            <a:r>
              <a:rPr lang="en-US" dirty="0" smtClean="0"/>
              <a:t>It is a wash whether it should be contiguous (array-based) or linked (dynamically-allocated memory.</a:t>
            </a:r>
          </a:p>
          <a:p>
            <a:r>
              <a:rPr lang="en-US" dirty="0" smtClean="0"/>
              <a:t>We continue with it as a contiguous queue.</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for Contiguous Queue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Let’s begin with the code for the queue itself.  </a:t>
            </a:r>
          </a:p>
          <a:p>
            <a:r>
              <a:rPr lang="en-US" dirty="0" smtClean="0"/>
              <a:t>Assume the same Node we used for the stack.</a:t>
            </a:r>
          </a:p>
          <a:p>
            <a:pPr marL="182880">
              <a:buNone/>
            </a:pPr>
            <a:endParaRPr lang="en-US" sz="2800" dirty="0" smtClean="0">
              <a:latin typeface="Courier New" pitchFamily="49" charset="0"/>
              <a:cs typeface="Courier New" pitchFamily="49" charset="0"/>
            </a:endParaRPr>
          </a:p>
          <a:p>
            <a:pPr marL="182880">
              <a:buNone/>
            </a:pPr>
            <a:r>
              <a:rPr lang="en-US" sz="2800" dirty="0" err="1" smtClean="0">
                <a:latin typeface="Courier New" pitchFamily="49" charset="0"/>
                <a:cs typeface="Courier New" pitchFamily="49" charset="0"/>
              </a:rPr>
              <a:t>struct</a:t>
            </a:r>
            <a:r>
              <a:rPr lang="en-US" sz="2800" dirty="0" smtClean="0">
                <a:latin typeface="Courier New" pitchFamily="49" charset="0"/>
                <a:cs typeface="Courier New" pitchFamily="49" charset="0"/>
              </a:rPr>
              <a:t> sensor {</a:t>
            </a:r>
          </a:p>
          <a:p>
            <a:pPr marL="182880">
              <a:buNone/>
            </a:pPr>
            <a:r>
              <a:rPr lang="en-US" sz="2800" dirty="0" smtClean="0">
                <a:latin typeface="Courier New" pitchFamily="49" charset="0"/>
                <a:cs typeface="Courier New" pitchFamily="49" charset="0"/>
              </a:rPr>
              <a:t>		int time;</a:t>
            </a:r>
          </a:p>
          <a:p>
            <a:pPr marL="182880">
              <a:buNone/>
            </a:pPr>
            <a:r>
              <a:rPr lang="en-US" sz="2800" dirty="0" smtClean="0">
                <a:latin typeface="Courier New" pitchFamily="49" charset="0"/>
                <a:cs typeface="Courier New" pitchFamily="49" charset="0"/>
              </a:rPr>
              <a:t>		float temp;</a:t>
            </a:r>
          </a:p>
          <a:p>
            <a:pPr marL="182880">
              <a:buNone/>
            </a:pPr>
            <a:r>
              <a:rPr lang="en-US" sz="2800" dirty="0" smtClean="0">
                <a:latin typeface="Courier New" pitchFamily="49" charset="0"/>
                <a:cs typeface="Courier New" pitchFamily="49" charset="0"/>
              </a:rPr>
              <a:t>		};</a:t>
            </a:r>
          </a:p>
          <a:p>
            <a:pPr marL="182880">
              <a:buNone/>
            </a:pPr>
            <a:endParaRPr lang="en-US" sz="2800" dirty="0" smtClean="0">
              <a:latin typeface="Courier New" pitchFamily="49" charset="0"/>
              <a:cs typeface="Courier New" pitchFamily="49" charset="0"/>
            </a:endParaRPr>
          </a:p>
          <a:p>
            <a:pPr marL="182880">
              <a:buNone/>
            </a:pPr>
            <a:r>
              <a:rPr lang="en-US" sz="2800" dirty="0" err="1" smtClean="0">
                <a:latin typeface="Courier New" pitchFamily="49" charset="0"/>
                <a:cs typeface="Courier New" pitchFamily="49" charset="0"/>
              </a:rPr>
              <a:t>typedef</a:t>
            </a: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struct</a:t>
            </a:r>
            <a:r>
              <a:rPr lang="en-US" sz="2800" dirty="0" smtClean="0">
                <a:latin typeface="Courier New" pitchFamily="49" charset="0"/>
                <a:cs typeface="Courier New" pitchFamily="49" charset="0"/>
              </a:rPr>
              <a:t> sensor Node;</a:t>
            </a:r>
          </a:p>
          <a:p>
            <a:pPr marL="182880">
              <a:buNone/>
            </a:pPr>
            <a:endParaRPr lang="en-US" sz="2800" dirty="0" smtClean="0">
              <a:latin typeface="Courier New" pitchFamily="49" charset="0"/>
              <a:cs typeface="Courier New" pitchFamily="49" charset="0"/>
            </a:endParaRPr>
          </a:p>
          <a:p>
            <a:pPr>
              <a:buNone/>
            </a:pPr>
            <a:r>
              <a:rPr lang="en-US" sz="2800" dirty="0" smtClean="0">
                <a:latin typeface="Courier New" pitchFamily="49" charset="0"/>
                <a:cs typeface="Courier New" pitchFamily="49" charset="0"/>
              </a:rPr>
              <a:t>Node queue[100];</a:t>
            </a:r>
          </a:p>
          <a:p>
            <a:pPr>
              <a:buNone/>
            </a:pPr>
            <a:r>
              <a:rPr lang="en-US" sz="2800" dirty="0" smtClean="0">
                <a:latin typeface="Courier New" pitchFamily="49" charset="0"/>
                <a:cs typeface="Courier New" pitchFamily="49" charset="0"/>
              </a:rPr>
              <a:t>int front=0,rear=0,count=0;</a:t>
            </a:r>
          </a:p>
          <a:p>
            <a:pPr marL="182880">
              <a:buNone/>
            </a:pPr>
            <a:endParaRPr lang="en-US" sz="2800" dirty="0">
              <a:latin typeface="Courier New" pitchFamily="49" charset="0"/>
              <a:cs typeface="Courier New"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for Contiguous Queue</a:t>
            </a:r>
            <a:endParaRPr lang="en-US" dirty="0"/>
          </a:p>
        </p:txBody>
      </p:sp>
      <p:sp>
        <p:nvSpPr>
          <p:cNvPr id="3" name="Content Placeholder 2"/>
          <p:cNvSpPr>
            <a:spLocks noGrp="1"/>
          </p:cNvSpPr>
          <p:nvPr>
            <p:ph idx="1"/>
          </p:nvPr>
        </p:nvSpPr>
        <p:spPr>
          <a:xfrm>
            <a:off x="533400" y="1524000"/>
            <a:ext cx="8229600" cy="4953000"/>
          </a:xfrm>
        </p:spPr>
        <p:txBody>
          <a:bodyPr>
            <a:normAutofit/>
          </a:bodyPr>
          <a:lstStyle/>
          <a:p>
            <a:r>
              <a:rPr lang="en-US" dirty="0" smtClean="0"/>
              <a:t>Now we need to add some functions that will operate on the queue, namely:</a:t>
            </a:r>
          </a:p>
          <a:p>
            <a:pPr lvl="1"/>
            <a:r>
              <a:rPr lang="en-US" dirty="0" smtClean="0"/>
              <a:t>Enqueue: add to the back of the queue</a:t>
            </a:r>
          </a:p>
          <a:p>
            <a:pPr lvl="1"/>
            <a:r>
              <a:rPr lang="en-US" dirty="0" smtClean="0"/>
              <a:t>Dequeue: remove from front of the queue</a:t>
            </a:r>
          </a:p>
          <a:p>
            <a:pPr lvl="1"/>
            <a:r>
              <a:rPr lang="en-US" dirty="0" smtClean="0"/>
              <a:t>Print: prints the contents of the queue</a:t>
            </a:r>
          </a:p>
          <a:p>
            <a:pPr lvl="1"/>
            <a:r>
              <a:rPr lang="en-US" dirty="0" smtClean="0"/>
              <a:t>Serve: returns the element at the front of the queue without dequeueing it.</a:t>
            </a:r>
          </a:p>
          <a:p>
            <a:r>
              <a:rPr lang="en-US" dirty="0" smtClean="0"/>
              <a:t>There are others, but we leave that to the student.</a:t>
            </a:r>
          </a:p>
          <a:p>
            <a:r>
              <a:rPr lang="en-US" dirty="0" smtClean="0"/>
              <a:t>Plus, we need an overall function that permits the user to work with the queue.  We place this code in main()</a:t>
            </a:r>
            <a:endParaRPr lang="en-US" sz="3000" dirty="0" smtClean="0">
              <a:latin typeface="Courier New" pitchFamily="49" charset="0"/>
              <a:cs typeface="Courier New"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for Contiguous Queue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Let’s start with the prototypes for these functions:</a:t>
            </a:r>
          </a:p>
          <a:p>
            <a:pPr>
              <a:buNone/>
            </a:pP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void </a:t>
            </a:r>
            <a:r>
              <a:rPr lang="en-US" dirty="0" smtClean="0">
                <a:latin typeface="Courier New" pitchFamily="49" charset="0"/>
                <a:cs typeface="Courier New" pitchFamily="49" charset="0"/>
              </a:rPr>
              <a:t>enqueuesomething();</a:t>
            </a:r>
          </a:p>
          <a:p>
            <a:pPr>
              <a:buNone/>
            </a:pPr>
            <a:r>
              <a:rPr lang="en-US" dirty="0" smtClean="0">
                <a:latin typeface="Courier New" pitchFamily="49" charset="0"/>
                <a:cs typeface="Courier New" pitchFamily="49" charset="0"/>
              </a:rPr>
              <a:t>void enqueue(Node *);</a:t>
            </a:r>
          </a:p>
          <a:p>
            <a:pPr>
              <a:buNone/>
            </a:pPr>
            <a:r>
              <a:rPr lang="en-US" dirty="0" smtClean="0">
                <a:latin typeface="Courier New" pitchFamily="49" charset="0"/>
                <a:cs typeface="Courier New" pitchFamily="49" charset="0"/>
              </a:rPr>
              <a:t>void dequeue();</a:t>
            </a:r>
          </a:p>
          <a:p>
            <a:pPr>
              <a:buNone/>
            </a:pPr>
            <a:r>
              <a:rPr lang="en-US" dirty="0" smtClean="0">
                <a:latin typeface="Courier New" pitchFamily="49" charset="0"/>
                <a:cs typeface="Courier New" pitchFamily="49" charset="0"/>
              </a:rPr>
              <a:t>void printitout();</a:t>
            </a:r>
          </a:p>
          <a:p>
            <a:pPr>
              <a:buNone/>
            </a:pPr>
            <a:r>
              <a:rPr lang="en-US" dirty="0" smtClean="0">
                <a:latin typeface="Courier New" pitchFamily="49" charset="0"/>
                <a:cs typeface="Courier New" pitchFamily="49" charset="0"/>
              </a:rPr>
              <a:t>Node * servefront(); </a:t>
            </a:r>
          </a:p>
          <a:p>
            <a:pPr>
              <a:buNone/>
            </a:pPr>
            <a:endParaRPr lang="en-US" dirty="0" smtClean="0">
              <a:latin typeface="Courier New" pitchFamily="49" charset="0"/>
              <a:cs typeface="Courier New" pitchFamily="49" charset="0"/>
            </a:endParaRPr>
          </a:p>
          <a:p>
            <a:r>
              <a:rPr lang="en-US" sz="4000" dirty="0" smtClean="0">
                <a:cs typeface="Courier New" pitchFamily="49" charset="0"/>
              </a:rPr>
              <a:t>But first, we need something in main() that will start the process.</a:t>
            </a:r>
            <a:r>
              <a:rPr lang="en-US" dirty="0" smtClean="0">
                <a:latin typeface="Courier New" pitchFamily="49" charset="0"/>
                <a:cs typeface="Courier New" pitchFamily="49" charset="0"/>
              </a:rPr>
              <a:t> </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a:t>
            </a:r>
            <a:endParaRPr lang="en-US" dirty="0"/>
          </a:p>
        </p:txBody>
      </p:sp>
      <p:sp>
        <p:nvSpPr>
          <p:cNvPr id="3" name="Content Placeholder 2"/>
          <p:cNvSpPr>
            <a:spLocks noGrp="1"/>
          </p:cNvSpPr>
          <p:nvPr>
            <p:ph idx="1"/>
          </p:nvPr>
        </p:nvSpPr>
        <p:spPr/>
        <p:txBody>
          <a:bodyPr/>
          <a:lstStyle/>
          <a:p>
            <a:r>
              <a:rPr lang="en-US" dirty="0" smtClean="0"/>
              <a:t>We want to ask the user what he/she wants to do with the queue.</a:t>
            </a:r>
          </a:p>
          <a:p>
            <a:pPr lvl="1"/>
            <a:r>
              <a:rPr lang="en-US" dirty="0" smtClean="0"/>
              <a:t>enqueue something onto it? </a:t>
            </a:r>
          </a:p>
          <a:p>
            <a:pPr lvl="1"/>
            <a:r>
              <a:rPr lang="en-US" dirty="0" smtClean="0"/>
              <a:t>dequeue something from it? </a:t>
            </a:r>
          </a:p>
          <a:p>
            <a:pPr lvl="1"/>
            <a:r>
              <a:rPr lang="en-US" dirty="0" smtClean="0"/>
              <a:t>Print out the contents? </a:t>
            </a:r>
          </a:p>
          <a:p>
            <a:pPr lvl="1"/>
            <a:r>
              <a:rPr lang="en-US" dirty="0" smtClean="0"/>
              <a:t>Serve the front element?</a:t>
            </a:r>
          </a:p>
          <a:p>
            <a:pPr lvl="1"/>
            <a:r>
              <a:rPr lang="en-US" dirty="0" smtClean="0"/>
              <a:t>Nothing at all (then exit)</a:t>
            </a:r>
          </a:p>
          <a:p>
            <a:r>
              <a:rPr lang="en-US" dirty="0" smtClean="0"/>
              <a:t>Let’s see how to do that in main()</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a:t>
            </a:r>
            <a:endParaRPr lang="en-US" dirty="0"/>
          </a:p>
        </p:txBody>
      </p:sp>
      <p:sp>
        <p:nvSpPr>
          <p:cNvPr id="3" name="Content Placeholder 2"/>
          <p:cNvSpPr>
            <a:spLocks noGrp="1"/>
          </p:cNvSpPr>
          <p:nvPr>
            <p:ph idx="1"/>
          </p:nvPr>
        </p:nvSpPr>
        <p:spPr>
          <a:xfrm>
            <a:off x="457200" y="1447800"/>
            <a:ext cx="8229600" cy="5029200"/>
          </a:xfrm>
        </p:spPr>
        <p:txBody>
          <a:bodyPr>
            <a:normAutofit fontScale="55000" lnSpcReduction="20000"/>
          </a:bodyPr>
          <a:lstStyle/>
          <a:p>
            <a:pPr>
              <a:buNone/>
            </a:pPr>
            <a:r>
              <a:rPr lang="en-US" sz="2800" dirty="0" smtClean="0">
                <a:latin typeface="Courier New" pitchFamily="49" charset="0"/>
                <a:cs typeface="Courier New" pitchFamily="49" charset="0"/>
              </a:rPr>
              <a:t>int main()</a:t>
            </a:r>
          </a:p>
          <a:p>
            <a:pPr>
              <a:buNone/>
            </a:pPr>
            <a:r>
              <a:rPr lang="en-US" sz="2800" dirty="0" smtClean="0">
                <a:latin typeface="Courier New" pitchFamily="49" charset="0"/>
                <a:cs typeface="Courier New" pitchFamily="49" charset="0"/>
              </a:rPr>
              <a:t>{</a:t>
            </a:r>
          </a:p>
          <a:p>
            <a:pPr>
              <a:buNone/>
            </a:pPr>
            <a:r>
              <a:rPr lang="en-US" sz="2800" dirty="0" smtClean="0">
                <a:latin typeface="Courier New" pitchFamily="49" charset="0"/>
                <a:cs typeface="Courier New" pitchFamily="49" charset="0"/>
              </a:rPr>
              <a:t>	printf("what would you like to do?\n");</a:t>
            </a:r>
          </a:p>
          <a:p>
            <a:pPr>
              <a:buNone/>
            </a:pPr>
            <a:r>
              <a:rPr lang="en-US" sz="2800" dirty="0" smtClean="0">
                <a:latin typeface="Courier New" pitchFamily="49" charset="0"/>
                <a:cs typeface="Courier New" pitchFamily="49" charset="0"/>
              </a:rPr>
              <a:t>  	printf("1 - place something in the queue?\n");</a:t>
            </a:r>
          </a:p>
          <a:p>
            <a:pPr>
              <a:buNone/>
            </a:pPr>
            <a:r>
              <a:rPr lang="en-US" sz="2800" dirty="0" smtClean="0">
                <a:latin typeface="Courier New" pitchFamily="49" charset="0"/>
                <a:cs typeface="Courier New" pitchFamily="49" charset="0"/>
              </a:rPr>
              <a:t>  	printf("2 – remove something from the queue?\n");</a:t>
            </a:r>
          </a:p>
          <a:p>
            <a:pPr>
              <a:buNone/>
            </a:pPr>
            <a:r>
              <a:rPr lang="en-US" sz="2800" dirty="0" smtClean="0">
                <a:latin typeface="Courier New" pitchFamily="49" charset="0"/>
                <a:cs typeface="Courier New" pitchFamily="49" charset="0"/>
              </a:rPr>
              <a:t>  	printf("3 - Print out its contents?\n");</a:t>
            </a:r>
          </a:p>
          <a:p>
            <a:pPr>
              <a:buNone/>
            </a:pPr>
            <a:r>
              <a:rPr lang="en-US" sz="2800" dirty="0" smtClean="0">
                <a:latin typeface="Courier New" pitchFamily="49" charset="0"/>
                <a:cs typeface="Courier New" pitchFamily="49" charset="0"/>
              </a:rPr>
              <a:t>  	printf("4 - return the element at the front?\n");</a:t>
            </a:r>
          </a:p>
          <a:p>
            <a:pPr>
              <a:buNone/>
            </a:pPr>
            <a:r>
              <a:rPr lang="en-US" sz="2800" dirty="0" smtClean="0">
                <a:latin typeface="Courier New" pitchFamily="49" charset="0"/>
                <a:cs typeface="Courier New" pitchFamily="49" charset="0"/>
              </a:rPr>
              <a:t>  	printf("5 - nothing at all\n");</a:t>
            </a:r>
          </a:p>
          <a:p>
            <a:pPr>
              <a:buNone/>
            </a:pPr>
            <a:r>
              <a:rPr lang="en-US" sz="2800" dirty="0" smtClean="0">
                <a:latin typeface="Courier New" pitchFamily="49" charset="0"/>
                <a:cs typeface="Courier New" pitchFamily="49" charset="0"/>
              </a:rPr>
              <a:t>  	printf("Enter 1 through 5:");</a:t>
            </a:r>
          </a:p>
          <a:p>
            <a:pPr>
              <a:buNone/>
            </a:pPr>
            <a:r>
              <a:rPr lang="en-US" sz="2800" dirty="0" smtClean="0">
                <a:latin typeface="Courier New" pitchFamily="49" charset="0"/>
                <a:cs typeface="Courier New" pitchFamily="49" charset="0"/>
              </a:rPr>
              <a:t>  	scanf("%d", &amp;choice);</a:t>
            </a:r>
          </a:p>
          <a:p>
            <a:pPr>
              <a:buNone/>
            </a:pPr>
            <a:endParaRPr lang="en-US" sz="2800" dirty="0" smtClean="0">
              <a:latin typeface="Courier New" pitchFamily="49" charset="0"/>
              <a:cs typeface="Courier New" pitchFamily="49" charset="0"/>
            </a:endParaRPr>
          </a:p>
          <a:p>
            <a:pPr>
              <a:buNone/>
            </a:pPr>
            <a:r>
              <a:rPr lang="en-US" sz="2800" dirty="0" smtClean="0">
                <a:latin typeface="Courier New" pitchFamily="49" charset="0"/>
                <a:cs typeface="Courier New" pitchFamily="49" charset="0"/>
              </a:rPr>
              <a:t>  	switch …….</a:t>
            </a:r>
          </a:p>
          <a:p>
            <a:pPr>
              <a:buNone/>
            </a:pPr>
            <a:endParaRPr lang="en-US" sz="2800" dirty="0" smtClean="0">
              <a:latin typeface="Courier New" pitchFamily="49" charset="0"/>
              <a:cs typeface="Courier New" pitchFamily="49" charset="0"/>
            </a:endParaRPr>
          </a:p>
          <a:p>
            <a:pPr>
              <a:buNone/>
            </a:pPr>
            <a:r>
              <a:rPr lang="en-US" sz="2800" dirty="0" smtClean="0">
                <a:latin typeface="Courier New" pitchFamily="49" charset="0"/>
                <a:cs typeface="Courier New" pitchFamily="49" charset="0"/>
              </a:rPr>
              <a:t>  	return 0;</a:t>
            </a:r>
          </a:p>
          <a:p>
            <a:pPr>
              <a:buNone/>
            </a:pPr>
            <a:r>
              <a:rPr lang="en-US" sz="2800" dirty="0" smtClean="0">
                <a:latin typeface="Courier New" pitchFamily="49" charset="0"/>
                <a:cs typeface="Courier New" pitchFamily="49" charset="0"/>
              </a:rPr>
              <a:t>}</a:t>
            </a:r>
            <a:endParaRPr lang="en-US" sz="2800" dirty="0">
              <a:latin typeface="Courier New" pitchFamily="49" charset="0"/>
              <a:cs typeface="Courier New"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47500" lnSpcReduction="20000"/>
          </a:bodyPr>
          <a:lstStyle/>
          <a:p>
            <a:pPr>
              <a:buNone/>
            </a:pPr>
            <a:r>
              <a:rPr lang="en-US" sz="2800" dirty="0" smtClean="0">
                <a:latin typeface="Courier New" pitchFamily="49" charset="0"/>
                <a:cs typeface="Courier New" pitchFamily="49" charset="0"/>
              </a:rPr>
              <a:t>int main()</a:t>
            </a:r>
          </a:p>
          <a:p>
            <a:pPr>
              <a:buNone/>
            </a:pPr>
            <a:r>
              <a:rPr lang="en-US" sz="2800" dirty="0" smtClean="0">
                <a:latin typeface="Courier New" pitchFamily="49" charset="0"/>
                <a:cs typeface="Courier New" pitchFamily="49" charset="0"/>
              </a:rPr>
              <a:t>{</a:t>
            </a:r>
          </a:p>
          <a:p>
            <a:pPr>
              <a:buNone/>
            </a:pPr>
            <a:r>
              <a:rPr lang="en-US" sz="2800" dirty="0" smtClean="0">
                <a:latin typeface="Courier New" pitchFamily="49" charset="0"/>
                <a:cs typeface="Courier New" pitchFamily="49" charset="0"/>
              </a:rPr>
              <a:t>	…..</a:t>
            </a:r>
          </a:p>
          <a:p>
            <a:pPr>
              <a:buNone/>
            </a:pPr>
            <a:r>
              <a:rPr lang="en-US" sz="2800" dirty="0" smtClean="0">
                <a:latin typeface="Courier New" pitchFamily="49" charset="0"/>
                <a:cs typeface="Courier New" pitchFamily="49" charset="0"/>
              </a:rPr>
              <a:t>	switch(choice) {</a:t>
            </a:r>
          </a:p>
          <a:p>
            <a:pPr>
              <a:buNone/>
            </a:pPr>
            <a:r>
              <a:rPr lang="en-US" sz="2800" dirty="0" smtClean="0">
                <a:latin typeface="Courier New" pitchFamily="49" charset="0"/>
                <a:cs typeface="Courier New" pitchFamily="49" charset="0"/>
              </a:rPr>
              <a:t>    case ‘1’: </a:t>
            </a:r>
          </a:p>
          <a:p>
            <a:pPr>
              <a:buNone/>
            </a:pPr>
            <a:r>
              <a:rPr lang="en-US" sz="2800" dirty="0" smtClean="0">
                <a:latin typeface="Courier New" pitchFamily="49" charset="0"/>
                <a:cs typeface="Courier New" pitchFamily="49" charset="0"/>
              </a:rPr>
              <a:t>			enqueuesomething();</a:t>
            </a:r>
          </a:p>
          <a:p>
            <a:pPr>
              <a:buNone/>
            </a:pPr>
            <a:r>
              <a:rPr lang="en-US" sz="2800" dirty="0" smtClean="0">
                <a:latin typeface="Courier New" pitchFamily="49" charset="0"/>
                <a:cs typeface="Courier New" pitchFamily="49" charset="0"/>
              </a:rPr>
              <a:t>			printitout(); // just to make sure it’s there</a:t>
            </a:r>
          </a:p>
          <a:p>
            <a:pPr>
              <a:buNone/>
            </a:pPr>
            <a:r>
              <a:rPr lang="en-US" sz="2800" dirty="0" smtClean="0">
                <a:latin typeface="Courier New" pitchFamily="49" charset="0"/>
                <a:cs typeface="Courier New" pitchFamily="49" charset="0"/>
              </a:rPr>
              <a:t>			break;</a:t>
            </a:r>
          </a:p>
          <a:p>
            <a:pPr>
              <a:buNone/>
            </a:pPr>
            <a:r>
              <a:rPr lang="en-US" sz="2800" dirty="0" smtClean="0">
                <a:latin typeface="Courier New" pitchFamily="49" charset="0"/>
                <a:cs typeface="Courier New" pitchFamily="49" charset="0"/>
              </a:rPr>
              <a:t>		case ‘2’:</a:t>
            </a:r>
          </a:p>
          <a:p>
            <a:pPr>
              <a:buNone/>
            </a:pPr>
            <a:r>
              <a:rPr lang="en-US" sz="2800" dirty="0" smtClean="0">
                <a:latin typeface="Courier New" pitchFamily="49" charset="0"/>
                <a:cs typeface="Courier New" pitchFamily="49" charset="0"/>
              </a:rPr>
              <a:t>			dequeue();</a:t>
            </a:r>
          </a:p>
          <a:p>
            <a:pPr>
              <a:buNone/>
            </a:pPr>
            <a:r>
              <a:rPr lang="en-US" sz="2800" dirty="0" smtClean="0">
                <a:latin typeface="Courier New" pitchFamily="49" charset="0"/>
                <a:cs typeface="Courier New" pitchFamily="49" charset="0"/>
              </a:rPr>
              <a:t>			break;</a:t>
            </a:r>
          </a:p>
          <a:p>
            <a:pPr>
              <a:buNone/>
            </a:pPr>
            <a:r>
              <a:rPr lang="en-US" sz="2800" dirty="0" smtClean="0">
                <a:latin typeface="Courier New" pitchFamily="49" charset="0"/>
                <a:cs typeface="Courier New" pitchFamily="49" charset="0"/>
              </a:rPr>
              <a:t>		case ‘3’:</a:t>
            </a:r>
          </a:p>
          <a:p>
            <a:pPr>
              <a:buNone/>
            </a:pPr>
            <a:r>
              <a:rPr lang="en-US" sz="2800" dirty="0" smtClean="0">
                <a:latin typeface="Courier New" pitchFamily="49" charset="0"/>
                <a:cs typeface="Courier New" pitchFamily="49" charset="0"/>
              </a:rPr>
              <a:t>			printitout();</a:t>
            </a:r>
          </a:p>
          <a:p>
            <a:pPr>
              <a:buNone/>
            </a:pPr>
            <a:r>
              <a:rPr lang="en-US" sz="2800" dirty="0" smtClean="0">
                <a:latin typeface="Courier New" pitchFamily="49" charset="0"/>
                <a:cs typeface="Courier New" pitchFamily="49" charset="0"/>
              </a:rPr>
              <a:t>			break;</a:t>
            </a:r>
          </a:p>
          <a:p>
            <a:pPr>
              <a:buNone/>
            </a:pPr>
            <a:r>
              <a:rPr lang="en-US" sz="2800" dirty="0" smtClean="0">
                <a:latin typeface="Courier New" pitchFamily="49" charset="0"/>
                <a:cs typeface="Courier New" pitchFamily="49" charset="0"/>
              </a:rPr>
              <a:t>		case ‘4’:</a:t>
            </a:r>
          </a:p>
          <a:p>
            <a:pPr>
              <a:buNone/>
            </a:pPr>
            <a:r>
              <a:rPr lang="en-US" sz="2800" dirty="0" smtClean="0">
                <a:latin typeface="Courier New" pitchFamily="49" charset="0"/>
                <a:cs typeface="Courier New" pitchFamily="49" charset="0"/>
              </a:rPr>
              <a:t>			servefront();</a:t>
            </a:r>
          </a:p>
          <a:p>
            <a:pPr>
              <a:buNone/>
            </a:pPr>
            <a:r>
              <a:rPr lang="en-US" sz="2800" dirty="0" smtClean="0">
                <a:latin typeface="Courier New" pitchFamily="49" charset="0"/>
                <a:cs typeface="Courier New" pitchFamily="49" charset="0"/>
              </a:rPr>
              <a:t>			break;</a:t>
            </a:r>
          </a:p>
          <a:p>
            <a:pPr>
              <a:buNone/>
            </a:pPr>
            <a:r>
              <a:rPr lang="en-US" sz="2800" dirty="0" smtClean="0">
                <a:latin typeface="Courier New" pitchFamily="49" charset="0"/>
                <a:cs typeface="Courier New" pitchFamily="49" charset="0"/>
              </a:rPr>
              <a:t>		default:</a:t>
            </a:r>
          </a:p>
          <a:p>
            <a:pPr>
              <a:buNone/>
            </a:pPr>
            <a:r>
              <a:rPr lang="en-US" sz="2800" dirty="0" smtClean="0">
                <a:latin typeface="Courier New" pitchFamily="49" charset="0"/>
                <a:cs typeface="Courier New" pitchFamily="49" charset="0"/>
              </a:rPr>
              <a:t>			return 0;  </a:t>
            </a:r>
          </a:p>
          <a:p>
            <a:pPr>
              <a:buNone/>
            </a:pPr>
            <a:r>
              <a:rPr lang="en-US" sz="2800" dirty="0" smtClean="0">
                <a:latin typeface="Courier New" pitchFamily="49" charset="0"/>
                <a:cs typeface="Courier New" pitchFamily="49" charset="0"/>
              </a:rPr>
              <a:t>		}</a:t>
            </a:r>
          </a:p>
          <a:p>
            <a:pPr>
              <a:buNone/>
            </a:pPr>
            <a:r>
              <a:rPr lang="en-US" sz="2800" dirty="0" smtClean="0">
                <a:latin typeface="Courier New" pitchFamily="49" charset="0"/>
                <a:cs typeface="Courier New" pitchFamily="49" charset="0"/>
              </a:rPr>
              <a:t>			</a:t>
            </a:r>
            <a:endParaRPr lang="en-US" sz="2800" dirty="0">
              <a:latin typeface="Courier New" pitchFamily="49" charset="0"/>
              <a:cs typeface="Courier New"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printitout()</a:t>
            </a:r>
            <a:endParaRPr lang="en-US" dirty="0"/>
          </a:p>
        </p:txBody>
      </p:sp>
      <p:sp>
        <p:nvSpPr>
          <p:cNvPr id="3" name="Content Placeholder 2"/>
          <p:cNvSpPr>
            <a:spLocks noGrp="1"/>
          </p:cNvSpPr>
          <p:nvPr>
            <p:ph idx="1"/>
          </p:nvPr>
        </p:nvSpPr>
        <p:spPr>
          <a:xfrm>
            <a:off x="838200" y="1752600"/>
            <a:ext cx="6711654" cy="4195481"/>
          </a:xfrm>
        </p:spPr>
        <p:txBody>
          <a:bodyPr>
            <a:normAutofit lnSpcReduction="10000"/>
          </a:bodyPr>
          <a:lstStyle/>
          <a:p>
            <a:r>
              <a:rPr lang="en-US" dirty="0" smtClean="0">
                <a:cs typeface="Courier New" pitchFamily="49" charset="0"/>
              </a:rPr>
              <a:t>This one is the same as for the stack, except now we print out the queue, and it needs to keep in mind the circularity of the queue in the array.</a:t>
            </a:r>
          </a:p>
          <a:p>
            <a:r>
              <a:rPr lang="en-US" dirty="0" smtClean="0">
                <a:cs typeface="Courier New" pitchFamily="49" charset="0"/>
              </a:rPr>
              <a:t>Also needs to keep in mind whether the printed list needs to be in temporally increasing or decreasing order. </a:t>
            </a:r>
          </a:p>
          <a:p>
            <a:r>
              <a:rPr lang="en-US" dirty="0" smtClean="0">
                <a:cs typeface="Courier New" pitchFamily="49" charset="0"/>
              </a:rPr>
              <a:t>If temporally increasing, we would start from the front, where the older entries are.  Therefore,</a:t>
            </a:r>
          </a:p>
          <a:p>
            <a:pPr lvl="1"/>
            <a:r>
              <a:rPr lang="en-US" dirty="0" smtClean="0">
                <a:cs typeface="Courier New" pitchFamily="49" charset="0"/>
              </a:rPr>
              <a:t>If the front “pointer” is ahead of the rear, then begin at front “pointer” and decrement until the count reaches the rear “pointer”.</a:t>
            </a:r>
          </a:p>
          <a:p>
            <a:pPr lvl="1"/>
            <a:r>
              <a:rPr lang="en-US" dirty="0" smtClean="0">
                <a:cs typeface="Courier New" pitchFamily="49" charset="0"/>
              </a:rPr>
              <a:t>If the front “pointer” is behind the rear “pointer</a:t>
            </a:r>
            <a:r>
              <a:rPr lang="en-US" dirty="0" smtClean="0">
                <a:cs typeface="Courier New" pitchFamily="49" charset="0"/>
              </a:rPr>
              <a:t>”, then increment until the rear pointer is reached</a:t>
            </a:r>
            <a:endParaRPr lang="en-US" dirty="0" smtClean="0">
              <a:cs typeface="Courier New" pitchFamily="49" charset="0"/>
            </a:endParaRPr>
          </a:p>
          <a:p>
            <a:pPr>
              <a:buNone/>
            </a:pPr>
            <a:endParaRPr lang="en-US" sz="3500" dirty="0" smtClean="0">
              <a:cs typeface="Courier New" pitchFamily="49"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92500" lnSpcReduction="20000"/>
          </a:bodyPr>
          <a:lstStyle/>
          <a:p>
            <a:pPr>
              <a:buNone/>
            </a:pPr>
            <a:r>
              <a:rPr lang="en-US" sz="2400" dirty="0" smtClean="0">
                <a:latin typeface="Courier New" pitchFamily="49" charset="0"/>
                <a:cs typeface="Courier New" pitchFamily="49" charset="0"/>
              </a:rPr>
              <a:t>void enqueuesomething()</a:t>
            </a:r>
          </a:p>
          <a:p>
            <a:pPr>
              <a:buNone/>
            </a:pPr>
            <a:r>
              <a:rPr lang="en-US" sz="2400" dirty="0" smtClean="0">
                <a:latin typeface="Courier New" pitchFamily="49" charset="0"/>
                <a:cs typeface="Courier New" pitchFamily="49" charset="0"/>
              </a:rPr>
              <a:t>    {</a:t>
            </a:r>
          </a:p>
          <a:p>
            <a:pPr>
              <a:buNone/>
            </a:pPr>
            <a:r>
              <a:rPr lang="en-US" sz="2400" dirty="0" smtClean="0">
                <a:latin typeface="Courier New" pitchFamily="49" charset="0"/>
                <a:cs typeface="Courier New" pitchFamily="49" charset="0"/>
              </a:rPr>
              <a:t>        int time;</a:t>
            </a:r>
          </a:p>
          <a:p>
            <a:pPr>
              <a:buNone/>
            </a:pPr>
            <a:r>
              <a:rPr lang="en-US" sz="2400" dirty="0" smtClean="0">
                <a:latin typeface="Courier New" pitchFamily="49" charset="0"/>
                <a:cs typeface="Courier New" pitchFamily="49" charset="0"/>
              </a:rPr>
              <a:t>        float value;</a:t>
            </a:r>
          </a:p>
          <a:p>
            <a:pPr>
              <a:buNone/>
            </a:pPr>
            <a:r>
              <a:rPr lang="en-US" sz="2400" dirty="0" smtClean="0">
                <a:latin typeface="Courier New" pitchFamily="49" charset="0"/>
                <a:cs typeface="Courier New" pitchFamily="49" charset="0"/>
              </a:rPr>
              <a:t>        Node *</a:t>
            </a:r>
            <a:r>
              <a:rPr lang="en-US" sz="2400" dirty="0" err="1" smtClean="0">
                <a:latin typeface="Courier New" pitchFamily="49" charset="0"/>
                <a:cs typeface="Courier New" pitchFamily="49" charset="0"/>
              </a:rPr>
              <a:t>ptr</a:t>
            </a:r>
            <a:r>
              <a:rPr lang="en-US" sz="2400" dirty="0" smtClean="0">
                <a:latin typeface="Courier New" pitchFamily="49" charset="0"/>
                <a:cs typeface="Courier New" pitchFamily="49" charset="0"/>
              </a:rPr>
              <a:t>;</a:t>
            </a:r>
          </a:p>
          <a:p>
            <a:pPr>
              <a:buNone/>
            </a:pPr>
            <a:r>
              <a:rPr lang="en-US" sz="2400" dirty="0" smtClean="0">
                <a:latin typeface="Courier New" pitchFamily="49" charset="0"/>
                <a:cs typeface="Courier New" pitchFamily="49" charset="0"/>
              </a:rPr>
              <a:t>        printf("Enter the time and the value</a:t>
            </a:r>
          </a:p>
          <a:p>
            <a:pPr>
              <a:buNone/>
            </a:pPr>
            <a:r>
              <a:rPr lang="en-US" sz="2400" dirty="0" smtClean="0">
                <a:latin typeface="Courier New" pitchFamily="49" charset="0"/>
                <a:cs typeface="Courier New" pitchFamily="49" charset="0"/>
              </a:rPr>
              <a:t>			 of the temperature sensor </a:t>
            </a:r>
          </a:p>
          <a:p>
            <a:pPr>
              <a:buNone/>
            </a:pPr>
            <a:r>
              <a:rPr lang="en-US" sz="2400" dirty="0" smtClean="0">
                <a:latin typeface="Courier New" pitchFamily="49" charset="0"/>
                <a:cs typeface="Courier New" pitchFamily="49" charset="0"/>
              </a:rPr>
              <a:t>			 separated by a space:\n");</a:t>
            </a:r>
          </a:p>
          <a:p>
            <a:pPr>
              <a:buNone/>
            </a:pPr>
            <a:r>
              <a:rPr lang="en-US" sz="2400" dirty="0" smtClean="0">
                <a:latin typeface="Courier New" pitchFamily="49" charset="0"/>
                <a:cs typeface="Courier New" pitchFamily="49" charset="0"/>
              </a:rPr>
              <a:t>        scanf("%</a:t>
            </a:r>
            <a:r>
              <a:rPr lang="en-US" sz="2400" dirty="0" err="1" smtClean="0">
                <a:latin typeface="Courier New" pitchFamily="49" charset="0"/>
                <a:cs typeface="Courier New" pitchFamily="49" charset="0"/>
              </a:rPr>
              <a:t>d%f</a:t>
            </a:r>
            <a:r>
              <a:rPr lang="en-US" sz="2400" dirty="0" smtClean="0">
                <a:latin typeface="Courier New" pitchFamily="49" charset="0"/>
                <a:cs typeface="Courier New" pitchFamily="49" charset="0"/>
              </a:rPr>
              <a:t>", &amp;time, &amp;value);</a:t>
            </a:r>
          </a:p>
          <a:p>
            <a:pPr>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struct</a:t>
            </a:r>
            <a:r>
              <a:rPr lang="en-US" sz="2400" dirty="0" smtClean="0">
                <a:latin typeface="Courier New" pitchFamily="49" charset="0"/>
                <a:cs typeface="Courier New" pitchFamily="49" charset="0"/>
              </a:rPr>
              <a:t> sensor Entry;</a:t>
            </a:r>
          </a:p>
          <a:p>
            <a:pPr>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ptr</a:t>
            </a:r>
            <a:r>
              <a:rPr lang="en-US" sz="2400" dirty="0" smtClean="0">
                <a:latin typeface="Courier New" pitchFamily="49" charset="0"/>
                <a:cs typeface="Courier New" pitchFamily="49" charset="0"/>
              </a:rPr>
              <a:t>=&amp;Entry;</a:t>
            </a:r>
          </a:p>
          <a:p>
            <a:pPr>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ptr</a:t>
            </a:r>
            <a:r>
              <a:rPr lang="en-US" sz="2400" dirty="0" smtClean="0">
                <a:latin typeface="Courier New" pitchFamily="49" charset="0"/>
                <a:cs typeface="Courier New" pitchFamily="49" charset="0"/>
              </a:rPr>
              <a:t>-&gt;time=time;</a:t>
            </a:r>
          </a:p>
          <a:p>
            <a:pPr>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ptr</a:t>
            </a:r>
            <a:r>
              <a:rPr lang="en-US" sz="2400" dirty="0" smtClean="0">
                <a:latin typeface="Courier New" pitchFamily="49" charset="0"/>
                <a:cs typeface="Courier New" pitchFamily="49" charset="0"/>
              </a:rPr>
              <a:t>-&gt;temp=value;</a:t>
            </a:r>
          </a:p>
          <a:p>
            <a:pPr>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enqueue</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ptr</a:t>
            </a:r>
            <a:r>
              <a:rPr lang="en-US" sz="2400" dirty="0" smtClean="0">
                <a:latin typeface="Courier New" pitchFamily="49" charset="0"/>
                <a:cs typeface="Courier New" pitchFamily="49" charset="0"/>
              </a:rPr>
              <a:t>);</a:t>
            </a:r>
          </a:p>
          <a:p>
            <a:pPr>
              <a:buNone/>
            </a:pPr>
            <a:r>
              <a:rPr lang="en-US" sz="2400" dirty="0" smtClean="0">
                <a:latin typeface="Courier New" pitchFamily="49" charset="0"/>
                <a:cs typeface="Courier New" pitchFamily="49" charset="0"/>
              </a:rPr>
              <a:t>    }</a:t>
            </a:r>
            <a:endParaRPr lang="en-US" sz="2400" dirty="0">
              <a:latin typeface="Courier New" pitchFamily="49" charset="0"/>
              <a:cs typeface="Courier New"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The Stack Data Type</a:t>
            </a:r>
          </a:p>
        </p:txBody>
      </p:sp>
      <p:sp>
        <p:nvSpPr>
          <p:cNvPr id="19459" name="Rectangle 3"/>
          <p:cNvSpPr>
            <a:spLocks noGrp="1" noChangeArrowheads="1"/>
          </p:cNvSpPr>
          <p:nvPr>
            <p:ph idx="1"/>
          </p:nvPr>
        </p:nvSpPr>
        <p:spPr>
          <a:xfrm>
            <a:off x="838200" y="1752600"/>
            <a:ext cx="6711654" cy="4195481"/>
          </a:xfrm>
        </p:spPr>
        <p:txBody>
          <a:bodyPr>
            <a:normAutofit/>
          </a:bodyPr>
          <a:lstStyle/>
          <a:p>
            <a:r>
              <a:rPr lang="en-US" dirty="0"/>
              <a:t>A stack is a sequence of elements </a:t>
            </a:r>
            <a:r>
              <a:rPr lang="en-US" dirty="0" smtClean="0"/>
              <a:t>that </a:t>
            </a:r>
            <a:r>
              <a:rPr lang="en-US" dirty="0"/>
              <a:t>specifies a certain way in which </a:t>
            </a:r>
            <a:r>
              <a:rPr lang="en-US" dirty="0" smtClean="0"/>
              <a:t>its elements </a:t>
            </a:r>
            <a:r>
              <a:rPr lang="en-US" dirty="0"/>
              <a:t>can be added to it and deleted from it.</a:t>
            </a:r>
          </a:p>
          <a:p>
            <a:pPr lvl="1"/>
            <a:r>
              <a:rPr lang="en-US" dirty="0" smtClean="0"/>
              <a:t>Contains </a:t>
            </a:r>
            <a:r>
              <a:rPr lang="en-US" dirty="0"/>
              <a:t>items that await processing</a:t>
            </a:r>
            <a:r>
              <a:rPr lang="en-US" dirty="0" smtClean="0"/>
              <a:t>.</a:t>
            </a:r>
          </a:p>
          <a:p>
            <a:pPr lvl="1"/>
            <a:r>
              <a:rPr lang="en-US" dirty="0" smtClean="0"/>
              <a:t>For example, a stack of papers to grade</a:t>
            </a:r>
            <a:endParaRPr lang="en-US" dirty="0"/>
          </a:p>
          <a:p>
            <a:r>
              <a:rPr lang="en-US" dirty="0"/>
              <a:t>A stack obeys the last-in-first-out (LIFO) concept.  </a:t>
            </a:r>
          </a:p>
          <a:p>
            <a:r>
              <a:rPr lang="en-US" dirty="0"/>
              <a:t>Entry &amp; exit point of stack is called its </a:t>
            </a:r>
            <a:r>
              <a:rPr lang="en-US" i="1" dirty="0"/>
              <a:t>top</a:t>
            </a:r>
            <a:r>
              <a:rPr lang="en-US" dirty="0" smtClean="0"/>
              <a:t>.</a:t>
            </a:r>
          </a:p>
          <a:p>
            <a:pPr lvl="1"/>
            <a:r>
              <a:rPr lang="en-US" dirty="0" smtClean="0"/>
              <a:t>Elements can </a:t>
            </a:r>
            <a:r>
              <a:rPr lang="en-US" u="sng" dirty="0" smtClean="0"/>
              <a:t>only</a:t>
            </a:r>
            <a:r>
              <a:rPr lang="en-US" dirty="0" smtClean="0"/>
              <a:t> be added and removed from the </a:t>
            </a:r>
            <a:r>
              <a:rPr lang="en-US" dirty="0" smtClean="0"/>
              <a:t>top of the stack</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Components of a Stack</a:t>
            </a:r>
          </a:p>
        </p:txBody>
      </p:sp>
      <p:sp>
        <p:nvSpPr>
          <p:cNvPr id="20483" name="Rectangle 3"/>
          <p:cNvSpPr>
            <a:spLocks noGrp="1" noChangeArrowheads="1"/>
          </p:cNvSpPr>
          <p:nvPr>
            <p:ph idx="1"/>
          </p:nvPr>
        </p:nvSpPr>
        <p:spPr>
          <a:xfrm>
            <a:off x="838200" y="1752600"/>
            <a:ext cx="6711654" cy="4195481"/>
          </a:xfrm>
        </p:spPr>
        <p:txBody>
          <a:bodyPr>
            <a:normAutofit/>
          </a:bodyPr>
          <a:lstStyle/>
          <a:p>
            <a:r>
              <a:rPr lang="en-US" dirty="0" smtClean="0"/>
              <a:t>A </a:t>
            </a:r>
            <a:r>
              <a:rPr lang="en-US" dirty="0"/>
              <a:t>data structure in which to store the </a:t>
            </a:r>
            <a:r>
              <a:rPr lang="en-US" dirty="0" smtClean="0"/>
              <a:t>data</a:t>
            </a:r>
          </a:p>
          <a:p>
            <a:pPr lvl="1"/>
            <a:r>
              <a:rPr lang="en-US" dirty="0" smtClean="0"/>
              <a:t>Array</a:t>
            </a:r>
          </a:p>
          <a:p>
            <a:pPr lvl="1"/>
            <a:r>
              <a:rPr lang="en-US" dirty="0" smtClean="0"/>
              <a:t>Linked memory chunks</a:t>
            </a:r>
            <a:endParaRPr lang="en-US" dirty="0"/>
          </a:p>
          <a:p>
            <a:r>
              <a:rPr lang="en-US" dirty="0"/>
              <a:t>a set of functions with which to manipulate the data under certain constraints:</a:t>
            </a:r>
          </a:p>
          <a:p>
            <a:pPr lvl="1"/>
            <a:r>
              <a:rPr lang="en-US" dirty="0"/>
              <a:t>A </a:t>
            </a:r>
            <a:r>
              <a:rPr lang="en-US" b="1" dirty="0">
                <a:latin typeface="Courier New" pitchFamily="49" charset="0"/>
              </a:rPr>
              <a:t>push(item)</a:t>
            </a:r>
            <a:r>
              <a:rPr lang="en-US" dirty="0"/>
              <a:t> function to put an item at the top position of a stack.</a:t>
            </a:r>
          </a:p>
          <a:p>
            <a:pPr lvl="1"/>
            <a:r>
              <a:rPr lang="en-US" dirty="0"/>
              <a:t>A </a:t>
            </a:r>
            <a:r>
              <a:rPr lang="en-US" b="1" dirty="0">
                <a:latin typeface="Courier New" pitchFamily="49" charset="0"/>
              </a:rPr>
              <a:t>pop()</a:t>
            </a:r>
            <a:r>
              <a:rPr lang="en-US" dirty="0"/>
              <a:t> function that removes the element at the top of the stack.  </a:t>
            </a:r>
          </a:p>
          <a:p>
            <a:pPr lvl="1"/>
            <a:r>
              <a:rPr lang="en-US" dirty="0"/>
              <a:t>A </a:t>
            </a:r>
            <a:r>
              <a:rPr lang="en-US" b="1" dirty="0">
                <a:latin typeface="Courier New" pitchFamily="49" charset="0"/>
              </a:rPr>
              <a:t>top()</a:t>
            </a:r>
            <a:r>
              <a:rPr lang="en-US" dirty="0"/>
              <a:t> function that returns the value of the item at the top without removing it from the stack.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Components of a Stack</a:t>
            </a:r>
          </a:p>
        </p:txBody>
      </p:sp>
      <p:sp>
        <p:nvSpPr>
          <p:cNvPr id="21507" name="Rectangle 3"/>
          <p:cNvSpPr>
            <a:spLocks noGrp="1" noChangeArrowheads="1"/>
          </p:cNvSpPr>
          <p:nvPr>
            <p:ph idx="1"/>
          </p:nvPr>
        </p:nvSpPr>
        <p:spPr>
          <a:xfrm>
            <a:off x="609600" y="1676400"/>
            <a:ext cx="7239000" cy="3505200"/>
          </a:xfrm>
        </p:spPr>
        <p:txBody>
          <a:bodyPr>
            <a:normAutofit/>
          </a:bodyPr>
          <a:lstStyle/>
          <a:p>
            <a:pPr lvl="1"/>
            <a:r>
              <a:rPr lang="en-US" dirty="0"/>
              <a:t>A </a:t>
            </a:r>
            <a:r>
              <a:rPr lang="en-US" b="1" dirty="0" err="1">
                <a:latin typeface="Courier New" pitchFamily="49" charset="0"/>
              </a:rPr>
              <a:t>pop_top</a:t>
            </a:r>
            <a:r>
              <a:rPr lang="en-US" b="1" dirty="0">
                <a:latin typeface="Courier New" pitchFamily="49" charset="0"/>
              </a:rPr>
              <a:t>()</a:t>
            </a:r>
            <a:r>
              <a:rPr lang="en-US" dirty="0"/>
              <a:t> function that returns the element at the top of the stack, and also deletes it from the stack.</a:t>
            </a:r>
          </a:p>
          <a:p>
            <a:pPr lvl="1"/>
            <a:r>
              <a:rPr lang="en-US" dirty="0"/>
              <a:t>A </a:t>
            </a:r>
            <a:r>
              <a:rPr lang="en-US" b="1" dirty="0">
                <a:latin typeface="Courier New" pitchFamily="49" charset="0"/>
              </a:rPr>
              <a:t>full()</a:t>
            </a:r>
            <a:r>
              <a:rPr lang="en-US" dirty="0"/>
              <a:t> </a:t>
            </a:r>
            <a:r>
              <a:rPr lang="en-US" dirty="0" err="1"/>
              <a:t>boolean</a:t>
            </a:r>
            <a:r>
              <a:rPr lang="en-US" dirty="0"/>
              <a:t> function that returns TRUE if stack is full, and FALSE otherwise.  This function is not always applicable depending on how the data </a:t>
            </a:r>
            <a:r>
              <a:rPr lang="en-US" dirty="0" smtClean="0"/>
              <a:t>are </a:t>
            </a:r>
            <a:r>
              <a:rPr lang="en-US" dirty="0"/>
              <a:t>stored.</a:t>
            </a:r>
          </a:p>
          <a:p>
            <a:pPr lvl="1"/>
            <a:r>
              <a:rPr lang="en-US" dirty="0"/>
              <a:t>An </a:t>
            </a:r>
            <a:r>
              <a:rPr lang="en-US" b="1" dirty="0">
                <a:latin typeface="Courier New" pitchFamily="49" charset="0"/>
              </a:rPr>
              <a:t>empty()</a:t>
            </a:r>
            <a:r>
              <a:rPr lang="en-US" dirty="0"/>
              <a:t> function that returns TRUE if stack is empty, and FALSE otherwise.</a:t>
            </a:r>
          </a:p>
          <a:p>
            <a:pPr lvl="1"/>
            <a:r>
              <a:rPr lang="en-US" dirty="0"/>
              <a:t>A </a:t>
            </a:r>
            <a:r>
              <a:rPr lang="en-US" b="1" dirty="0" err="1">
                <a:latin typeface="Courier New" pitchFamily="49" charset="0"/>
              </a:rPr>
              <a:t>print_stack</a:t>
            </a:r>
            <a:r>
              <a:rPr lang="en-US" b="1" dirty="0">
                <a:latin typeface="Courier New" pitchFamily="49" charset="0"/>
              </a:rPr>
              <a:t>()</a:t>
            </a:r>
            <a:r>
              <a:rPr lang="en-US" dirty="0"/>
              <a:t> function that displays the content of the stack.  This is not necessary.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Stack Physical Model</a:t>
            </a:r>
          </a:p>
        </p:txBody>
      </p:sp>
      <p:sp>
        <p:nvSpPr>
          <p:cNvPr id="29699" name="Rectangle 3"/>
          <p:cNvSpPr>
            <a:spLocks noGrp="1" noChangeArrowheads="1"/>
          </p:cNvSpPr>
          <p:nvPr>
            <p:ph idx="1"/>
          </p:nvPr>
        </p:nvSpPr>
        <p:spPr>
          <a:xfrm>
            <a:off x="195263" y="1676400"/>
            <a:ext cx="8751887" cy="4648200"/>
          </a:xfrm>
        </p:spPr>
        <p:txBody>
          <a:bodyPr>
            <a:normAutofit fontScale="92500" lnSpcReduction="20000"/>
          </a:bodyPr>
          <a:lstStyle/>
          <a:p>
            <a:r>
              <a:rPr lang="en-US" dirty="0" smtClean="0"/>
              <a:t>Has to be stored in memory somehow, either as:</a:t>
            </a:r>
          </a:p>
          <a:p>
            <a:pPr lvl="1"/>
            <a:r>
              <a:rPr lang="en-US" dirty="0" smtClean="0"/>
              <a:t>an array, or </a:t>
            </a:r>
          </a:p>
          <a:p>
            <a:pPr lvl="1"/>
            <a:r>
              <a:rPr lang="en-US" dirty="0" smtClean="0"/>
              <a:t>a “linked stack” composed of dynamically-allocated </a:t>
            </a:r>
            <a:r>
              <a:rPr lang="en-US" dirty="0" smtClean="0"/>
              <a:t>chunks of memory, as we did in a linked list</a:t>
            </a:r>
            <a:endParaRPr lang="en-US" dirty="0" smtClean="0"/>
          </a:p>
          <a:p>
            <a:r>
              <a:rPr lang="en-US" dirty="0" smtClean="0"/>
              <a:t>Stacks are simple enough that arrays can be used effectively rather than linked structures.  This is because:</a:t>
            </a:r>
          </a:p>
          <a:p>
            <a:pPr lvl="1"/>
            <a:r>
              <a:rPr lang="en-US" dirty="0" smtClean="0"/>
              <a:t>Processes generally know the number of  tasks awaiting processing</a:t>
            </a:r>
            <a:endParaRPr lang="en-US" dirty="0" smtClean="0"/>
          </a:p>
          <a:p>
            <a:pPr lvl="1"/>
            <a:r>
              <a:rPr lang="en-US" dirty="0" smtClean="0"/>
              <a:t>Limiting insert/delete to the top simplifies things considerably</a:t>
            </a:r>
          </a:p>
          <a:p>
            <a:r>
              <a:rPr lang="en-US" dirty="0" smtClean="0"/>
              <a:t>So, we choose to do an array-based “contiguous” stack</a:t>
            </a:r>
          </a:p>
          <a:p>
            <a:r>
              <a:rPr lang="en-US" dirty="0" smtClean="0"/>
              <a:t>We must define </a:t>
            </a:r>
            <a:r>
              <a:rPr lang="en-US" dirty="0"/>
              <a:t>a “pointer” to the top of the stack</a:t>
            </a:r>
            <a:r>
              <a:rPr lang="en-US" dirty="0" smtClean="0"/>
              <a:t>.</a:t>
            </a:r>
          </a:p>
          <a:p>
            <a:pPr lvl="1"/>
            <a:r>
              <a:rPr lang="en-US" dirty="0" smtClean="0"/>
              <a:t>This </a:t>
            </a:r>
            <a:r>
              <a:rPr lang="en-US" dirty="0"/>
              <a:t>indicates where the next push operation is to take place, as well as what element is to be popped.</a:t>
            </a:r>
          </a:p>
          <a:p>
            <a:r>
              <a:rPr lang="en-US" dirty="0"/>
              <a:t>There also needs to be a variable that keeps count of the number of elements in stack.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t>Contiguous Stack Implementation</a:t>
            </a:r>
            <a:endParaRPr lang="en-US" dirty="0"/>
          </a:p>
        </p:txBody>
      </p:sp>
      <p:sp>
        <p:nvSpPr>
          <p:cNvPr id="30723" name="Rectangle 3"/>
          <p:cNvSpPr>
            <a:spLocks noChangeArrowheads="1"/>
          </p:cNvSpPr>
          <p:nvPr/>
        </p:nvSpPr>
        <p:spPr bwMode="auto">
          <a:xfrm>
            <a:off x="762000" y="3733800"/>
            <a:ext cx="7772400" cy="533400"/>
          </a:xfrm>
          <a:prstGeom prst="rect">
            <a:avLst/>
          </a:prstGeom>
          <a:solidFill>
            <a:schemeClr val="bg1"/>
          </a:solidFill>
          <a:ln w="9525">
            <a:solidFill>
              <a:schemeClr val="tx1"/>
            </a:solidFill>
            <a:miter lim="800000"/>
            <a:headEnd/>
            <a:tailEnd/>
          </a:ln>
          <a:effectLst/>
        </p:spPr>
        <p:txBody>
          <a:bodyPr wrap="none" anchor="ctr"/>
          <a:lstStyle/>
          <a:p>
            <a:pPr algn="ctr"/>
            <a:endParaRPr lang="en-US" sz="2400">
              <a:latin typeface="Times New Roman" charset="0"/>
            </a:endParaRPr>
          </a:p>
        </p:txBody>
      </p:sp>
      <p:sp>
        <p:nvSpPr>
          <p:cNvPr id="30725" name="Line 5"/>
          <p:cNvSpPr>
            <a:spLocks noChangeShapeType="1"/>
          </p:cNvSpPr>
          <p:nvPr/>
        </p:nvSpPr>
        <p:spPr bwMode="auto">
          <a:xfrm>
            <a:off x="12192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30726" name="Line 6"/>
          <p:cNvSpPr>
            <a:spLocks noChangeShapeType="1"/>
          </p:cNvSpPr>
          <p:nvPr/>
        </p:nvSpPr>
        <p:spPr bwMode="auto">
          <a:xfrm>
            <a:off x="16764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30727" name="Line 7"/>
          <p:cNvSpPr>
            <a:spLocks noChangeShapeType="1"/>
          </p:cNvSpPr>
          <p:nvPr/>
        </p:nvSpPr>
        <p:spPr bwMode="auto">
          <a:xfrm>
            <a:off x="21336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30728" name="Line 8"/>
          <p:cNvSpPr>
            <a:spLocks noChangeShapeType="1"/>
          </p:cNvSpPr>
          <p:nvPr/>
        </p:nvSpPr>
        <p:spPr bwMode="auto">
          <a:xfrm>
            <a:off x="25908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30729" name="Line 9"/>
          <p:cNvSpPr>
            <a:spLocks noChangeShapeType="1"/>
          </p:cNvSpPr>
          <p:nvPr/>
        </p:nvSpPr>
        <p:spPr bwMode="auto">
          <a:xfrm>
            <a:off x="30480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30730" name="Line 10"/>
          <p:cNvSpPr>
            <a:spLocks noChangeShapeType="1"/>
          </p:cNvSpPr>
          <p:nvPr/>
        </p:nvSpPr>
        <p:spPr bwMode="auto">
          <a:xfrm>
            <a:off x="35052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30731" name="Line 11"/>
          <p:cNvSpPr>
            <a:spLocks noChangeShapeType="1"/>
          </p:cNvSpPr>
          <p:nvPr/>
        </p:nvSpPr>
        <p:spPr bwMode="auto">
          <a:xfrm>
            <a:off x="39624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30732" name="Line 12"/>
          <p:cNvSpPr>
            <a:spLocks noChangeShapeType="1"/>
          </p:cNvSpPr>
          <p:nvPr/>
        </p:nvSpPr>
        <p:spPr bwMode="auto">
          <a:xfrm>
            <a:off x="44196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30733" name="Line 13"/>
          <p:cNvSpPr>
            <a:spLocks noChangeShapeType="1"/>
          </p:cNvSpPr>
          <p:nvPr/>
        </p:nvSpPr>
        <p:spPr bwMode="auto">
          <a:xfrm>
            <a:off x="48768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30734" name="Line 14"/>
          <p:cNvSpPr>
            <a:spLocks noChangeShapeType="1"/>
          </p:cNvSpPr>
          <p:nvPr/>
        </p:nvSpPr>
        <p:spPr bwMode="auto">
          <a:xfrm>
            <a:off x="53340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30735" name="Line 15"/>
          <p:cNvSpPr>
            <a:spLocks noChangeShapeType="1"/>
          </p:cNvSpPr>
          <p:nvPr/>
        </p:nvSpPr>
        <p:spPr bwMode="auto">
          <a:xfrm>
            <a:off x="57912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30736" name="Line 16"/>
          <p:cNvSpPr>
            <a:spLocks noChangeShapeType="1"/>
          </p:cNvSpPr>
          <p:nvPr/>
        </p:nvSpPr>
        <p:spPr bwMode="auto">
          <a:xfrm>
            <a:off x="62484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30737" name="Line 17"/>
          <p:cNvSpPr>
            <a:spLocks noChangeShapeType="1"/>
          </p:cNvSpPr>
          <p:nvPr/>
        </p:nvSpPr>
        <p:spPr bwMode="auto">
          <a:xfrm>
            <a:off x="67056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30738" name="Line 18"/>
          <p:cNvSpPr>
            <a:spLocks noChangeShapeType="1"/>
          </p:cNvSpPr>
          <p:nvPr/>
        </p:nvSpPr>
        <p:spPr bwMode="auto">
          <a:xfrm>
            <a:off x="71628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30739" name="Line 19"/>
          <p:cNvSpPr>
            <a:spLocks noChangeShapeType="1"/>
          </p:cNvSpPr>
          <p:nvPr/>
        </p:nvSpPr>
        <p:spPr bwMode="auto">
          <a:xfrm>
            <a:off x="76200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30740" name="Line 20"/>
          <p:cNvSpPr>
            <a:spLocks noChangeShapeType="1"/>
          </p:cNvSpPr>
          <p:nvPr/>
        </p:nvSpPr>
        <p:spPr bwMode="auto">
          <a:xfrm>
            <a:off x="8077200" y="3733800"/>
            <a:ext cx="0" cy="533400"/>
          </a:xfrm>
          <a:prstGeom prst="line">
            <a:avLst/>
          </a:prstGeom>
          <a:noFill/>
          <a:ln w="9525">
            <a:solidFill>
              <a:schemeClr val="tx1"/>
            </a:solidFill>
            <a:round/>
            <a:headEnd/>
            <a:tailEnd/>
          </a:ln>
          <a:effectLst/>
        </p:spPr>
        <p:txBody>
          <a:bodyPr wrap="none" anchor="ctr"/>
          <a:lstStyle/>
          <a:p>
            <a:endParaRPr lang="en-US"/>
          </a:p>
        </p:txBody>
      </p:sp>
      <p:sp>
        <p:nvSpPr>
          <p:cNvPr id="30749" name="Text Box 29"/>
          <p:cNvSpPr txBox="1">
            <a:spLocks noChangeArrowheads="1"/>
          </p:cNvSpPr>
          <p:nvPr/>
        </p:nvSpPr>
        <p:spPr bwMode="auto">
          <a:xfrm>
            <a:off x="838200" y="3792538"/>
            <a:ext cx="404813" cy="457200"/>
          </a:xfrm>
          <a:prstGeom prst="rect">
            <a:avLst/>
          </a:prstGeom>
          <a:noFill/>
          <a:ln w="9525">
            <a:noFill/>
            <a:miter lim="800000"/>
            <a:headEnd/>
            <a:tailEnd/>
          </a:ln>
          <a:effectLst/>
        </p:spPr>
        <p:txBody>
          <a:bodyPr wrap="none">
            <a:spAutoFit/>
          </a:bodyPr>
          <a:lstStyle/>
          <a:p>
            <a:r>
              <a:rPr lang="en-US" sz="2400">
                <a:latin typeface="Times New Roman" charset="0"/>
              </a:rPr>
              <a:t>A</a:t>
            </a:r>
          </a:p>
        </p:txBody>
      </p:sp>
      <p:sp>
        <p:nvSpPr>
          <p:cNvPr id="30753" name="Text Box 33"/>
          <p:cNvSpPr txBox="1">
            <a:spLocks noChangeArrowheads="1"/>
          </p:cNvSpPr>
          <p:nvPr/>
        </p:nvSpPr>
        <p:spPr bwMode="auto">
          <a:xfrm>
            <a:off x="1295400" y="3792538"/>
            <a:ext cx="387350" cy="457200"/>
          </a:xfrm>
          <a:prstGeom prst="rect">
            <a:avLst/>
          </a:prstGeom>
          <a:noFill/>
          <a:ln w="9525">
            <a:noFill/>
            <a:miter lim="800000"/>
            <a:headEnd/>
            <a:tailEnd/>
          </a:ln>
          <a:effectLst/>
        </p:spPr>
        <p:txBody>
          <a:bodyPr wrap="none">
            <a:spAutoFit/>
          </a:bodyPr>
          <a:lstStyle/>
          <a:p>
            <a:r>
              <a:rPr lang="en-US" sz="2400">
                <a:latin typeface="Times New Roman" charset="0"/>
              </a:rPr>
              <a:t>B</a:t>
            </a:r>
          </a:p>
        </p:txBody>
      </p:sp>
      <p:sp>
        <p:nvSpPr>
          <p:cNvPr id="30755" name="Text Box 35"/>
          <p:cNvSpPr txBox="1">
            <a:spLocks noChangeArrowheads="1"/>
          </p:cNvSpPr>
          <p:nvPr/>
        </p:nvSpPr>
        <p:spPr bwMode="auto">
          <a:xfrm>
            <a:off x="1736725" y="3792538"/>
            <a:ext cx="387350" cy="457200"/>
          </a:xfrm>
          <a:prstGeom prst="rect">
            <a:avLst/>
          </a:prstGeom>
          <a:noFill/>
          <a:ln w="9525">
            <a:noFill/>
            <a:miter lim="800000"/>
            <a:headEnd/>
            <a:tailEnd/>
          </a:ln>
          <a:effectLst/>
        </p:spPr>
        <p:txBody>
          <a:bodyPr wrap="none">
            <a:spAutoFit/>
          </a:bodyPr>
          <a:lstStyle/>
          <a:p>
            <a:r>
              <a:rPr lang="en-US" sz="2400">
                <a:latin typeface="Times New Roman" charset="0"/>
              </a:rPr>
              <a:t>C</a:t>
            </a:r>
          </a:p>
        </p:txBody>
      </p:sp>
      <p:sp>
        <p:nvSpPr>
          <p:cNvPr id="30756" name="Text Box 36"/>
          <p:cNvSpPr txBox="1">
            <a:spLocks noChangeArrowheads="1"/>
          </p:cNvSpPr>
          <p:nvPr/>
        </p:nvSpPr>
        <p:spPr bwMode="auto">
          <a:xfrm>
            <a:off x="2209800" y="3792538"/>
            <a:ext cx="404813" cy="457200"/>
          </a:xfrm>
          <a:prstGeom prst="rect">
            <a:avLst/>
          </a:prstGeom>
          <a:noFill/>
          <a:ln w="9525">
            <a:noFill/>
            <a:miter lim="800000"/>
            <a:headEnd/>
            <a:tailEnd/>
          </a:ln>
          <a:effectLst/>
        </p:spPr>
        <p:txBody>
          <a:bodyPr wrap="none">
            <a:spAutoFit/>
          </a:bodyPr>
          <a:lstStyle/>
          <a:p>
            <a:r>
              <a:rPr lang="en-US" sz="2400">
                <a:latin typeface="Times New Roman" charset="0"/>
              </a:rPr>
              <a:t>D</a:t>
            </a:r>
          </a:p>
        </p:txBody>
      </p:sp>
      <p:sp>
        <p:nvSpPr>
          <p:cNvPr id="30757" name="Text Box 37"/>
          <p:cNvSpPr txBox="1">
            <a:spLocks noChangeArrowheads="1"/>
          </p:cNvSpPr>
          <p:nvPr/>
        </p:nvSpPr>
        <p:spPr bwMode="auto">
          <a:xfrm>
            <a:off x="2667000" y="3792538"/>
            <a:ext cx="369888" cy="457200"/>
          </a:xfrm>
          <a:prstGeom prst="rect">
            <a:avLst/>
          </a:prstGeom>
          <a:noFill/>
          <a:ln w="9525">
            <a:noFill/>
            <a:miter lim="800000"/>
            <a:headEnd/>
            <a:tailEnd/>
          </a:ln>
          <a:effectLst/>
        </p:spPr>
        <p:txBody>
          <a:bodyPr wrap="none">
            <a:spAutoFit/>
          </a:bodyPr>
          <a:lstStyle/>
          <a:p>
            <a:r>
              <a:rPr lang="en-US" sz="2400">
                <a:latin typeface="Times New Roman" charset="0"/>
              </a:rPr>
              <a:t>E</a:t>
            </a:r>
          </a:p>
        </p:txBody>
      </p:sp>
      <p:sp>
        <p:nvSpPr>
          <p:cNvPr id="30758" name="Text Box 38"/>
          <p:cNvSpPr txBox="1">
            <a:spLocks noChangeArrowheads="1"/>
          </p:cNvSpPr>
          <p:nvPr/>
        </p:nvSpPr>
        <p:spPr bwMode="auto">
          <a:xfrm>
            <a:off x="3108325" y="3792538"/>
            <a:ext cx="354013" cy="457200"/>
          </a:xfrm>
          <a:prstGeom prst="rect">
            <a:avLst/>
          </a:prstGeom>
          <a:noFill/>
          <a:ln w="9525">
            <a:noFill/>
            <a:miter lim="800000"/>
            <a:headEnd/>
            <a:tailEnd/>
          </a:ln>
          <a:effectLst/>
        </p:spPr>
        <p:txBody>
          <a:bodyPr wrap="none">
            <a:spAutoFit/>
          </a:bodyPr>
          <a:lstStyle/>
          <a:p>
            <a:r>
              <a:rPr lang="en-US" sz="2400">
                <a:latin typeface="Times New Roman" charset="0"/>
              </a:rPr>
              <a:t>F</a:t>
            </a:r>
          </a:p>
        </p:txBody>
      </p:sp>
      <p:sp>
        <p:nvSpPr>
          <p:cNvPr id="30759" name="Text Box 39"/>
          <p:cNvSpPr txBox="1">
            <a:spLocks noChangeArrowheads="1"/>
          </p:cNvSpPr>
          <p:nvPr/>
        </p:nvSpPr>
        <p:spPr bwMode="auto">
          <a:xfrm>
            <a:off x="3505200" y="3792538"/>
            <a:ext cx="404813" cy="457200"/>
          </a:xfrm>
          <a:prstGeom prst="rect">
            <a:avLst/>
          </a:prstGeom>
          <a:noFill/>
          <a:ln w="9525">
            <a:noFill/>
            <a:miter lim="800000"/>
            <a:headEnd/>
            <a:tailEnd/>
          </a:ln>
          <a:effectLst/>
        </p:spPr>
        <p:txBody>
          <a:bodyPr wrap="none">
            <a:spAutoFit/>
          </a:bodyPr>
          <a:lstStyle/>
          <a:p>
            <a:r>
              <a:rPr lang="en-US" sz="2400">
                <a:latin typeface="Times New Roman" charset="0"/>
              </a:rPr>
              <a:t>G</a:t>
            </a:r>
          </a:p>
        </p:txBody>
      </p:sp>
      <p:sp>
        <p:nvSpPr>
          <p:cNvPr id="30760" name="Text Box 40"/>
          <p:cNvSpPr txBox="1">
            <a:spLocks noChangeArrowheads="1"/>
          </p:cNvSpPr>
          <p:nvPr/>
        </p:nvSpPr>
        <p:spPr bwMode="auto">
          <a:xfrm>
            <a:off x="4022725" y="3792538"/>
            <a:ext cx="404813" cy="457200"/>
          </a:xfrm>
          <a:prstGeom prst="rect">
            <a:avLst/>
          </a:prstGeom>
          <a:noFill/>
          <a:ln w="9525">
            <a:noFill/>
            <a:miter lim="800000"/>
            <a:headEnd/>
            <a:tailEnd/>
          </a:ln>
          <a:effectLst/>
        </p:spPr>
        <p:txBody>
          <a:bodyPr wrap="none">
            <a:spAutoFit/>
          </a:bodyPr>
          <a:lstStyle/>
          <a:p>
            <a:r>
              <a:rPr lang="en-US" sz="2400">
                <a:latin typeface="Times New Roman" charset="0"/>
              </a:rPr>
              <a:t>H</a:t>
            </a:r>
          </a:p>
        </p:txBody>
      </p:sp>
      <p:sp>
        <p:nvSpPr>
          <p:cNvPr id="30761" name="Text Box 41"/>
          <p:cNvSpPr txBox="1">
            <a:spLocks noChangeArrowheads="1"/>
          </p:cNvSpPr>
          <p:nvPr/>
        </p:nvSpPr>
        <p:spPr bwMode="auto">
          <a:xfrm>
            <a:off x="4479925" y="3792538"/>
            <a:ext cx="285750" cy="457200"/>
          </a:xfrm>
          <a:prstGeom prst="rect">
            <a:avLst/>
          </a:prstGeom>
          <a:noFill/>
          <a:ln w="9525">
            <a:noFill/>
            <a:miter lim="800000"/>
            <a:headEnd/>
            <a:tailEnd/>
          </a:ln>
          <a:effectLst/>
        </p:spPr>
        <p:txBody>
          <a:bodyPr wrap="none">
            <a:spAutoFit/>
          </a:bodyPr>
          <a:lstStyle/>
          <a:p>
            <a:r>
              <a:rPr lang="en-US" sz="2400">
                <a:latin typeface="Times New Roman" charset="0"/>
              </a:rPr>
              <a:t>I</a:t>
            </a:r>
          </a:p>
        </p:txBody>
      </p:sp>
      <p:sp>
        <p:nvSpPr>
          <p:cNvPr id="30762" name="Text Box 42"/>
          <p:cNvSpPr txBox="1">
            <a:spLocks noChangeArrowheads="1"/>
          </p:cNvSpPr>
          <p:nvPr/>
        </p:nvSpPr>
        <p:spPr bwMode="auto">
          <a:xfrm>
            <a:off x="4953000" y="3792538"/>
            <a:ext cx="303213" cy="457200"/>
          </a:xfrm>
          <a:prstGeom prst="rect">
            <a:avLst/>
          </a:prstGeom>
          <a:noFill/>
          <a:ln w="9525">
            <a:noFill/>
            <a:miter lim="800000"/>
            <a:headEnd/>
            <a:tailEnd/>
          </a:ln>
          <a:effectLst/>
        </p:spPr>
        <p:txBody>
          <a:bodyPr wrap="none">
            <a:spAutoFit/>
          </a:bodyPr>
          <a:lstStyle/>
          <a:p>
            <a:r>
              <a:rPr lang="en-US" sz="2400">
                <a:latin typeface="Times New Roman" charset="0"/>
              </a:rPr>
              <a:t>J</a:t>
            </a:r>
          </a:p>
        </p:txBody>
      </p:sp>
      <p:sp>
        <p:nvSpPr>
          <p:cNvPr id="30763" name="Text Box 43"/>
          <p:cNvSpPr txBox="1">
            <a:spLocks noChangeArrowheads="1"/>
          </p:cNvSpPr>
          <p:nvPr/>
        </p:nvSpPr>
        <p:spPr bwMode="auto">
          <a:xfrm>
            <a:off x="5394325" y="3792538"/>
            <a:ext cx="404813" cy="457200"/>
          </a:xfrm>
          <a:prstGeom prst="rect">
            <a:avLst/>
          </a:prstGeom>
          <a:noFill/>
          <a:ln w="9525">
            <a:noFill/>
            <a:miter lim="800000"/>
            <a:headEnd/>
            <a:tailEnd/>
          </a:ln>
          <a:effectLst/>
        </p:spPr>
        <p:txBody>
          <a:bodyPr wrap="none">
            <a:spAutoFit/>
          </a:bodyPr>
          <a:lstStyle/>
          <a:p>
            <a:r>
              <a:rPr lang="en-US" sz="2400">
                <a:latin typeface="Times New Roman" charset="0"/>
              </a:rPr>
              <a:t>K</a:t>
            </a:r>
          </a:p>
        </p:txBody>
      </p:sp>
      <p:sp>
        <p:nvSpPr>
          <p:cNvPr id="30764" name="Text Box 44"/>
          <p:cNvSpPr txBox="1">
            <a:spLocks noChangeArrowheads="1"/>
          </p:cNvSpPr>
          <p:nvPr/>
        </p:nvSpPr>
        <p:spPr bwMode="auto">
          <a:xfrm>
            <a:off x="5851525" y="3792538"/>
            <a:ext cx="369888" cy="457200"/>
          </a:xfrm>
          <a:prstGeom prst="rect">
            <a:avLst/>
          </a:prstGeom>
          <a:noFill/>
          <a:ln w="9525">
            <a:noFill/>
            <a:miter lim="800000"/>
            <a:headEnd/>
            <a:tailEnd/>
          </a:ln>
          <a:effectLst/>
        </p:spPr>
        <p:txBody>
          <a:bodyPr wrap="none">
            <a:spAutoFit/>
          </a:bodyPr>
          <a:lstStyle/>
          <a:p>
            <a:r>
              <a:rPr lang="en-US" sz="2400">
                <a:latin typeface="Times New Roman" charset="0"/>
              </a:rPr>
              <a:t>L</a:t>
            </a:r>
          </a:p>
        </p:txBody>
      </p:sp>
      <p:sp>
        <p:nvSpPr>
          <p:cNvPr id="30765" name="Text Box 45"/>
          <p:cNvSpPr txBox="1">
            <a:spLocks noChangeArrowheads="1"/>
          </p:cNvSpPr>
          <p:nvPr/>
        </p:nvSpPr>
        <p:spPr bwMode="auto">
          <a:xfrm>
            <a:off x="6308725" y="3792538"/>
            <a:ext cx="455613" cy="457200"/>
          </a:xfrm>
          <a:prstGeom prst="rect">
            <a:avLst/>
          </a:prstGeom>
          <a:noFill/>
          <a:ln w="9525">
            <a:noFill/>
            <a:miter lim="800000"/>
            <a:headEnd/>
            <a:tailEnd/>
          </a:ln>
          <a:effectLst/>
        </p:spPr>
        <p:txBody>
          <a:bodyPr wrap="none">
            <a:spAutoFit/>
          </a:bodyPr>
          <a:lstStyle/>
          <a:p>
            <a:r>
              <a:rPr lang="en-US" sz="2400">
                <a:latin typeface="Times New Roman" charset="0"/>
              </a:rPr>
              <a:t>M</a:t>
            </a:r>
          </a:p>
        </p:txBody>
      </p:sp>
      <p:sp>
        <p:nvSpPr>
          <p:cNvPr id="30766" name="Line 46"/>
          <p:cNvSpPr>
            <a:spLocks noChangeShapeType="1"/>
          </p:cNvSpPr>
          <p:nvPr/>
        </p:nvSpPr>
        <p:spPr bwMode="auto">
          <a:xfrm flipH="1" flipV="1">
            <a:off x="6477000" y="4419600"/>
            <a:ext cx="0" cy="1066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30767" name="Text Box 47"/>
          <p:cNvSpPr txBox="1">
            <a:spLocks noChangeArrowheads="1"/>
          </p:cNvSpPr>
          <p:nvPr/>
        </p:nvSpPr>
        <p:spPr bwMode="auto">
          <a:xfrm>
            <a:off x="5791200" y="5486400"/>
            <a:ext cx="1511300" cy="457200"/>
          </a:xfrm>
          <a:prstGeom prst="rect">
            <a:avLst/>
          </a:prstGeom>
          <a:noFill/>
          <a:ln w="9525">
            <a:noFill/>
            <a:miter lim="800000"/>
            <a:headEnd/>
            <a:tailEnd/>
          </a:ln>
          <a:effectLst/>
        </p:spPr>
        <p:txBody>
          <a:bodyPr wrap="none">
            <a:spAutoFit/>
          </a:bodyPr>
          <a:lstStyle/>
          <a:p>
            <a:r>
              <a:rPr lang="en-US" sz="2400">
                <a:latin typeface="Times New Roman" charset="0"/>
              </a:rPr>
              <a:t>top pointer</a:t>
            </a:r>
          </a:p>
        </p:txBody>
      </p:sp>
      <p:sp>
        <p:nvSpPr>
          <p:cNvPr id="30768" name="Line 48"/>
          <p:cNvSpPr>
            <a:spLocks noChangeShapeType="1"/>
          </p:cNvSpPr>
          <p:nvPr/>
        </p:nvSpPr>
        <p:spPr bwMode="auto">
          <a:xfrm>
            <a:off x="762000" y="3352800"/>
            <a:ext cx="0" cy="1371600"/>
          </a:xfrm>
          <a:prstGeom prst="line">
            <a:avLst/>
          </a:prstGeom>
          <a:noFill/>
          <a:ln w="9525">
            <a:solidFill>
              <a:schemeClr val="tx1"/>
            </a:solidFill>
            <a:round/>
            <a:headEnd/>
            <a:tailEnd/>
          </a:ln>
          <a:effectLst/>
        </p:spPr>
        <p:txBody>
          <a:bodyPr wrap="none" anchor="ctr"/>
          <a:lstStyle/>
          <a:p>
            <a:endParaRPr lang="en-US"/>
          </a:p>
        </p:txBody>
      </p:sp>
      <p:sp>
        <p:nvSpPr>
          <p:cNvPr id="30769" name="Line 49"/>
          <p:cNvSpPr>
            <a:spLocks noChangeShapeType="1"/>
          </p:cNvSpPr>
          <p:nvPr/>
        </p:nvSpPr>
        <p:spPr bwMode="auto">
          <a:xfrm>
            <a:off x="609600" y="3429000"/>
            <a:ext cx="152400" cy="228600"/>
          </a:xfrm>
          <a:prstGeom prst="line">
            <a:avLst/>
          </a:prstGeom>
          <a:noFill/>
          <a:ln w="9525">
            <a:solidFill>
              <a:schemeClr val="tx1"/>
            </a:solidFill>
            <a:round/>
            <a:headEnd/>
            <a:tailEnd/>
          </a:ln>
          <a:effectLst/>
        </p:spPr>
        <p:txBody>
          <a:bodyPr wrap="none" anchor="ctr"/>
          <a:lstStyle/>
          <a:p>
            <a:endParaRPr lang="en-US"/>
          </a:p>
        </p:txBody>
      </p:sp>
      <p:sp>
        <p:nvSpPr>
          <p:cNvPr id="30770" name="Line 50"/>
          <p:cNvSpPr>
            <a:spLocks noChangeShapeType="1"/>
          </p:cNvSpPr>
          <p:nvPr/>
        </p:nvSpPr>
        <p:spPr bwMode="auto">
          <a:xfrm>
            <a:off x="533400" y="3657600"/>
            <a:ext cx="228600" cy="304800"/>
          </a:xfrm>
          <a:prstGeom prst="line">
            <a:avLst/>
          </a:prstGeom>
          <a:noFill/>
          <a:ln w="9525">
            <a:solidFill>
              <a:schemeClr val="tx1"/>
            </a:solidFill>
            <a:round/>
            <a:headEnd/>
            <a:tailEnd/>
          </a:ln>
          <a:effectLst/>
        </p:spPr>
        <p:txBody>
          <a:bodyPr wrap="none" anchor="ctr"/>
          <a:lstStyle/>
          <a:p>
            <a:endParaRPr lang="en-US"/>
          </a:p>
        </p:txBody>
      </p:sp>
      <p:sp>
        <p:nvSpPr>
          <p:cNvPr id="30771" name="Line 51"/>
          <p:cNvSpPr>
            <a:spLocks noChangeShapeType="1"/>
          </p:cNvSpPr>
          <p:nvPr/>
        </p:nvSpPr>
        <p:spPr bwMode="auto">
          <a:xfrm>
            <a:off x="457200" y="3886200"/>
            <a:ext cx="304800" cy="381000"/>
          </a:xfrm>
          <a:prstGeom prst="line">
            <a:avLst/>
          </a:prstGeom>
          <a:noFill/>
          <a:ln w="9525">
            <a:solidFill>
              <a:schemeClr val="tx1"/>
            </a:solidFill>
            <a:round/>
            <a:headEnd/>
            <a:tailEnd/>
          </a:ln>
          <a:effectLst/>
        </p:spPr>
        <p:txBody>
          <a:bodyPr wrap="none" anchor="ctr"/>
          <a:lstStyle/>
          <a:p>
            <a:endParaRPr lang="en-US"/>
          </a:p>
        </p:txBody>
      </p:sp>
      <p:sp>
        <p:nvSpPr>
          <p:cNvPr id="30772" name="Line 52"/>
          <p:cNvSpPr>
            <a:spLocks noChangeShapeType="1"/>
          </p:cNvSpPr>
          <p:nvPr/>
        </p:nvSpPr>
        <p:spPr bwMode="auto">
          <a:xfrm>
            <a:off x="381000" y="4114800"/>
            <a:ext cx="381000" cy="533400"/>
          </a:xfrm>
          <a:prstGeom prst="line">
            <a:avLst/>
          </a:prstGeom>
          <a:noFill/>
          <a:ln w="9525">
            <a:solidFill>
              <a:schemeClr val="tx1"/>
            </a:solidFill>
            <a:round/>
            <a:headEnd/>
            <a:tailEnd/>
          </a:ln>
          <a:effectLst/>
        </p:spPr>
        <p:txBody>
          <a:bodyPr wrap="none" anchor="ctr"/>
          <a:lstStyle/>
          <a:p>
            <a:endParaRPr lang="en-US"/>
          </a:p>
        </p:txBody>
      </p:sp>
      <p:sp>
        <p:nvSpPr>
          <p:cNvPr id="30773" name="Text Box 53"/>
          <p:cNvSpPr txBox="1">
            <a:spLocks noChangeArrowheads="1"/>
          </p:cNvSpPr>
          <p:nvPr/>
        </p:nvSpPr>
        <p:spPr bwMode="auto">
          <a:xfrm>
            <a:off x="762000" y="3200400"/>
            <a:ext cx="592138" cy="457200"/>
          </a:xfrm>
          <a:prstGeom prst="rect">
            <a:avLst/>
          </a:prstGeom>
          <a:noFill/>
          <a:ln w="9525">
            <a:noFill/>
            <a:miter lim="800000"/>
            <a:headEnd/>
            <a:tailEnd/>
          </a:ln>
          <a:effectLst/>
        </p:spPr>
        <p:txBody>
          <a:bodyPr wrap="none">
            <a:spAutoFit/>
          </a:bodyPr>
          <a:lstStyle/>
          <a:p>
            <a:r>
              <a:rPr lang="en-US" sz="2400">
                <a:latin typeface="Times New Roman" charset="0"/>
              </a:rPr>
              <a:t>i=0</a:t>
            </a:r>
          </a:p>
        </p:txBody>
      </p:sp>
      <p:sp>
        <p:nvSpPr>
          <p:cNvPr id="30774" name="Text Box 54"/>
          <p:cNvSpPr txBox="1">
            <a:spLocks noChangeArrowheads="1"/>
          </p:cNvSpPr>
          <p:nvPr/>
        </p:nvSpPr>
        <p:spPr bwMode="auto">
          <a:xfrm>
            <a:off x="6400800" y="2362200"/>
            <a:ext cx="1116013" cy="457200"/>
          </a:xfrm>
          <a:prstGeom prst="rect">
            <a:avLst/>
          </a:prstGeom>
          <a:noFill/>
          <a:ln w="9525">
            <a:noFill/>
            <a:miter lim="800000"/>
            <a:headEnd/>
            <a:tailEnd/>
          </a:ln>
          <a:effectLst/>
        </p:spPr>
        <p:txBody>
          <a:bodyPr wrap="none">
            <a:spAutoFit/>
          </a:bodyPr>
          <a:lstStyle/>
          <a:p>
            <a:r>
              <a:rPr lang="en-US" sz="2400">
                <a:latin typeface="Times New Roman" charset="0"/>
              </a:rPr>
              <a:t>i=count</a:t>
            </a:r>
          </a:p>
        </p:txBody>
      </p:sp>
      <p:sp>
        <p:nvSpPr>
          <p:cNvPr id="30775" name="Line 55"/>
          <p:cNvSpPr>
            <a:spLocks noChangeShapeType="1"/>
          </p:cNvSpPr>
          <p:nvPr/>
        </p:nvSpPr>
        <p:spPr bwMode="auto">
          <a:xfrm>
            <a:off x="6934200" y="2895600"/>
            <a:ext cx="0" cy="762000"/>
          </a:xfrm>
          <a:prstGeom prst="line">
            <a:avLst/>
          </a:prstGeom>
          <a:noFill/>
          <a:ln w="9525">
            <a:solidFill>
              <a:schemeClr val="tx1"/>
            </a:solidFill>
            <a:round/>
            <a:headEnd/>
            <a:tailEnd type="triangle" w="med" len="med"/>
          </a:ln>
          <a:effectLst/>
        </p:spPr>
        <p:txBody>
          <a:bodyPr wrap="none" anchor="ct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995</TotalTime>
  <Words>2656</Words>
  <Application>Microsoft Office PowerPoint</Application>
  <PresentationFormat>On-screen Show (4:3)</PresentationFormat>
  <Paragraphs>490</Paragraphs>
  <Slides>49</Slides>
  <Notes>49</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Ion</vt:lpstr>
      <vt:lpstr>COP 3223C</vt:lpstr>
      <vt:lpstr>Sequences</vt:lpstr>
      <vt:lpstr>Sequences</vt:lpstr>
      <vt:lpstr>Abstract Data Types</vt:lpstr>
      <vt:lpstr>The Stack Data Type</vt:lpstr>
      <vt:lpstr>Components of a Stack</vt:lpstr>
      <vt:lpstr>Components of a Stack</vt:lpstr>
      <vt:lpstr>Stack Physical Model</vt:lpstr>
      <vt:lpstr>Contiguous Stack Implementation</vt:lpstr>
      <vt:lpstr>The Queue Data Type</vt:lpstr>
      <vt:lpstr>Components of a Queue</vt:lpstr>
      <vt:lpstr>Components of a Queue</vt:lpstr>
      <vt:lpstr>Queue Physical Model</vt:lpstr>
      <vt:lpstr>Queue Physical Model</vt:lpstr>
      <vt:lpstr>Queue Physical Model</vt:lpstr>
      <vt:lpstr>Contiguous Queue Implementation</vt:lpstr>
      <vt:lpstr>Circular Queues - Problems</vt:lpstr>
      <vt:lpstr>Circular Queues - Problems</vt:lpstr>
      <vt:lpstr>Circular Queues - Problems</vt:lpstr>
      <vt:lpstr>Circular Queues - Problems</vt:lpstr>
      <vt:lpstr>Circular Queues - Problems</vt:lpstr>
      <vt:lpstr>Possible Solutions</vt:lpstr>
      <vt:lpstr>Linked Stacks and Queues</vt:lpstr>
      <vt:lpstr>Summary of Sequence Concepts</vt:lpstr>
      <vt:lpstr>Practical Issues in Sequence ADT</vt:lpstr>
      <vt:lpstr>Stack ADT Code</vt:lpstr>
      <vt:lpstr>Code for a Contiguous Stack</vt:lpstr>
      <vt:lpstr>Code for a Contiguous Stack</vt:lpstr>
      <vt:lpstr>Code for a Contiguous Stack</vt:lpstr>
      <vt:lpstr>Code for a Contiguous Stack</vt:lpstr>
      <vt:lpstr>Code for a Contiguous Stack</vt:lpstr>
      <vt:lpstr>main()</vt:lpstr>
      <vt:lpstr>main()</vt:lpstr>
      <vt:lpstr>Slide 34</vt:lpstr>
      <vt:lpstr>Slide 35</vt:lpstr>
      <vt:lpstr>Slide 36</vt:lpstr>
      <vt:lpstr>pop()</vt:lpstr>
      <vt:lpstr>printitout()</vt:lpstr>
      <vt:lpstr>servetop()</vt:lpstr>
      <vt:lpstr>Contiguous Stack Code</vt:lpstr>
      <vt:lpstr>Queue ADT Code</vt:lpstr>
      <vt:lpstr>Code for Contiguous Queue</vt:lpstr>
      <vt:lpstr>Code for Contiguous Queue</vt:lpstr>
      <vt:lpstr>Code for Contiguous Queue</vt:lpstr>
      <vt:lpstr>main()</vt:lpstr>
      <vt:lpstr>main()</vt:lpstr>
      <vt:lpstr>Slide 47</vt:lpstr>
      <vt:lpstr>printitout()</vt:lpstr>
      <vt:lpstr>Slide 49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 3223H</dc:title>
  <dc:creator>Avelino</dc:creator>
  <cp:lastModifiedBy>Avelino</cp:lastModifiedBy>
  <cp:revision>71</cp:revision>
  <dcterms:created xsi:type="dcterms:W3CDTF">2011-10-11T22:42:45Z</dcterms:created>
  <dcterms:modified xsi:type="dcterms:W3CDTF">2015-11-10T07:21:01Z</dcterms:modified>
</cp:coreProperties>
</file>