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42"/>
  </p:notesMasterIdLst>
  <p:sldIdLst>
    <p:sldId id="257" r:id="rId2"/>
    <p:sldId id="256" r:id="rId3"/>
    <p:sldId id="258" r:id="rId4"/>
    <p:sldId id="259" r:id="rId5"/>
    <p:sldId id="260" r:id="rId6"/>
    <p:sldId id="263" r:id="rId7"/>
    <p:sldId id="261" r:id="rId8"/>
    <p:sldId id="262" r:id="rId9"/>
    <p:sldId id="269" r:id="rId10"/>
    <p:sldId id="266" r:id="rId11"/>
    <p:sldId id="271" r:id="rId12"/>
    <p:sldId id="279" r:id="rId13"/>
    <p:sldId id="280" r:id="rId14"/>
    <p:sldId id="290" r:id="rId15"/>
    <p:sldId id="291" r:id="rId16"/>
    <p:sldId id="300" r:id="rId17"/>
    <p:sldId id="310" r:id="rId18"/>
    <p:sldId id="315" r:id="rId19"/>
    <p:sldId id="311" r:id="rId20"/>
    <p:sldId id="316" r:id="rId21"/>
    <p:sldId id="312" r:id="rId22"/>
    <p:sldId id="314" r:id="rId23"/>
    <p:sldId id="317" r:id="rId24"/>
    <p:sldId id="307" r:id="rId25"/>
    <p:sldId id="308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23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8D32F-66DE-49DD-B011-3EDCE18A1462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7F8AF-F058-4335-89C9-A32746EEAB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F8AF-F058-4335-89C9-A32746EEAB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F8AF-F058-4335-89C9-A32746EEABD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F8AF-F058-4335-89C9-A32746EEABD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3709-EF78-409D-BB13-2AC90C0894B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3709-EF78-409D-BB13-2AC90C0894B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3709-EF78-409D-BB13-2AC90C0894B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3709-EF78-409D-BB13-2AC90C0894B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3709-EF78-409D-BB13-2AC90C0894B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3709-EF78-409D-BB13-2AC90C0894B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3709-EF78-409D-BB13-2AC90C0894B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3709-EF78-409D-BB13-2AC90C0894B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F8AF-F058-4335-89C9-A32746EEABD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3709-EF78-409D-BB13-2AC90C0894B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3709-EF78-409D-BB13-2AC90C0894B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3709-EF78-409D-BB13-2AC90C0894B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3709-EF78-409D-BB13-2AC90C0894B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3709-EF78-409D-BB13-2AC90C0894B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3709-EF78-409D-BB13-2AC90C0894B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CE0440E-B15C-4EA3-A86F-06A205624153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686575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E9D8B6B-B8A1-4585-BAB7-20E73D13E5D7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26852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6258B79-E222-4262-83D7-591E5900FFEB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54564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B410C27-B317-4D62-9E2D-853CCFD2B9B2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5571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F8AF-F058-4335-89C9-A32746EEABD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D538A5-CB8E-4E3B-AA97-47FA916FF459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51658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78AD62-3B86-4663-9485-1595B2B06C75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978805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2E5CB21-D5F4-4C0B-A953-F8FB68025295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77548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1815093-387D-4B07-B1C3-FBA793F2BA62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10935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59BA9A0-9494-4885-A3CF-298E71EC8539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50551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4F7E01D-5B99-473C-A69D-12E019FB6470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40628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8A4F7C5-0047-431F-B9BF-01C33B2030B0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04271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BC91373-62B4-4C83-9515-C4FC112702D0}" type="slidenum">
              <a:rPr lang="en-US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68741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85695E7-D185-4036-B5B4-0EA52987682C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81011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B794B1D-BF2B-4800-BE9B-2EDE240EA4F0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2870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F8AF-F058-4335-89C9-A32746EEABD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D31C04C-F5D2-4746-AB41-14BDC464C8B8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4235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F8AF-F058-4335-89C9-A32746EEABD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F8AF-F058-4335-89C9-A32746EEABD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F8AF-F058-4335-89C9-A32746EEABD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F8AF-F058-4335-89C9-A32746EEABD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7F8AF-F058-4335-89C9-A32746EEABD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78C735-0746-4995-B0FF-3D33E25497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0C81-9D6E-4E67-9E64-37DB5DAC5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E63B-204B-4D06-9C77-C4EC98A274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ACDE666-1564-4DD6-80A8-278C6C1EB8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791A-5654-4D2F-8AA5-4D8AD51261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FB7A-A75B-4DA3-958F-234CA04273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C225-3330-4285-A47F-B6A569E6F0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7C23-18E2-43DE-B61D-E6141D2EA7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79FA-8CE9-4354-ABA5-1393A47C19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A00BD9C-CFF3-439A-81C9-1233198FD2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58974F-DEA2-421B-9BDD-62727B6303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244D1-CBA4-439F-91A1-8B8157A1D6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9804"/>
            <a:ext cx="8305800" cy="1557996"/>
          </a:xfrm>
        </p:spPr>
        <p:txBody>
          <a:bodyPr>
            <a:normAutofit/>
          </a:bodyPr>
          <a:lstStyle/>
          <a:p>
            <a:r>
              <a:rPr lang="en-US" dirty="0" smtClean="0"/>
              <a:t>Slide Set </a:t>
            </a:r>
            <a:r>
              <a:rPr lang="en-US" dirty="0" smtClean="0"/>
              <a:t>#13</a:t>
            </a:r>
            <a:endParaRPr lang="en-US" dirty="0"/>
          </a:p>
          <a:p>
            <a:r>
              <a:rPr lang="en-US" dirty="0" smtClean="0"/>
              <a:t>Basic Searching and Sorting Algorithms </a:t>
            </a:r>
          </a:p>
          <a:p>
            <a:r>
              <a:rPr lang="en-US" dirty="0" smtClean="0"/>
              <a:t>Basic Computational Complexity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COP </a:t>
            </a:r>
            <a:r>
              <a:rPr lang="en-US" dirty="0" smtClean="0"/>
              <a:t>3223C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 to Programming in C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simplest type of search </a:t>
            </a:r>
            <a:r>
              <a:rPr lang="en-US" dirty="0" smtClean="0"/>
              <a:t>algorithm is a </a:t>
            </a:r>
            <a:r>
              <a:rPr lang="en-US" i="1" dirty="0" smtClean="0">
                <a:cs typeface="Courier New" pitchFamily="49" charset="0"/>
              </a:rPr>
              <a:t>sequential search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Sequential search is the only way to search an </a:t>
            </a:r>
            <a:r>
              <a:rPr lang="en-US" u="sng" dirty="0" smtClean="0"/>
              <a:t>unordered</a:t>
            </a:r>
            <a:r>
              <a:rPr lang="en-US" dirty="0" smtClean="0"/>
              <a:t> list through key comparisons.</a:t>
            </a:r>
          </a:p>
          <a:p>
            <a:r>
              <a:rPr lang="en-US" dirty="0" smtClean="0"/>
              <a:t>Searches </a:t>
            </a:r>
            <a:r>
              <a:rPr lang="en-US" dirty="0"/>
              <a:t>the dictionary sequentially, item by item, comparing the item’s key to the desired key (called the </a:t>
            </a:r>
            <a:r>
              <a:rPr lang="en-US" i="1" dirty="0"/>
              <a:t>target key</a:t>
            </a:r>
            <a:r>
              <a:rPr lang="en-US" dirty="0"/>
              <a:t>) until it either finds it, or returns a value that indicates that the search is unsuccessful.</a:t>
            </a:r>
          </a:p>
          <a:p>
            <a:pPr lvl="1"/>
            <a:r>
              <a:rPr lang="en-US" dirty="0" smtClean="0"/>
              <a:t>A message saying “Item not found”</a:t>
            </a:r>
          </a:p>
          <a:p>
            <a:endParaRPr lang="en-US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Search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efficiency of an algorithm is very important</a:t>
            </a:r>
          </a:p>
          <a:p>
            <a:r>
              <a:rPr lang="en-US" dirty="0" smtClean="0"/>
              <a:t>In any search </a:t>
            </a:r>
            <a:r>
              <a:rPr lang="en-US" dirty="0"/>
              <a:t>algorithm, the most expensive operation is that of key comparison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especially true if the key is a string, as they typically are.</a:t>
            </a:r>
          </a:p>
          <a:p>
            <a:pPr marL="274320" lvl="1">
              <a:spcBef>
                <a:spcPts val="600"/>
              </a:spcBef>
              <a:buClr>
                <a:schemeClr val="accent2"/>
              </a:buClr>
            </a:pPr>
            <a:r>
              <a:rPr lang="en-US" dirty="0" smtClean="0">
                <a:solidFill>
                  <a:schemeClr val="tx1"/>
                </a:solidFill>
              </a:rPr>
              <a:t>We assume here that </a:t>
            </a:r>
            <a:r>
              <a:rPr lang="en-US" dirty="0" smtClean="0">
                <a:solidFill>
                  <a:schemeClr val="tx1"/>
                </a:solidFill>
              </a:rPr>
              <a:t>the list to be searched has </a:t>
            </a:r>
            <a:r>
              <a:rPr lang="en-US" b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 elements and that each </a:t>
            </a:r>
            <a:r>
              <a:rPr lang="en-US" dirty="0" smtClean="0">
                <a:solidFill>
                  <a:schemeClr val="tx1"/>
                </a:solidFill>
              </a:rPr>
              <a:t>comparison takes </a:t>
            </a:r>
            <a:r>
              <a:rPr lang="en-US" dirty="0" smtClean="0">
                <a:solidFill>
                  <a:schemeClr val="tx1"/>
                </a:solidFill>
              </a:rPr>
              <a:t>time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</a:t>
            </a:r>
            <a:r>
              <a:rPr lang="en-US" b="1" baseline="-25000" dirty="0" err="1" smtClean="0">
                <a:solidFill>
                  <a:schemeClr val="tx1"/>
                </a:solidFill>
              </a:rPr>
              <a:t>c</a:t>
            </a:r>
            <a:endParaRPr lang="en-US" b="1" baseline="-25000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Thus</a:t>
            </a:r>
            <a:r>
              <a:rPr lang="en-US" dirty="0"/>
              <a:t>, we will ignore all other instructions, and concentrate on how many key comparisons are actually </a:t>
            </a:r>
            <a:r>
              <a:rPr lang="en-US" dirty="0" smtClean="0"/>
              <a:t>made </a:t>
            </a:r>
            <a:r>
              <a:rPr lang="en-US" dirty="0" smtClean="0"/>
              <a:t>x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c</a:t>
            </a:r>
            <a:endParaRPr lang="en-US" baseline="-25000" dirty="0" smtClean="0"/>
          </a:p>
          <a:p>
            <a:pPr lvl="1"/>
            <a:r>
              <a:rPr lang="en-US" dirty="0" smtClean="0"/>
              <a:t>Best case: Found on </a:t>
            </a:r>
            <a:r>
              <a:rPr lang="en-US" dirty="0" smtClean="0"/>
              <a:t>first try </a:t>
            </a:r>
            <a:r>
              <a:rPr lang="en-US" dirty="0" smtClean="0"/>
              <a:t>–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c</a:t>
            </a:r>
            <a:r>
              <a:rPr lang="en-US" b="1" baseline="-25000" dirty="0" smtClean="0"/>
              <a:t> </a:t>
            </a:r>
            <a:r>
              <a:rPr lang="en-US" dirty="0" smtClean="0"/>
              <a:t> x 1</a:t>
            </a:r>
          </a:p>
          <a:p>
            <a:pPr lvl="1"/>
            <a:r>
              <a:rPr lang="en-US" dirty="0" smtClean="0"/>
              <a:t>Worst case: </a:t>
            </a:r>
            <a:r>
              <a:rPr lang="en-US" dirty="0" smtClean="0"/>
              <a:t>Search unsuccessful – </a:t>
            </a:r>
            <a:r>
              <a:rPr lang="en-US" b="1" dirty="0" smtClean="0"/>
              <a:t>n</a:t>
            </a:r>
            <a:r>
              <a:rPr lang="en-US" dirty="0" smtClean="0"/>
              <a:t> x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c</a:t>
            </a:r>
            <a:endParaRPr lang="en-US" b="1" baseline="-25000" dirty="0" smtClean="0"/>
          </a:p>
          <a:p>
            <a:pPr lvl="1"/>
            <a:r>
              <a:rPr lang="en-US" dirty="0" smtClean="0"/>
              <a:t>Assuming equal probability, average case is  roughly </a:t>
            </a:r>
            <a:r>
              <a:rPr lang="en-US" b="1" dirty="0" smtClean="0"/>
              <a:t>(n/2) x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c</a:t>
            </a:r>
            <a:endParaRPr lang="en-US" b="1" baseline="-25000" dirty="0" smtClean="0"/>
          </a:p>
          <a:p>
            <a:r>
              <a:rPr lang="en-US" dirty="0" smtClean="0"/>
              <a:t>Given that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c</a:t>
            </a:r>
            <a:r>
              <a:rPr lang="en-US" dirty="0" smtClean="0"/>
              <a:t> is constant, then the efficiency is directly related to </a:t>
            </a:r>
            <a:r>
              <a:rPr lang="en-US" b="1" dirty="0" smtClean="0"/>
              <a:t>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Sequential Search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Searches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Unordered lists are easy to maintain, but searches therein are limited to sequential searches.</a:t>
            </a:r>
          </a:p>
          <a:p>
            <a:r>
              <a:rPr lang="en-US" dirty="0"/>
              <a:t>An </a:t>
            </a:r>
            <a:r>
              <a:rPr lang="en-US" i="1" dirty="0"/>
              <a:t>ordered list</a:t>
            </a:r>
            <a:r>
              <a:rPr lang="en-US" dirty="0"/>
              <a:t> contains the records in some sort of </a:t>
            </a:r>
            <a:r>
              <a:rPr lang="en-US" dirty="0" smtClean="0"/>
              <a:t>order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numerical </a:t>
            </a:r>
            <a:r>
              <a:rPr lang="en-US" dirty="0" smtClean="0"/>
              <a:t>or </a:t>
            </a:r>
            <a:r>
              <a:rPr lang="en-US" dirty="0"/>
              <a:t>alphabetical </a:t>
            </a:r>
            <a:r>
              <a:rPr lang="en-US" dirty="0" smtClean="0"/>
              <a:t>are </a:t>
            </a:r>
            <a:r>
              <a:rPr lang="en-US" dirty="0"/>
              <a:t>the most common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Ordered lists are much more efficient to search because the list can be </a:t>
            </a:r>
            <a:r>
              <a:rPr lang="en-US" i="1" dirty="0" smtClean="0"/>
              <a:t>pruned</a:t>
            </a:r>
            <a:r>
              <a:rPr lang="en-US" dirty="0" smtClean="0"/>
              <a:t> to limit the search space</a:t>
            </a:r>
          </a:p>
          <a:p>
            <a:pPr lvl="1"/>
            <a:r>
              <a:rPr lang="en-US" dirty="0" smtClean="0"/>
              <a:t>However, keeping the list ordered when adding or deleting items can be costly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binary Search </a:t>
            </a:r>
            <a:r>
              <a:rPr lang="en-US" dirty="0" smtClean="0"/>
              <a:t>is the most popular and efficient of all search algorithms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Algorithm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the dictionary list can be ordered prior to the search, a significant improvement in </a:t>
            </a:r>
            <a:r>
              <a:rPr lang="en-US" dirty="0" smtClean="0"/>
              <a:t>efficiency can </a:t>
            </a:r>
            <a:r>
              <a:rPr lang="en-US" dirty="0" smtClean="0"/>
              <a:t>be reaped.</a:t>
            </a:r>
          </a:p>
          <a:p>
            <a:r>
              <a:rPr lang="en-US" dirty="0" smtClean="0"/>
              <a:t>This is because upon comparing keys, it can be easily determined which side of the list contains the sought key.</a:t>
            </a:r>
          </a:p>
          <a:p>
            <a:r>
              <a:rPr lang="en-US" dirty="0" smtClean="0"/>
              <a:t>By “pruning” the list by half after every comparison, the complexity is reduced. </a:t>
            </a:r>
          </a:p>
          <a:p>
            <a:r>
              <a:rPr lang="en-US" dirty="0" smtClean="0"/>
              <a:t>Contiguous </a:t>
            </a:r>
            <a:r>
              <a:rPr lang="en-US" dirty="0" smtClean="0"/>
              <a:t>lists are more efficient than linked </a:t>
            </a:r>
            <a:r>
              <a:rPr lang="en-US" dirty="0" smtClean="0"/>
              <a:t>lists for </a:t>
            </a:r>
            <a:r>
              <a:rPr lang="en-US" dirty="0" smtClean="0"/>
              <a:t>binary </a:t>
            </a:r>
            <a:r>
              <a:rPr lang="en-US" dirty="0" smtClean="0"/>
              <a:t>searches: </a:t>
            </a:r>
            <a:endParaRPr lang="en-US" dirty="0" smtClean="0"/>
          </a:p>
          <a:p>
            <a:pPr lvl="1"/>
            <a:r>
              <a:rPr lang="en-US" dirty="0" smtClean="0"/>
              <a:t>It is easy to bisect them.</a:t>
            </a:r>
          </a:p>
          <a:p>
            <a:pPr lvl="1"/>
            <a:r>
              <a:rPr lang="en-US" dirty="0" smtClean="0"/>
              <a:t>It is easy to maintain the definition of parts of the list.</a:t>
            </a:r>
          </a:p>
          <a:p>
            <a:pPr lvl="1"/>
            <a:r>
              <a:rPr lang="en-US" dirty="0" smtClean="0"/>
              <a:t>We will need to do both of these functions.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609600" y="2743200"/>
            <a:ext cx="2133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&lt; target key</a:t>
            </a:r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4724400" y="2743200"/>
            <a:ext cx="3733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ym typeface="Symbol" pitchFamily="18" charset="2"/>
              </a:rPr>
              <a:t>&gt; </a:t>
            </a:r>
            <a:r>
              <a:rPr lang="en-US" dirty="0" smtClean="0"/>
              <a:t>target </a:t>
            </a:r>
            <a:r>
              <a:rPr lang="en-US" dirty="0"/>
              <a:t>key</a:t>
            </a:r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2743200" y="2743200"/>
            <a:ext cx="1981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??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2286000" y="4800600"/>
            <a:ext cx="1046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bottom</a:t>
            </a:r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4495800" y="48006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top</a:t>
            </a: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 flipV="1">
            <a:off x="2743200" y="3581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Line 26"/>
          <p:cNvSpPr>
            <a:spLocks noChangeShapeType="1"/>
          </p:cNvSpPr>
          <p:nvPr/>
        </p:nvSpPr>
        <p:spPr bwMode="auto">
          <a:xfrm flipV="1">
            <a:off x="4724400" y="3581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3200400" y="3962400"/>
            <a:ext cx="9172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active</a:t>
            </a:r>
            <a:endParaRPr lang="en-US" dirty="0"/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 flipV="1">
            <a:off x="37338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algorithm is </a:t>
            </a:r>
            <a:r>
              <a:rPr lang="en-US" dirty="0" smtClean="0"/>
              <a:t>quite simple in concept but not trivial to implement in a program.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search begins at the mid-point of the list</a:t>
            </a:r>
          </a:p>
          <a:p>
            <a:pPr marL="880110" lvl="1" indent="-514350"/>
            <a:r>
              <a:rPr lang="en-US" dirty="0" smtClean="0"/>
              <a:t>Easy to find in an array. Not so easy in a linked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Compares key at mid-point element to target key.</a:t>
            </a:r>
            <a:endParaRPr lang="en-US" dirty="0" smtClean="0"/>
          </a:p>
          <a:p>
            <a:pPr marL="822960" lvl="1" indent="-457200">
              <a:buFont typeface="+mj-lt"/>
              <a:buAutoNum type="alphaLcParenR"/>
            </a:pPr>
            <a:r>
              <a:rPr lang="en-US" dirty="0" smtClean="0"/>
              <a:t>If the record at mid-point matches the target ==&gt; </a:t>
            </a:r>
            <a:r>
              <a:rPr lang="en-US" b="1" dirty="0" smtClean="0"/>
              <a:t>success</a:t>
            </a:r>
            <a:endParaRPr lang="en-US" dirty="0" smtClean="0"/>
          </a:p>
          <a:p>
            <a:pPr marL="822960" lvl="1" indent="-457200">
              <a:buFont typeface="+mj-lt"/>
              <a:buAutoNum type="alphaLcParenR"/>
            </a:pPr>
            <a:r>
              <a:rPr lang="en-US" dirty="0" smtClean="0"/>
              <a:t>Otherwise, it will continue </a:t>
            </a:r>
            <a:r>
              <a:rPr lang="en-US" dirty="0" smtClean="0"/>
              <a:t>bisecting the active part of the list until it is reduced to </a:t>
            </a:r>
            <a:r>
              <a:rPr lang="en-US" dirty="0" smtClean="0"/>
              <a:t>only one record and it isn’t the sought target ==&gt; </a:t>
            </a:r>
            <a:r>
              <a:rPr lang="en-US" b="1" dirty="0" smtClean="0"/>
              <a:t>failure</a:t>
            </a: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447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905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2362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2819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3276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3733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4191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4648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5105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5562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6019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6477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6934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2209800" y="2057400"/>
            <a:ext cx="28232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Look for key == e</a:t>
            </a:r>
            <a:endParaRPr lang="en-US" dirty="0"/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685800" y="4610100"/>
            <a:ext cx="1046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bottom</a:t>
            </a: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7315200" y="46101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top</a:t>
            </a:r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 flipV="1">
            <a:off x="76200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 flipV="1">
            <a:off x="1219200" y="3810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447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905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2362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2819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3276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3733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4191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4648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5105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5562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6019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6477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6934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2133600" y="1828800"/>
            <a:ext cx="28232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Look for key == e</a:t>
            </a:r>
            <a:endParaRPr lang="en-US" dirty="0"/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685800" y="4610100"/>
            <a:ext cx="1046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bottom</a:t>
            </a: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7315200" y="46101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top</a:t>
            </a:r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 flipV="1">
            <a:off x="76200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 flipV="1">
            <a:off x="1219200" y="3810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4419600" y="3810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3962400" y="4724400"/>
            <a:ext cx="10374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middle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447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905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2362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2819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3276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3733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4191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4648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5105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5562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6019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6477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6934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2133600" y="1828800"/>
            <a:ext cx="28232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Look for key == e</a:t>
            </a:r>
            <a:endParaRPr lang="en-US" dirty="0"/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685800" y="4610100"/>
            <a:ext cx="1046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bottom</a:t>
            </a: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4114800" y="46101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top</a:t>
            </a:r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 flipV="1">
            <a:off x="4419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 flipV="1">
            <a:off x="1219200" y="3810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447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905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2362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2819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3276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3733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4191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4648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5105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5562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6019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6477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6934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2133600" y="1828800"/>
            <a:ext cx="28232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Look for key == e</a:t>
            </a:r>
            <a:endParaRPr lang="en-US" dirty="0"/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685800" y="4610100"/>
            <a:ext cx="1046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bottom</a:t>
            </a: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4114800" y="46482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 flipV="1">
            <a:off x="4419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 flipV="1">
            <a:off x="1219200" y="3810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2590800" y="3733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2133600" y="4648200"/>
            <a:ext cx="10374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middle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8686800" cy="4038600"/>
          </a:xfrm>
        </p:spPr>
        <p:txBody>
          <a:bodyPr/>
          <a:lstStyle/>
          <a:p>
            <a:r>
              <a:rPr lang="en-US" dirty="0"/>
              <a:t>The search problem is </a:t>
            </a:r>
            <a:r>
              <a:rPr lang="en-US" dirty="0" smtClean="0"/>
              <a:t>a fundamental one </a:t>
            </a:r>
            <a:r>
              <a:rPr lang="en-US" dirty="0"/>
              <a:t>in </a:t>
            </a:r>
            <a:r>
              <a:rPr lang="en-US" dirty="0" smtClean="0"/>
              <a:t>computing.</a:t>
            </a:r>
            <a:endParaRPr lang="en-US" dirty="0"/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dirty="0"/>
              <a:t>Definition: </a:t>
            </a:r>
          </a:p>
          <a:p>
            <a:pPr algn="ctr">
              <a:buFontTx/>
              <a:buNone/>
            </a:pPr>
            <a:r>
              <a:rPr lang="en-US" i="1" dirty="0"/>
              <a:t>Find and retrieve a specific item from a possibly large dictionary of similar or dissimilar items</a:t>
            </a:r>
            <a:r>
              <a:rPr lang="en-US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Search can also be a search for  solution in  problem space</a:t>
            </a:r>
          </a:p>
          <a:p>
            <a:pPr lvl="1"/>
            <a:r>
              <a:rPr lang="en-US" dirty="0" smtClean="0"/>
              <a:t>This is the case in traditional artificial intelligence</a:t>
            </a:r>
          </a:p>
          <a:p>
            <a:pPr lvl="1"/>
            <a:r>
              <a:rPr lang="en-US" dirty="0" smtClean="0"/>
              <a:t>E.g., finding a way out of a maze</a:t>
            </a:r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447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905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2362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2819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3276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3733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4191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4648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5105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5562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6019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6477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6934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2133600" y="1828800"/>
            <a:ext cx="28232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Look for key == e</a:t>
            </a:r>
            <a:endParaRPr lang="en-US" dirty="0"/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2057400" y="4648200"/>
            <a:ext cx="1046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bottom</a:t>
            </a: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4114800" y="46482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 flipV="1">
            <a:off x="4419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 flipV="1">
            <a:off x="2590800" y="38481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447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905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2362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2819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3276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3733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4191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4648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5105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5562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6019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6477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6934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2133600" y="1828800"/>
            <a:ext cx="28232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Look for key == e</a:t>
            </a:r>
            <a:endParaRPr lang="en-US" dirty="0"/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2057400" y="4572000"/>
            <a:ext cx="1046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bottom</a:t>
            </a: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4114800" y="46482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 flipV="1">
            <a:off x="4419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 flipV="1">
            <a:off x="2590800" y="3771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V="1">
            <a:off x="3505200" y="3733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3048000" y="5257800"/>
            <a:ext cx="10374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middle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447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905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2362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2819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3276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3733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4191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4648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5105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5562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6019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6477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6934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2133600" y="1828800"/>
            <a:ext cx="28232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Look for key == e</a:t>
            </a:r>
            <a:endParaRPr lang="en-US" dirty="0"/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2057400" y="4572000"/>
            <a:ext cx="1046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bottom</a:t>
            </a: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3200400" y="46482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 flipV="1">
            <a:off x="35052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 flipV="1">
            <a:off x="2590800" y="3771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990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447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905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2362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2819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3276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3733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4191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4648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5105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55626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60198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64770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69342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2133600" y="1828800"/>
            <a:ext cx="28232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Look for key == e</a:t>
            </a:r>
            <a:endParaRPr lang="en-US" dirty="0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3048000" y="3733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2590800" y="5257800"/>
            <a:ext cx="10374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middle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76800" y="464820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Success!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Binary Search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r>
              <a:rPr lang="en-US" dirty="0" smtClean="0"/>
              <a:t>Through a non-trivial derivation that you will see in CS I, we here simply jump to the answer</a:t>
            </a:r>
          </a:p>
          <a:p>
            <a:r>
              <a:rPr lang="en-US" dirty="0" smtClean="0"/>
              <a:t>Turns out that the efficiencies of a binary search are as follows:</a:t>
            </a:r>
          </a:p>
          <a:p>
            <a:pPr lvl="1"/>
            <a:r>
              <a:rPr lang="en-US" dirty="0" smtClean="0"/>
              <a:t>Best case: 1 x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c</a:t>
            </a:r>
            <a:endParaRPr lang="en-US" dirty="0" smtClean="0"/>
          </a:p>
          <a:p>
            <a:pPr lvl="1"/>
            <a:r>
              <a:rPr lang="en-US" dirty="0" smtClean="0"/>
              <a:t>Worst case: (log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n</a:t>
            </a:r>
            <a:r>
              <a:rPr lang="en-US" dirty="0" smtClean="0"/>
              <a:t>) x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c</a:t>
            </a:r>
            <a:endParaRPr lang="en-US" b="1" baseline="-25000" dirty="0" smtClean="0"/>
          </a:p>
          <a:p>
            <a:pPr lvl="1"/>
            <a:r>
              <a:rPr lang="en-US" dirty="0" smtClean="0"/>
              <a:t>Average case; Rather </a:t>
            </a:r>
            <a:r>
              <a:rPr lang="en-US" dirty="0" smtClean="0"/>
              <a:t>irrelevant but: (log</a:t>
            </a:r>
            <a:r>
              <a:rPr lang="en-US" baseline="-25000" dirty="0" smtClean="0"/>
              <a:t>2</a:t>
            </a:r>
            <a:r>
              <a:rPr lang="en-US" dirty="0" smtClean="0"/>
              <a:t> n) x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c</a:t>
            </a:r>
            <a:r>
              <a:rPr lang="en-US" b="1" dirty="0" smtClean="0"/>
              <a:t>/2</a:t>
            </a:r>
          </a:p>
          <a:p>
            <a:r>
              <a:rPr lang="en-US" dirty="0" smtClean="0"/>
              <a:t>Therefore, a binary search depends on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 n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</a:t>
            </a:r>
            <a:r>
              <a:rPr lang="en-US" dirty="0" smtClean="0"/>
              <a:t>Searching Algorithms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obvious that a binary search through an ordered list can represent a significant improvement in complexity, both worst case, and average case.</a:t>
            </a:r>
          </a:p>
          <a:p>
            <a:r>
              <a:rPr lang="en-US" dirty="0"/>
              <a:t>However, it can be expensive to sort the list.</a:t>
            </a:r>
          </a:p>
          <a:p>
            <a:r>
              <a:rPr lang="en-US" dirty="0"/>
              <a:t>But this is only done once.</a:t>
            </a:r>
          </a:p>
          <a:p>
            <a:r>
              <a:rPr lang="en-US" dirty="0" smtClean="0"/>
              <a:t>This will be covered in grater depth in CS I and CS II.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basic idea is to convert an unordered list of items into one that is ordered according to some convention: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Alphabetically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Reverse alphabetical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increasing numerical order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decreasing numerical order</a:t>
            </a:r>
          </a:p>
          <a:p>
            <a:r>
              <a:rPr lang="en-US" dirty="0" smtClean="0"/>
              <a:t>Some limitations will be imposed upon our concepts, at least initially.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Based on comparison of pairs of elements of the unordered list.</a:t>
            </a:r>
          </a:p>
          <a:p>
            <a:r>
              <a:rPr lang="en-US" sz="2800" dirty="0" smtClean="0"/>
              <a:t>Comparisons consist of greater than or less than or equal to according to the order criterion.</a:t>
            </a:r>
          </a:p>
          <a:p>
            <a:r>
              <a:rPr lang="en-US" sz="2800" dirty="0" smtClean="0"/>
              <a:t>Memory available is the list itself to be ordered, + space for one additional element.</a:t>
            </a:r>
          </a:p>
          <a:p>
            <a:r>
              <a:rPr lang="en-US" sz="2800" dirty="0" smtClean="0"/>
              <a:t>Consists of </a:t>
            </a:r>
            <a:r>
              <a:rPr lang="en-US" sz="2800" dirty="0" smtClean="0"/>
              <a:t>swapping locations </a:t>
            </a:r>
            <a:r>
              <a:rPr lang="en-US" sz="2800" dirty="0" smtClean="0"/>
              <a:t>within the list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Best to use array-based lists for now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Sorting Algorithm Types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6482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There are three types of algorithms: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Simple algorithms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rather inefficient </a:t>
            </a:r>
            <a:r>
              <a:rPr lang="en-US" dirty="0" smtClean="0">
                <a:solidFill>
                  <a:schemeClr val="tx1"/>
                </a:solidFill>
              </a:rPr>
              <a:t>but easy to write.</a:t>
            </a:r>
          </a:p>
          <a:p>
            <a:pPr lvl="1"/>
            <a:r>
              <a:rPr lang="en-US" dirty="0" smtClean="0"/>
              <a:t>Insertion Sort</a:t>
            </a:r>
          </a:p>
          <a:p>
            <a:pPr lvl="1"/>
            <a:r>
              <a:rPr lang="en-US" dirty="0" smtClean="0"/>
              <a:t>Selection sort</a:t>
            </a:r>
          </a:p>
          <a:p>
            <a:pPr lvl="1"/>
            <a:r>
              <a:rPr lang="en-US" dirty="0" err="1" smtClean="0"/>
              <a:t>BubbleSort</a:t>
            </a:r>
            <a:endParaRPr lang="en-US" dirty="0" smtClean="0"/>
          </a:p>
          <a:p>
            <a:r>
              <a:rPr lang="en-US" b="1" dirty="0" smtClean="0">
                <a:solidFill>
                  <a:schemeClr val="tx1"/>
                </a:solidFill>
              </a:rPr>
              <a:t>Complex algorithms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highly efficient </a:t>
            </a:r>
            <a:r>
              <a:rPr lang="en-US" dirty="0" smtClean="0">
                <a:solidFill>
                  <a:schemeClr val="tx1"/>
                </a:solidFill>
              </a:rPr>
              <a:t>but difficult to code.</a:t>
            </a:r>
          </a:p>
          <a:p>
            <a:pPr lvl="1"/>
            <a:r>
              <a:rPr lang="en-US" dirty="0" err="1" smtClean="0"/>
              <a:t>Mergesort</a:t>
            </a:r>
            <a:endParaRPr lang="en-US" dirty="0" smtClean="0"/>
          </a:p>
          <a:p>
            <a:pPr lvl="1"/>
            <a:r>
              <a:rPr lang="en-US" dirty="0" err="1" smtClean="0"/>
              <a:t>Quicksort</a:t>
            </a:r>
            <a:endParaRPr 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Sorting Algorithm Types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407" y="1752600"/>
            <a:ext cx="7772400" cy="46482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Intermediate algorithm</a:t>
            </a:r>
            <a:r>
              <a:rPr lang="en-US" dirty="0" smtClean="0">
                <a:solidFill>
                  <a:schemeClr val="tx1"/>
                </a:solidFill>
              </a:rPr>
              <a:t>: somewhat of both, but less of each than the two categories above.</a:t>
            </a:r>
          </a:p>
          <a:p>
            <a:pPr lvl="1"/>
            <a:r>
              <a:rPr lang="en-US" dirty="0" smtClean="0"/>
              <a:t>Shell sort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Tree-based algorithms</a:t>
            </a:r>
            <a:r>
              <a:rPr lang="en-US" dirty="0" smtClean="0">
                <a:solidFill>
                  <a:schemeClr val="tx1"/>
                </a:solidFill>
              </a:rPr>
              <a:t>: Easy to visualize and intuitive as well as </a:t>
            </a:r>
            <a:r>
              <a:rPr lang="en-US" dirty="0" smtClean="0">
                <a:solidFill>
                  <a:schemeClr val="tx1"/>
                </a:solidFill>
              </a:rPr>
              <a:t>highly .  </a:t>
            </a:r>
            <a:r>
              <a:rPr lang="en-US" dirty="0" smtClean="0">
                <a:solidFill>
                  <a:schemeClr val="tx1"/>
                </a:solidFill>
              </a:rPr>
              <a:t>Not as difficult to write as complex ones, as they make use of certain data types.</a:t>
            </a:r>
          </a:p>
          <a:p>
            <a:pPr lvl="1"/>
            <a:r>
              <a:rPr lang="en-US" dirty="0" smtClean="0"/>
              <a:t>Tree Sort</a:t>
            </a:r>
          </a:p>
          <a:p>
            <a:pPr lvl="1"/>
            <a:r>
              <a:rPr lang="en-US" dirty="0" smtClean="0"/>
              <a:t>Heap Sort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shall make the following assumptions in our discussion:</a:t>
            </a:r>
          </a:p>
          <a:p>
            <a:pPr lvl="1"/>
            <a:r>
              <a:rPr lang="en-US" dirty="0"/>
              <a:t>Each item has a </a:t>
            </a:r>
            <a:r>
              <a:rPr lang="en-US" i="1" dirty="0"/>
              <a:t>key</a:t>
            </a:r>
            <a:r>
              <a:rPr lang="en-US" dirty="0"/>
              <a:t> that is its “handle”.</a:t>
            </a:r>
          </a:p>
          <a:p>
            <a:pPr lvl="1"/>
            <a:r>
              <a:rPr lang="en-US" dirty="0"/>
              <a:t>Keys are unique (not always the </a:t>
            </a:r>
            <a:r>
              <a:rPr lang="en-US" dirty="0" smtClean="0"/>
              <a:t>case).</a:t>
            </a:r>
            <a:endParaRPr lang="en-US" dirty="0"/>
          </a:p>
          <a:p>
            <a:pPr lvl="1"/>
            <a:r>
              <a:rPr lang="en-US" dirty="0"/>
              <a:t>Search stops when item found (not always realistic when </a:t>
            </a:r>
            <a:r>
              <a:rPr lang="en-US" dirty="0" smtClean="0"/>
              <a:t>there are more than one).</a:t>
            </a:r>
            <a:endParaRPr lang="en-US" dirty="0"/>
          </a:p>
          <a:p>
            <a:pPr lvl="1"/>
            <a:r>
              <a:rPr lang="en-US" dirty="0"/>
              <a:t>Unsuccessful search is always the worst case in a search.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Sorting Techniques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i="1" dirty="0" smtClean="0"/>
              <a:t>Insertion Sort</a:t>
            </a:r>
            <a:r>
              <a:rPr lang="en-US" sz="2800" i="1" dirty="0" smtClean="0"/>
              <a:t>:</a:t>
            </a:r>
            <a:r>
              <a:rPr lang="en-US" sz="2800" dirty="0" smtClean="0"/>
              <a:t> Compares to adjacent element and swaps if out of place</a:t>
            </a:r>
          </a:p>
          <a:p>
            <a:r>
              <a:rPr lang="en-US" sz="2800" b="1" i="1" dirty="0" smtClean="0"/>
              <a:t>Bubble Sort</a:t>
            </a:r>
            <a:r>
              <a:rPr lang="en-US" sz="2800" i="1" dirty="0" smtClean="0"/>
              <a:t>: </a:t>
            </a:r>
            <a:r>
              <a:rPr lang="en-US" sz="2800" dirty="0" smtClean="0"/>
              <a:t>The inserted element “bubbles” up to its proper location in the sorted part of the list. Going left to right</a:t>
            </a:r>
          </a:p>
          <a:p>
            <a:r>
              <a:rPr lang="en-US" sz="2800" b="1" i="1" dirty="0" smtClean="0"/>
              <a:t>Selection Sort</a:t>
            </a:r>
            <a:r>
              <a:rPr lang="en-US" sz="2800" i="1" dirty="0" smtClean="0"/>
              <a:t>:</a:t>
            </a:r>
            <a:r>
              <a:rPr lang="en-US" sz="2800" dirty="0" smtClean="0"/>
              <a:t> Selects the next smallest (or largest) element in the list and directly places it in the appropriate location.</a:t>
            </a:r>
          </a:p>
          <a:p>
            <a:pPr>
              <a:buFontTx/>
              <a:buNone/>
            </a:pPr>
            <a:r>
              <a:rPr lang="en-US" sz="2800" dirty="0" smtClean="0"/>
              <a:t>We only look at the first one (Insertion Sort), as the other two are rather similar.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96200" cy="4343400"/>
          </a:xfrm>
        </p:spPr>
        <p:txBody>
          <a:bodyPr/>
          <a:lstStyle/>
          <a:p>
            <a:r>
              <a:rPr lang="en-US" sz="2400" dirty="0" smtClean="0"/>
              <a:t>Analogous to the way people sort things.</a:t>
            </a:r>
          </a:p>
          <a:p>
            <a:r>
              <a:rPr lang="en-US" sz="2400" dirty="0" smtClean="0"/>
              <a:t>Pick one item at a time and insert it where it belongs in relation to the others around it.</a:t>
            </a:r>
          </a:p>
          <a:p>
            <a:r>
              <a:rPr lang="en-US" sz="2400" dirty="0" smtClean="0"/>
              <a:t>Divides the memory into two regions: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the sorted region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the unsorted region</a:t>
            </a:r>
          </a:p>
          <a:p>
            <a:r>
              <a:rPr lang="en-US" sz="2400" dirty="0" smtClean="0"/>
              <a:t>Initially, entire list is unsorted, except head.</a:t>
            </a:r>
          </a:p>
          <a:p>
            <a:r>
              <a:rPr lang="en-US" sz="2400" dirty="0" smtClean="0"/>
              <a:t>At completion, the entire list is sorted.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Initially:</a:t>
            </a:r>
          </a:p>
          <a:p>
            <a:pPr lvl="1"/>
            <a:r>
              <a:rPr lang="en-US" dirty="0" smtClean="0"/>
              <a:t>sorted region = first element of list</a:t>
            </a:r>
          </a:p>
          <a:p>
            <a:pPr lvl="1"/>
            <a:r>
              <a:rPr lang="en-US" dirty="0" smtClean="0"/>
              <a:t>unsorted region = rest of list.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On every iteration, </a:t>
            </a:r>
          </a:p>
          <a:p>
            <a:pPr lvl="1"/>
            <a:r>
              <a:rPr lang="en-US" dirty="0" smtClean="0"/>
              <a:t>Sorted region grows by one</a:t>
            </a:r>
          </a:p>
          <a:p>
            <a:pPr lvl="1"/>
            <a:r>
              <a:rPr lang="en-US" dirty="0" smtClean="0"/>
              <a:t>Unsorted region shrinks by one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Upon completion:</a:t>
            </a:r>
          </a:p>
          <a:p>
            <a:pPr lvl="1"/>
            <a:r>
              <a:rPr lang="en-US" dirty="0" smtClean="0"/>
              <a:t>the unsorted region is empty</a:t>
            </a:r>
          </a:p>
          <a:p>
            <a:pPr lvl="1"/>
            <a:r>
              <a:rPr lang="en-US" dirty="0" smtClean="0"/>
              <a:t>the sorted region = the entire list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that there is only one memory element - the one and only list or array!!</a:t>
            </a:r>
          </a:p>
          <a:p>
            <a:r>
              <a:rPr lang="en-US" dirty="0" smtClean="0"/>
              <a:t>The sorted region grows from the front of the list towards the back.</a:t>
            </a:r>
          </a:p>
          <a:p>
            <a:r>
              <a:rPr lang="en-US" dirty="0" smtClean="0"/>
              <a:t>The unsorted region shrinks in the opposite direction.</a:t>
            </a:r>
          </a:p>
          <a:p>
            <a:r>
              <a:rPr lang="en-US" dirty="0" smtClean="0"/>
              <a:t>Insertion made by comparing item with each element of sorted </a:t>
            </a:r>
            <a:r>
              <a:rPr lang="en-US" dirty="0" smtClean="0"/>
              <a:t>region to find the proper place to be inserted.</a:t>
            </a:r>
            <a:endParaRPr lang="en-US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 - Algorithm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848600" cy="2819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u="sng" dirty="0" smtClean="0"/>
              <a:t>Initial Conditions</a:t>
            </a:r>
            <a:endParaRPr lang="en-US" dirty="0" smtClean="0"/>
          </a:p>
          <a:p>
            <a:r>
              <a:rPr lang="en-US" dirty="0" smtClean="0"/>
              <a:t>Initially:  [sorted region, unsorted region]</a:t>
            </a:r>
          </a:p>
          <a:p>
            <a:r>
              <a:rPr lang="en-US" dirty="0" smtClean="0"/>
              <a:t>Sorted region = head of original list (one element is by definition, sorted).</a:t>
            </a:r>
          </a:p>
          <a:p>
            <a:r>
              <a:rPr lang="en-US" dirty="0" smtClean="0"/>
              <a:t>Unsorted region = tail of original list.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191000" y="5029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4724400" y="5029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5257800" y="5029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5791200" y="5029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1272" name="Rectangle 9"/>
          <p:cNvSpPr>
            <a:spLocks noChangeArrowheads="1"/>
          </p:cNvSpPr>
          <p:nvPr/>
        </p:nvSpPr>
        <p:spPr bwMode="auto">
          <a:xfrm>
            <a:off x="6324600" y="5029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</a:t>
            </a:r>
          </a:p>
        </p:txBody>
      </p:sp>
      <p:sp>
        <p:nvSpPr>
          <p:cNvPr id="11273" name="Rectangle 10"/>
          <p:cNvSpPr>
            <a:spLocks noChangeArrowheads="1"/>
          </p:cNvSpPr>
          <p:nvPr/>
        </p:nvSpPr>
        <p:spPr bwMode="auto">
          <a:xfrm>
            <a:off x="6858000" y="5029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11274" name="Rectangle 11"/>
          <p:cNvSpPr>
            <a:spLocks noChangeArrowheads="1"/>
          </p:cNvSpPr>
          <p:nvPr/>
        </p:nvSpPr>
        <p:spPr bwMode="auto">
          <a:xfrm>
            <a:off x="7391400" y="5029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1275" name="Rectangle 12"/>
          <p:cNvSpPr>
            <a:spLocks noChangeArrowheads="1"/>
          </p:cNvSpPr>
          <p:nvPr/>
        </p:nvSpPr>
        <p:spPr bwMode="auto">
          <a:xfrm>
            <a:off x="2057400" y="5029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11276" name="Rectangle 13"/>
          <p:cNvSpPr>
            <a:spLocks noChangeArrowheads="1"/>
          </p:cNvSpPr>
          <p:nvPr/>
        </p:nvSpPr>
        <p:spPr bwMode="auto">
          <a:xfrm>
            <a:off x="2590800" y="5029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</a:t>
            </a:r>
          </a:p>
        </p:txBody>
      </p:sp>
      <p:sp>
        <p:nvSpPr>
          <p:cNvPr id="11277" name="Rectangle 14"/>
          <p:cNvSpPr>
            <a:spLocks noChangeArrowheads="1"/>
          </p:cNvSpPr>
          <p:nvPr/>
        </p:nvSpPr>
        <p:spPr bwMode="auto">
          <a:xfrm>
            <a:off x="3124200" y="5029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11278" name="Rectangle 15"/>
          <p:cNvSpPr>
            <a:spLocks noChangeArrowheads="1"/>
          </p:cNvSpPr>
          <p:nvPr/>
        </p:nvSpPr>
        <p:spPr bwMode="auto">
          <a:xfrm>
            <a:off x="3657600" y="5029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1279" name="Rectangle 16"/>
          <p:cNvSpPr>
            <a:spLocks noChangeArrowheads="1"/>
          </p:cNvSpPr>
          <p:nvPr/>
        </p:nvSpPr>
        <p:spPr bwMode="auto">
          <a:xfrm>
            <a:off x="990600" y="5029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11280" name="Rectangle 17"/>
          <p:cNvSpPr>
            <a:spLocks noChangeArrowheads="1"/>
          </p:cNvSpPr>
          <p:nvPr/>
        </p:nvSpPr>
        <p:spPr bwMode="auto">
          <a:xfrm>
            <a:off x="1524000" y="5029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1281" name="Text Box 31"/>
          <p:cNvSpPr txBox="1">
            <a:spLocks noChangeArrowheads="1"/>
          </p:cNvSpPr>
          <p:nvPr/>
        </p:nvSpPr>
        <p:spPr bwMode="auto">
          <a:xfrm>
            <a:off x="4327525" y="5756275"/>
            <a:ext cx="215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Unsorted region</a:t>
            </a:r>
          </a:p>
        </p:txBody>
      </p:sp>
      <p:sp>
        <p:nvSpPr>
          <p:cNvPr id="11282" name="Text Box 32"/>
          <p:cNvSpPr txBox="1">
            <a:spLocks noChangeArrowheads="1"/>
          </p:cNvSpPr>
          <p:nvPr/>
        </p:nvSpPr>
        <p:spPr bwMode="auto">
          <a:xfrm>
            <a:off x="365125" y="5832475"/>
            <a:ext cx="1833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Sorted region</a:t>
            </a:r>
          </a:p>
        </p:txBody>
      </p:sp>
      <p:sp>
        <p:nvSpPr>
          <p:cNvPr id="11283" name="Line 33"/>
          <p:cNvSpPr>
            <a:spLocks noChangeShapeType="1"/>
          </p:cNvSpPr>
          <p:nvPr/>
        </p:nvSpPr>
        <p:spPr bwMode="auto">
          <a:xfrm flipH="1" flipV="1">
            <a:off x="1295400" y="5486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Line 35"/>
          <p:cNvSpPr>
            <a:spLocks noChangeShapeType="1"/>
          </p:cNvSpPr>
          <p:nvPr/>
        </p:nvSpPr>
        <p:spPr bwMode="auto">
          <a:xfrm flipH="1" flipV="1">
            <a:off x="1828800" y="5486400"/>
            <a:ext cx="2438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Line 37"/>
          <p:cNvSpPr>
            <a:spLocks noChangeShapeType="1"/>
          </p:cNvSpPr>
          <p:nvPr/>
        </p:nvSpPr>
        <p:spPr bwMode="auto">
          <a:xfrm flipV="1">
            <a:off x="6248400" y="54864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 - Algorithm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4419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Until the unsorted region is empty, do: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Take first element in unsorted region.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Until unsorted element &gt;= sorted element, do: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compare with adjacent element in sorted region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If unsorted element &lt; sorted element</a:t>
            </a:r>
          </a:p>
          <a:p>
            <a:pPr lvl="3">
              <a:spcBef>
                <a:spcPts val="0"/>
              </a:spcBef>
            </a:pPr>
            <a:r>
              <a:rPr lang="en-US" dirty="0" smtClean="0"/>
              <a:t>exchange positions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Else, return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Stop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Return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 - Algorithm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an array x[] that contains the unordered list to be sorted in situ: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for(i=1; i&lt;</a:t>
            </a:r>
            <a:r>
              <a:rPr lang="en-US" sz="2400" dirty="0" err="1" smtClean="0">
                <a:latin typeface="Courier New" pitchFamily="49" charset="0"/>
              </a:rPr>
              <a:t>n;i</a:t>
            </a:r>
            <a:r>
              <a:rPr lang="en-US" sz="2400" dirty="0" smtClean="0">
                <a:latin typeface="Courier New" pitchFamily="49" charset="0"/>
              </a:rPr>
              <a:t>++)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for(j=i; j&gt;0  &amp;&amp; x[j] &lt; x[j-1]; j--)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	swap contents of x[j] and x[j-1];			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 - 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76600"/>
            <a:ext cx="7772400" cy="2819400"/>
          </a:xfrm>
        </p:spPr>
        <p:txBody>
          <a:bodyPr/>
          <a:lstStyle/>
          <a:p>
            <a:r>
              <a:rPr lang="en-US" dirty="0" smtClean="0"/>
              <a:t>Step1: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i=1; j=i=1; 6 is not &lt; 2 ==&gt; no swap</a:t>
            </a:r>
          </a:p>
          <a:p>
            <a:r>
              <a:rPr lang="en-US" dirty="0" smtClean="0"/>
              <a:t>Step 2: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i=2; j=i=2; 4&lt;6 ==&gt; swap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i=2; j=1; 4 is not &lt; 2 ==&gt; no swap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638800" y="2286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3505200" y="2286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4038600" y="2286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4572000" y="2286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5105400" y="2286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4345" name="Rectangle 10"/>
          <p:cNvSpPr>
            <a:spLocks noChangeArrowheads="1"/>
          </p:cNvSpPr>
          <p:nvPr/>
        </p:nvSpPr>
        <p:spPr bwMode="auto">
          <a:xfrm>
            <a:off x="2438400" y="2286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4346" name="Rectangle 11"/>
          <p:cNvSpPr>
            <a:spLocks noChangeArrowheads="1"/>
          </p:cNvSpPr>
          <p:nvPr/>
        </p:nvSpPr>
        <p:spPr bwMode="auto">
          <a:xfrm>
            <a:off x="2971800" y="2286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 - 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1295400"/>
          </a:xfrm>
        </p:spPr>
        <p:txBody>
          <a:bodyPr/>
          <a:lstStyle/>
          <a:p>
            <a:r>
              <a:rPr lang="en-US" dirty="0" smtClean="0"/>
              <a:t>Continue in Blackboard</a:t>
            </a:r>
          </a:p>
          <a:p>
            <a:r>
              <a:rPr lang="en-US" dirty="0" smtClean="0"/>
              <a:t>At the end, the following list results:</a:t>
            </a:r>
          </a:p>
        </p:txBody>
      </p:sp>
      <p:sp>
        <p:nvSpPr>
          <p:cNvPr id="15364" name="Rectangle 12"/>
          <p:cNvSpPr>
            <a:spLocks noChangeArrowheads="1"/>
          </p:cNvSpPr>
          <p:nvPr/>
        </p:nvSpPr>
        <p:spPr bwMode="auto">
          <a:xfrm>
            <a:off x="4495800" y="4114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365" name="Rectangle 13"/>
          <p:cNvSpPr>
            <a:spLocks noChangeArrowheads="1"/>
          </p:cNvSpPr>
          <p:nvPr/>
        </p:nvSpPr>
        <p:spPr bwMode="auto">
          <a:xfrm>
            <a:off x="3962400" y="4114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366" name="Rectangle 14"/>
          <p:cNvSpPr>
            <a:spLocks noChangeArrowheads="1"/>
          </p:cNvSpPr>
          <p:nvPr/>
        </p:nvSpPr>
        <p:spPr bwMode="auto">
          <a:xfrm>
            <a:off x="5562600" y="4114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5367" name="Rectangle 15"/>
          <p:cNvSpPr>
            <a:spLocks noChangeArrowheads="1"/>
          </p:cNvSpPr>
          <p:nvPr/>
        </p:nvSpPr>
        <p:spPr bwMode="auto">
          <a:xfrm>
            <a:off x="3429000" y="4114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368" name="Rectangle 16"/>
          <p:cNvSpPr>
            <a:spLocks noChangeArrowheads="1"/>
          </p:cNvSpPr>
          <p:nvPr/>
        </p:nvSpPr>
        <p:spPr bwMode="auto">
          <a:xfrm>
            <a:off x="2362200" y="4114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369" name="Rectangle 17"/>
          <p:cNvSpPr>
            <a:spLocks noChangeArrowheads="1"/>
          </p:cNvSpPr>
          <p:nvPr/>
        </p:nvSpPr>
        <p:spPr bwMode="auto">
          <a:xfrm>
            <a:off x="2895600" y="4114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370" name="Rectangle 18"/>
          <p:cNvSpPr>
            <a:spLocks noChangeArrowheads="1"/>
          </p:cNvSpPr>
          <p:nvPr/>
        </p:nvSpPr>
        <p:spPr bwMode="auto">
          <a:xfrm>
            <a:off x="5029200" y="4114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6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Sort - </a:t>
            </a:r>
            <a:r>
              <a:rPr lang="en-US" dirty="0" smtClean="0"/>
              <a:t>Efficiency</a:t>
            </a:r>
            <a:endParaRPr 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Assuming a list if </a:t>
            </a:r>
            <a:r>
              <a:rPr lang="en-US" b="1" dirty="0" smtClean="0"/>
              <a:t>n</a:t>
            </a:r>
            <a:r>
              <a:rPr lang="en-US" dirty="0" smtClean="0"/>
              <a:t> elements and a time to compare of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c</a:t>
            </a:r>
            <a:endParaRPr lang="en-US" dirty="0" smtClean="0"/>
          </a:p>
          <a:p>
            <a:r>
              <a:rPr lang="en-US" dirty="0" smtClean="0"/>
              <a:t>Consists </a:t>
            </a:r>
            <a:r>
              <a:rPr lang="en-US" dirty="0" smtClean="0"/>
              <a:t>of two loops, one embedded in the other.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Outer loop does n-1 iterations all the time.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Inner loop varies, depending on how close to being sorted the list is.</a:t>
            </a:r>
          </a:p>
          <a:p>
            <a:pPr lvl="2"/>
            <a:r>
              <a:rPr lang="en-US" dirty="0" smtClean="0"/>
              <a:t>At best, 1 comparison</a:t>
            </a:r>
          </a:p>
          <a:p>
            <a:pPr lvl="2"/>
            <a:r>
              <a:rPr lang="en-US" dirty="0" smtClean="0"/>
              <a:t>At worst, the average size of the list is n/2 </a:t>
            </a:r>
          </a:p>
          <a:p>
            <a:r>
              <a:rPr lang="en-US" dirty="0" smtClean="0"/>
              <a:t>Complexity:  n(n-1)/</a:t>
            </a:r>
            <a:r>
              <a:rPr lang="en-US" dirty="0" smtClean="0"/>
              <a:t>2 roughly related to n</a:t>
            </a:r>
            <a:r>
              <a:rPr lang="en-US" baseline="30000" dirty="0" smtClean="0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 are two basic types of searches with regards to where the dictionary is:</a:t>
            </a:r>
          </a:p>
          <a:p>
            <a:pPr lvl="1"/>
            <a:r>
              <a:rPr lang="en-US"/>
              <a:t>Internal search: All items in electronic memory.</a:t>
            </a:r>
          </a:p>
          <a:p>
            <a:pPr lvl="1"/>
            <a:r>
              <a:rPr lang="en-US"/>
              <a:t>External search: Some items in external memory such as disk.  Implies that some parts of external contents must be brought into memory and replaced with others continuously.</a:t>
            </a:r>
          </a:p>
          <a:p>
            <a:r>
              <a:rPr lang="en-US"/>
              <a:t>We will concentrate on internal searches.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Searches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 Sort - Complexity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419600"/>
          </a:xfrm>
        </p:spPr>
        <p:txBody>
          <a:bodyPr/>
          <a:lstStyle/>
          <a:p>
            <a:r>
              <a:rPr lang="en-US" dirty="0" smtClean="0"/>
              <a:t>Best </a:t>
            </a:r>
            <a:r>
              <a:rPr lang="en-US" dirty="0" smtClean="0"/>
              <a:t>case: list is already in order.</a:t>
            </a:r>
          </a:p>
          <a:p>
            <a:pPr algn="ctr">
              <a:buFontTx/>
              <a:buNone/>
            </a:pPr>
            <a:r>
              <a:rPr lang="en-US" dirty="0" smtClean="0"/>
              <a:t>Computation </a:t>
            </a:r>
            <a:r>
              <a:rPr lang="en-US" smtClean="0"/>
              <a:t>time</a:t>
            </a:r>
            <a:r>
              <a:rPr lang="en-US" smtClean="0"/>
              <a:t> ≈ </a:t>
            </a:r>
            <a:r>
              <a:rPr lang="en-US" dirty="0" smtClean="0"/>
              <a:t>n </a:t>
            </a:r>
            <a:r>
              <a:rPr lang="en-US" sz="2000" dirty="0" smtClean="0"/>
              <a:t>x</a:t>
            </a:r>
            <a:r>
              <a:rPr lang="en-US" dirty="0" smtClean="0"/>
              <a:t>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c</a:t>
            </a:r>
            <a:endParaRPr lang="en-US" dirty="0" smtClean="0"/>
          </a:p>
          <a:p>
            <a:pPr>
              <a:spcBef>
                <a:spcPct val="60000"/>
              </a:spcBef>
            </a:pPr>
            <a:r>
              <a:rPr lang="en-US" dirty="0" smtClean="0"/>
              <a:t>Worst case: list is in reverse order.</a:t>
            </a:r>
          </a:p>
          <a:p>
            <a:pPr algn="ctr">
              <a:spcBef>
                <a:spcPct val="60000"/>
              </a:spcBef>
              <a:buFontTx/>
              <a:buNone/>
            </a:pPr>
            <a:r>
              <a:rPr lang="en-US" dirty="0" smtClean="0"/>
              <a:t>Computation time </a:t>
            </a:r>
            <a:r>
              <a:rPr lang="en-US" dirty="0" smtClean="0"/>
              <a:t>≈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c</a:t>
            </a:r>
            <a:r>
              <a:rPr lang="en-US" b="1" baseline="-25000" dirty="0" smtClean="0"/>
              <a:t>  </a:t>
            </a:r>
            <a:r>
              <a:rPr lang="en-US" sz="2000" dirty="0" smtClean="0"/>
              <a:t>x</a:t>
            </a:r>
            <a:r>
              <a:rPr lang="en-US" b="1" baseline="-25000" dirty="0" smtClean="0"/>
              <a:t>  </a:t>
            </a:r>
            <a:r>
              <a:rPr lang="en-US" b="1" dirty="0" smtClean="0"/>
              <a:t>n(n-1</a:t>
            </a:r>
            <a:r>
              <a:rPr lang="en-US" b="1" dirty="0" smtClean="0"/>
              <a:t>)/2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The closer list is to being sorted, the </a:t>
            </a:r>
            <a:r>
              <a:rPr lang="en-US" dirty="0" smtClean="0"/>
              <a:t>more efficient the algorithm.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Static Dictionaries</a:t>
            </a:r>
            <a:r>
              <a:rPr lang="en-US" dirty="0"/>
              <a:t>: do neither add or remove items over the life of the algorithm - i.e., printed phone book.</a:t>
            </a:r>
          </a:p>
          <a:p>
            <a:r>
              <a:rPr lang="en-US" b="1" u="sng" dirty="0"/>
              <a:t>Dynamic Dictionaries</a:t>
            </a:r>
            <a:r>
              <a:rPr lang="en-US" dirty="0"/>
              <a:t>: Can add or remove elements from the dictionary, i.e.,  club membership.</a:t>
            </a:r>
          </a:p>
          <a:p>
            <a:r>
              <a:rPr lang="en-US" b="1" u="sng" dirty="0"/>
              <a:t>Semi-dynamic Dictionaries</a:t>
            </a:r>
            <a:r>
              <a:rPr lang="en-US" dirty="0"/>
              <a:t>: can add but not remove items, i.e., obituaries.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Dictionaries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a dictionary is a list of items .</a:t>
            </a:r>
          </a:p>
          <a:p>
            <a:r>
              <a:rPr lang="en-US" dirty="0"/>
              <a:t>Assume contiguous </a:t>
            </a:r>
            <a:r>
              <a:rPr lang="en-US" dirty="0" smtClean="0"/>
              <a:t>lists (for now)</a:t>
            </a:r>
            <a:endParaRPr lang="en-US" dirty="0"/>
          </a:p>
          <a:p>
            <a:r>
              <a:rPr lang="en-US" dirty="0"/>
              <a:t>Searching linked structures is rather different and probably more advantageous, </a:t>
            </a:r>
            <a:r>
              <a:rPr lang="en-US" dirty="0" smtClean="0"/>
              <a:t>but will not be discussed here.</a:t>
            </a:r>
            <a:endParaRPr lang="en-US" dirty="0"/>
          </a:p>
          <a:p>
            <a:r>
              <a:rPr lang="en-US" dirty="0"/>
              <a:t>The list will be referred to as </a:t>
            </a:r>
            <a:r>
              <a:rPr lang="en-US" b="1" dirty="0" err="1">
                <a:latin typeface="Courier New" pitchFamily="49" charset="0"/>
              </a:rPr>
              <a:t>the_list</a:t>
            </a:r>
            <a:r>
              <a:rPr lang="en-US" dirty="0"/>
              <a:t>.</a:t>
            </a:r>
          </a:p>
          <a:p>
            <a:r>
              <a:rPr lang="en-US" dirty="0" err="1">
                <a:latin typeface="Courier New" pitchFamily="49" charset="0"/>
              </a:rPr>
              <a:t>the_list</a:t>
            </a:r>
            <a:r>
              <a:rPr lang="en-US" dirty="0"/>
              <a:t> will contain records and a keys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Records are the data we seek</a:t>
            </a:r>
          </a:p>
          <a:p>
            <a:pPr lvl="1"/>
            <a:r>
              <a:rPr lang="en-US" dirty="0" smtClean="0"/>
              <a:t>Keys are the label of a record that is sought.</a:t>
            </a:r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Dictionary Representation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Off-line </a:t>
            </a:r>
            <a:r>
              <a:rPr lang="en-US" b="1" u="sng" dirty="0"/>
              <a:t>search</a:t>
            </a:r>
            <a:r>
              <a:rPr lang="en-US" dirty="0"/>
              <a:t>: the sequence of search requests can be examined and possibly manipulated before being processed</a:t>
            </a:r>
            <a:r>
              <a:rPr lang="en-US" dirty="0" smtClean="0"/>
              <a:t>.</a:t>
            </a:r>
            <a:r>
              <a:rPr lang="en-US" b="1" dirty="0" smtClean="0"/>
              <a:t> </a:t>
            </a:r>
            <a:endParaRPr lang="en-US" b="1" dirty="0" smtClean="0"/>
          </a:p>
          <a:p>
            <a:r>
              <a:rPr lang="en-US" b="1" u="sng" dirty="0" smtClean="0"/>
              <a:t>On-line </a:t>
            </a:r>
            <a:r>
              <a:rPr lang="en-US" b="1" u="sng" dirty="0" smtClean="0"/>
              <a:t>search</a:t>
            </a:r>
            <a:r>
              <a:rPr lang="en-US" dirty="0" smtClean="0"/>
              <a:t>: Requests are processed one by one in real time.  Results on one request returned before next one is considered - more difficult of the two.</a:t>
            </a:r>
          </a:p>
          <a:p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Searches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Keys can be compared through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==, !=, &lt;, &gt;, &lt;=, </a:t>
            </a:r>
            <a:r>
              <a:rPr lang="en-US" dirty="0"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&gt;=</a:t>
            </a:r>
            <a:r>
              <a:rPr lang="en-US" dirty="0"/>
              <a:t> </a:t>
            </a:r>
            <a:r>
              <a:rPr lang="en-US" dirty="0" smtClean="0"/>
              <a:t>operators, as well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if a string.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Keys can be compared for equality </a:t>
            </a:r>
            <a:r>
              <a:rPr lang="en-US" dirty="0" smtClean="0"/>
              <a:t>and/or </a:t>
            </a:r>
            <a:r>
              <a:rPr lang="en-US" dirty="0"/>
              <a:t>relative ordering.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Records simply </a:t>
            </a:r>
            <a:r>
              <a:rPr lang="en-US" dirty="0"/>
              <a:t>contain a key </a:t>
            </a:r>
            <a:r>
              <a:rPr lang="en-US" dirty="0" smtClean="0"/>
              <a:t>member which is the primary means of identifying that record.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Of course, a record can be found through several keys (e.g., PID, name, address, birth date, etc.)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But for the purposes of this lecture, each record will only have one key which is unique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Structures to Search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assume contiguous list (array-based)</a:t>
            </a:r>
          </a:p>
          <a:p>
            <a:r>
              <a:rPr lang="en-US" dirty="0" smtClean="0"/>
              <a:t>After </a:t>
            </a:r>
            <a:r>
              <a:rPr lang="en-US" dirty="0"/>
              <a:t>successful execution, </a:t>
            </a:r>
            <a:r>
              <a:rPr lang="en-US" dirty="0">
                <a:latin typeface="Courier New" pitchFamily="49" charset="0"/>
              </a:rPr>
              <a:t>retrieve()</a:t>
            </a:r>
            <a:r>
              <a:rPr lang="en-US" dirty="0"/>
              <a:t> will place the retrieved value of the record in </a:t>
            </a:r>
            <a:r>
              <a:rPr lang="en-US" dirty="0" smtClean="0"/>
              <a:t>array cell </a:t>
            </a:r>
            <a:r>
              <a:rPr lang="en-US" dirty="0">
                <a:latin typeface="Courier New" pitchFamily="49" charset="0"/>
              </a:rPr>
              <a:t>pos</a:t>
            </a:r>
            <a:r>
              <a:rPr lang="en-US" dirty="0"/>
              <a:t> in the alias for object variable </a:t>
            </a:r>
            <a:r>
              <a:rPr lang="en-US" dirty="0">
                <a:latin typeface="Courier New" pitchFamily="49" charset="0"/>
              </a:rPr>
              <a:t>data</a:t>
            </a:r>
            <a:r>
              <a:rPr lang="en-US" dirty="0"/>
              <a:t>.</a:t>
            </a:r>
          </a:p>
          <a:p>
            <a:r>
              <a:rPr lang="en-US" dirty="0"/>
              <a:t>If the key member of the object retrieved is the one sought, then it returns </a:t>
            </a:r>
            <a:r>
              <a:rPr lang="en-US" dirty="0">
                <a:latin typeface="Courier New" pitchFamily="49" charset="0"/>
              </a:rPr>
              <a:t>success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pos</a:t>
            </a:r>
            <a:r>
              <a:rPr lang="en-US" dirty="0"/>
              <a:t> </a:t>
            </a:r>
            <a:r>
              <a:rPr lang="en-US" dirty="0" smtClean="0"/>
              <a:t>integer  </a:t>
            </a:r>
            <a:r>
              <a:rPr lang="en-US" dirty="0"/>
              <a:t>variable </a:t>
            </a:r>
            <a:r>
              <a:rPr lang="en-US" dirty="0" smtClean="0"/>
              <a:t>will </a:t>
            </a:r>
            <a:r>
              <a:rPr lang="en-US" dirty="0"/>
              <a:t>contain the position of the found record.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Function - Explanation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1199</TotalTime>
  <Words>2179</Words>
  <Application>Microsoft Office PowerPoint</Application>
  <PresentationFormat>On-screen Show (4:3)</PresentationFormat>
  <Paragraphs>428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Paper</vt:lpstr>
      <vt:lpstr>COP 3223C Introduction to Programming in C</vt:lpstr>
      <vt:lpstr>Searching</vt:lpstr>
      <vt:lpstr>Assumptions</vt:lpstr>
      <vt:lpstr>Types of Searches</vt:lpstr>
      <vt:lpstr>Types of Dictionaries</vt:lpstr>
      <vt:lpstr>Dictionary Representation</vt:lpstr>
      <vt:lpstr>Types of Searches</vt:lpstr>
      <vt:lpstr>Data Structures to Search</vt:lpstr>
      <vt:lpstr>Search Function - Explanation</vt:lpstr>
      <vt:lpstr>Sequential Search</vt:lpstr>
      <vt:lpstr>Analysis of Sequential Search</vt:lpstr>
      <vt:lpstr>Binary Searches</vt:lpstr>
      <vt:lpstr>Binary Search Algorithm</vt:lpstr>
      <vt:lpstr>Binary Search</vt:lpstr>
      <vt:lpstr>Binary Search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Analysis of Binary Search</vt:lpstr>
      <vt:lpstr>Analysis of Searching Algorithms</vt:lpstr>
      <vt:lpstr>Sorting</vt:lpstr>
      <vt:lpstr>Limitations</vt:lpstr>
      <vt:lpstr>Sorting Algorithm Types</vt:lpstr>
      <vt:lpstr>Sorting Algorithm Types</vt:lpstr>
      <vt:lpstr>Simple Sorting Techniques</vt:lpstr>
      <vt:lpstr>Insertion Sort</vt:lpstr>
      <vt:lpstr>Insertion Sort</vt:lpstr>
      <vt:lpstr>Insertion Sort</vt:lpstr>
      <vt:lpstr>Insertion Sort - Algorithm</vt:lpstr>
      <vt:lpstr>Insertion Sort - Algorithm</vt:lpstr>
      <vt:lpstr>Insertion Sort - Algorithm</vt:lpstr>
      <vt:lpstr>Insertion Sort - Example</vt:lpstr>
      <vt:lpstr>Insertion Sort - Example</vt:lpstr>
      <vt:lpstr>Insert Sort - Efficiency</vt:lpstr>
      <vt:lpstr>Insert Sort - Complexity</vt:lpstr>
    </vt:vector>
  </TitlesOfParts>
  <Company>Merlin Technology,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avelino</dc:creator>
  <cp:lastModifiedBy>Avelino</cp:lastModifiedBy>
  <cp:revision>32</cp:revision>
  <dcterms:created xsi:type="dcterms:W3CDTF">1998-12-05T19:43:44Z</dcterms:created>
  <dcterms:modified xsi:type="dcterms:W3CDTF">2015-11-10T15:23:56Z</dcterms:modified>
</cp:coreProperties>
</file>