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45" r:id="rId1"/>
  </p:sldMasterIdLst>
  <p:notesMasterIdLst>
    <p:notesMasterId r:id="rId54"/>
  </p:notesMasterIdLst>
  <p:handoutMasterIdLst>
    <p:handoutMasterId r:id="rId55"/>
  </p:handoutMasterIdLst>
  <p:sldIdLst>
    <p:sldId id="256" r:id="rId2"/>
    <p:sldId id="351" r:id="rId3"/>
    <p:sldId id="258" r:id="rId4"/>
    <p:sldId id="302" r:id="rId5"/>
    <p:sldId id="300" r:id="rId6"/>
    <p:sldId id="350" r:id="rId7"/>
    <p:sldId id="301" r:id="rId8"/>
    <p:sldId id="347" r:id="rId9"/>
    <p:sldId id="349" r:id="rId10"/>
    <p:sldId id="259" r:id="rId11"/>
    <p:sldId id="343" r:id="rId12"/>
    <p:sldId id="344" r:id="rId13"/>
    <p:sldId id="345" r:id="rId14"/>
    <p:sldId id="346" r:id="rId15"/>
    <p:sldId id="348" r:id="rId16"/>
    <p:sldId id="260" r:id="rId17"/>
    <p:sldId id="261" r:id="rId18"/>
    <p:sldId id="262" r:id="rId19"/>
    <p:sldId id="310" r:id="rId20"/>
    <p:sldId id="326" r:id="rId21"/>
    <p:sldId id="266" r:id="rId22"/>
    <p:sldId id="291" r:id="rId23"/>
    <p:sldId id="292" r:id="rId24"/>
    <p:sldId id="328" r:id="rId25"/>
    <p:sldId id="303" r:id="rId26"/>
    <p:sldId id="309" r:id="rId27"/>
    <p:sldId id="263" r:id="rId28"/>
    <p:sldId id="267" r:id="rId29"/>
    <p:sldId id="304" r:id="rId30"/>
    <p:sldId id="305" r:id="rId31"/>
    <p:sldId id="306" r:id="rId32"/>
    <p:sldId id="307" r:id="rId33"/>
    <p:sldId id="269" r:id="rId34"/>
    <p:sldId id="270" r:id="rId35"/>
    <p:sldId id="268" r:id="rId36"/>
    <p:sldId id="297" r:id="rId37"/>
    <p:sldId id="298" r:id="rId38"/>
    <p:sldId id="325" r:id="rId39"/>
    <p:sldId id="321" r:id="rId40"/>
    <p:sldId id="322" r:id="rId41"/>
    <p:sldId id="323" r:id="rId42"/>
    <p:sldId id="324" r:id="rId43"/>
    <p:sldId id="264" r:id="rId44"/>
    <p:sldId id="272" r:id="rId45"/>
    <p:sldId id="276" r:id="rId46"/>
    <p:sldId id="327" r:id="rId47"/>
    <p:sldId id="277" r:id="rId48"/>
    <p:sldId id="278" r:id="rId49"/>
    <p:sldId id="280" r:id="rId50"/>
    <p:sldId id="281" r:id="rId51"/>
    <p:sldId id="282" r:id="rId52"/>
    <p:sldId id="283" r:id="rId53"/>
  </p:sldIdLst>
  <p:sldSz cx="9144000" cy="6858000" type="screen4x3"/>
  <p:notesSz cx="68580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5100"/>
    <a:srgbClr val="663300"/>
    <a:srgbClr val="894400"/>
    <a:srgbClr val="4D4D4D"/>
    <a:srgbClr val="FFFFFF"/>
    <a:srgbClr val="996600"/>
    <a:srgbClr val="FF99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85" autoAdjust="0"/>
    <p:restoredTop sz="86949" autoAdjust="0"/>
  </p:normalViewPr>
  <p:slideViewPr>
    <p:cSldViewPr>
      <p:cViewPr varScale="1">
        <p:scale>
          <a:sx n="80" d="100"/>
          <a:sy n="80" d="100"/>
        </p:scale>
        <p:origin x="124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714"/>
    </p:cViewPr>
  </p:sorterViewPr>
  <p:notesViewPr>
    <p:cSldViewPr>
      <p:cViewPr varScale="1">
        <p:scale>
          <a:sx n="50" d="100"/>
          <a:sy n="50" d="100"/>
        </p:scale>
        <p:origin x="-1968" y="-108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defTabSz="931863" eaLnBrk="1" hangingPunct="1">
              <a:defRPr sz="1200" dirty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 dirty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 eaLnBrk="1" hangingPunct="1">
              <a:defRPr sz="1200" dirty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977B3F7F-98B8-4819-A567-4078912052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515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922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029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95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95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92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7C7D38D-5B2D-4634-B281-B2DE50BF1C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204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EF4B8-D9C8-4C75-BD98-7D960B196952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01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3A2F3-F449-4743-A6EA-E44055D2017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77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3A2F3-F449-4743-A6EA-E44055D2017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20879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55902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355165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C7D38D-5B2D-4634-B281-B2DE50BF1CD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766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C7D38D-5B2D-4634-B281-B2DE50BF1CD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327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35398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95630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67588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317386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C7D38D-5B2D-4634-B281-B2DE50BF1CD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006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C7D38D-5B2D-4634-B281-B2DE50BF1CD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883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9EFC1-B1AD-4DF6-A2B6-B47F8DA3909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424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865817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659497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C7D38D-5B2D-4634-B281-B2DE50BF1CD2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854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C7D38D-5B2D-4634-B281-B2DE50BF1CD2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38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C7D38D-5B2D-4634-B281-B2DE50BF1CD2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386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C7D38D-5B2D-4634-B281-B2DE50BF1CD2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796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35664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C7D38D-5B2D-4634-B281-B2DE50BF1CD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185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598158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265866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082508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58826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9EFC1-B1AD-4DF6-A2B6-B47F8DA39094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308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9EFC1-B1AD-4DF6-A2B6-B47F8DA39094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578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9EFC1-B1AD-4DF6-A2B6-B47F8DA39094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5825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9EFC1-B1AD-4DF6-A2B6-B47F8DA39094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317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9EFC1-B1AD-4DF6-A2B6-B47F8DA39094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735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33731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34D5D-E270-454D-8B30-E431788E05F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7296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2262916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113963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C7D38D-5B2D-4634-B281-B2DE50BF1CD2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3301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6857220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8318026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7756835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5691681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8153851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4745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C7D38D-5B2D-4634-B281-B2DE50BF1CD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65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C7D38D-5B2D-4634-B281-B2DE50BF1CD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23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77093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3A2F3-F449-4743-A6EA-E44055D2017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69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3A2F3-F449-4743-A6EA-E44055D2017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79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061"/>
          <p:cNvSpPr txBox="1">
            <a:spLocks noChangeArrowheads="1"/>
          </p:cNvSpPr>
          <p:nvPr userDrawn="1"/>
        </p:nvSpPr>
        <p:spPr bwMode="auto">
          <a:xfrm>
            <a:off x="838200" y="0"/>
            <a:ext cx="8077200" cy="4889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b="1"/>
          </a:p>
        </p:txBody>
      </p:sp>
      <p:sp>
        <p:nvSpPr>
          <p:cNvPr id="6" name="Text Box 2062"/>
          <p:cNvSpPr txBox="1">
            <a:spLocks noChangeArrowheads="1"/>
          </p:cNvSpPr>
          <p:nvPr userDrawn="1"/>
        </p:nvSpPr>
        <p:spPr bwMode="auto">
          <a:xfrm>
            <a:off x="0" y="4114800"/>
            <a:ext cx="3276600" cy="4889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Freeform 2054"/>
          <p:cNvSpPr>
            <a:spLocks/>
          </p:cNvSpPr>
          <p:nvPr userDrawn="1"/>
        </p:nvSpPr>
        <p:spPr bwMode="auto">
          <a:xfrm>
            <a:off x="4510088" y="1193800"/>
            <a:ext cx="4651375" cy="5708650"/>
          </a:xfrm>
          <a:custGeom>
            <a:avLst/>
            <a:gdLst/>
            <a:ahLst/>
            <a:cxnLst>
              <a:cxn ang="0">
                <a:pos x="1905" y="3312"/>
              </a:cxn>
              <a:cxn ang="0">
                <a:pos x="2358" y="3313"/>
              </a:cxn>
              <a:cxn ang="0">
                <a:pos x="2358" y="1437"/>
              </a:cxn>
              <a:cxn ang="0">
                <a:pos x="0" y="0"/>
              </a:cxn>
              <a:cxn ang="0">
                <a:pos x="201" y="150"/>
              </a:cxn>
              <a:cxn ang="0">
                <a:pos x="366" y="279"/>
              </a:cxn>
              <a:cxn ang="0">
                <a:pos x="552" y="441"/>
              </a:cxn>
              <a:cxn ang="0">
                <a:pos x="732" y="612"/>
              </a:cxn>
              <a:cxn ang="0">
                <a:pos x="996" y="903"/>
              </a:cxn>
              <a:cxn ang="0">
                <a:pos x="1230" y="1212"/>
              </a:cxn>
              <a:cxn ang="0">
                <a:pos x="1400" y="1482"/>
              </a:cxn>
              <a:cxn ang="0">
                <a:pos x="1548" y="1761"/>
              </a:cxn>
              <a:cxn ang="0">
                <a:pos x="1665" y="2040"/>
              </a:cxn>
              <a:cxn ang="0">
                <a:pos x="1751" y="2295"/>
              </a:cxn>
              <a:cxn ang="0">
                <a:pos x="1809" y="2511"/>
              </a:cxn>
              <a:cxn ang="0">
                <a:pos x="1863" y="2778"/>
              </a:cxn>
              <a:cxn ang="0">
                <a:pos x="1890" y="3012"/>
              </a:cxn>
              <a:cxn ang="0">
                <a:pos x="1905" y="3312"/>
              </a:cxn>
            </a:cxnLst>
            <a:rect l="0" t="0" r="r" b="b"/>
            <a:pathLst>
              <a:path w="2359" h="3314">
                <a:moveTo>
                  <a:pt x="1905" y="3312"/>
                </a:moveTo>
                <a:lnTo>
                  <a:pt x="2358" y="3313"/>
                </a:lnTo>
                <a:lnTo>
                  <a:pt x="2358" y="1437"/>
                </a:lnTo>
                <a:lnTo>
                  <a:pt x="0" y="0"/>
                </a:lnTo>
                <a:lnTo>
                  <a:pt x="201" y="150"/>
                </a:lnTo>
                <a:lnTo>
                  <a:pt x="366" y="279"/>
                </a:lnTo>
                <a:lnTo>
                  <a:pt x="552" y="441"/>
                </a:lnTo>
                <a:lnTo>
                  <a:pt x="732" y="612"/>
                </a:lnTo>
                <a:lnTo>
                  <a:pt x="996" y="903"/>
                </a:lnTo>
                <a:lnTo>
                  <a:pt x="1230" y="1212"/>
                </a:lnTo>
                <a:lnTo>
                  <a:pt x="1400" y="1482"/>
                </a:lnTo>
                <a:lnTo>
                  <a:pt x="1548" y="1761"/>
                </a:lnTo>
                <a:lnTo>
                  <a:pt x="1665" y="2040"/>
                </a:lnTo>
                <a:lnTo>
                  <a:pt x="1751" y="2295"/>
                </a:lnTo>
                <a:lnTo>
                  <a:pt x="1809" y="2511"/>
                </a:lnTo>
                <a:lnTo>
                  <a:pt x="1863" y="2778"/>
                </a:lnTo>
                <a:lnTo>
                  <a:pt x="1890" y="3012"/>
                </a:lnTo>
                <a:lnTo>
                  <a:pt x="1905" y="3312"/>
                </a:lnTo>
              </a:path>
            </a:pathLst>
          </a:custGeom>
          <a:gradFill rotWithShape="0"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18900000" scaled="1"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0" name="Picture 5" descr="UCF logo- tag horizontal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71650" y="123825"/>
            <a:ext cx="55816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074" descr="EECS wave Centered text (15 pt) copy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5260975"/>
            <a:ext cx="9317038" cy="164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188" y="317500"/>
            <a:ext cx="8213725" cy="119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8/24/2015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8/24/2015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8/24/2015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8/24/2015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8/24/2015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8/24/2015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8/24/2015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pic>
        <p:nvPicPr>
          <p:cNvPr id="7" name="Picture 11" descr="EECS wave Centered text (15 pt)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10200" y="6134100"/>
            <a:ext cx="3713163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 descr="UCF logo- tag horizontal"/>
          <p:cNvPicPr>
            <a:picLocks noChangeAspect="1" noChangeArrowheads="1"/>
          </p:cNvPicPr>
          <p:nvPr userDrawn="1"/>
        </p:nvPicPr>
        <p:blipFill>
          <a:blip r:embed="rId16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6838" y="6145213"/>
            <a:ext cx="3865562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7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1524000"/>
            <a:ext cx="7772400" cy="3962400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COP 3223</a:t>
            </a:r>
            <a:b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Packet #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2 – C Basics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Variables, Constants, Operators,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An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can store an integer in the range 2</a:t>
            </a:r>
            <a:r>
              <a:rPr lang="en-US" baseline="30000" dirty="0" smtClean="0">
                <a:solidFill>
                  <a:schemeClr val="accent2">
                    <a:lumMod val="50000"/>
                  </a:schemeClr>
                </a:solidFill>
              </a:rPr>
              <a:t>31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-1 to -2</a:t>
            </a:r>
            <a:r>
              <a:rPr lang="en-US" baseline="30000" dirty="0" smtClean="0">
                <a:solidFill>
                  <a:schemeClr val="accent2">
                    <a:lumMod val="50000"/>
                  </a:schemeClr>
                </a:solidFill>
              </a:rPr>
              <a:t>31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(about + 2 billion to - 2 billion)</a:t>
            </a:r>
          </a:p>
          <a:p>
            <a:pPr lvl="1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For most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applications,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this limitation won't be a problem.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Typically used to count whole things, such as iterations in loops, elements of an array and in some special functions.</a:t>
            </a:r>
          </a:p>
          <a:p>
            <a:r>
              <a:rPr lang="en-US" u="sng" dirty="0" smtClean="0">
                <a:solidFill>
                  <a:schemeClr val="accent2">
                    <a:lumMod val="50000"/>
                  </a:schemeClr>
                </a:solidFill>
              </a:rPr>
              <a:t>Not good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for doing math in most applications.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Integers (continued)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Integers are typically represented by one byte (8 bits) or by one word (16 bits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), depending on your choice and/or the compiler being used.</a:t>
            </a:r>
          </a:p>
          <a:p>
            <a:pPr>
              <a:spcAft>
                <a:spcPts val="1200"/>
              </a:spcAft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Modern computers use 32 bits – no implementation uses 8 bits anymore. 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Unsigned Integers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There exist two types of binary integers: 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signed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and 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unsigned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Unsigned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integers are easy – they use all 8 or 16 bits in the byte or word to represent the number.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If a byte, the total range is 0 to 255 (00000000 to 11111111).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If a word, the total range is 0 to 65,535 (0000000000000000 to 1111111111111111).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Signed Integers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Are slightly more complicated, as they can only use 7 or 15 of the bits to represent the number.  The highest bit is used to indicate the sign.  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 high bit of 0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sym typeface="Wingdings" pitchFamily="2" charset="2"/>
              </a:rPr>
              <a:t>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positive number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 high bit of 1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sym typeface="Wingdings" pitchFamily="2" charset="2"/>
              </a:rPr>
              <a:t>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negative number  -   counter intuitive, but more efficient.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Signed numbers (cont.)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The range of a signed integer in a byte is therefore, -128 to127, remembering that the high bit does not count.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The range of a signed integer in a word is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       –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32,768 to 32,767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The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declaration defaults to signed.</a:t>
            </a:r>
          </a:p>
          <a:p>
            <a:pPr lvl="1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No need to say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signed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57599"/>
          </a:xfrm>
        </p:spPr>
        <p:txBody>
          <a:bodyPr>
            <a:normAutofit fontScale="92500"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short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dirty="0" smtClean="0"/>
              <a:t>16 bits                    -32,768 -&gt; +32,767</a:t>
            </a: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unsigned short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dirty="0" smtClean="0"/>
              <a:t>16 bits        0 -&gt; +65,535</a:t>
            </a: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unsigned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smtClean="0"/>
              <a:t>32 </a:t>
            </a:r>
            <a:r>
              <a:rPr lang="en-US" sz="2800" dirty="0" smtClean="0"/>
              <a:t>bits          0 -&gt; +4,294,967,295 </a:t>
            </a:r>
          </a:p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/>
              <a:t>    32 bits          -2,147,483,648 -&gt; +2,147,483,647</a:t>
            </a: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/>
              <a:t>32 bits -2,147,483,648 -&gt; +2,147,483,647</a:t>
            </a:r>
          </a:p>
          <a:p>
            <a:r>
              <a:rPr lang="en-US" sz="2800" dirty="0" smtClean="0"/>
              <a:t> There is also a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/>
              <a:t>with 64 bits in size</a:t>
            </a:r>
          </a:p>
          <a:p>
            <a:r>
              <a:rPr lang="en-US" sz="2800" dirty="0" smtClean="0"/>
              <a:t>There is no standard – it all depends on the processor</a:t>
            </a:r>
          </a:p>
          <a:p>
            <a:endParaRPr lang="en-US" dirty="0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 char stores an ASCII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character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(later) </a:t>
            </a: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What this means is that it stores a letter, a (non-computable) digit, or pretty much anything else you can type on the keyboard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This will NOT store multiple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characters </a:t>
            </a: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that's known as a string and we'll deal with strings later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This is stored internally as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an integer number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representing the ASCII value of the character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solidFill>
                  <a:srgbClr val="C00000"/>
                </a:solidFill>
              </a:rPr>
              <a:t> and 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double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7772400" cy="43434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float and double both store a floating point number (a number with a decimal point)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The difference between the two is mainly the level of precision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float is accurate to about 6 or 7 digits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double is accurate to about 13 digits and can store much larger numbers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Used in mathematical computations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Declaring Variables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C is said to be heavily typed.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In order to use variables, you must </a:t>
            </a:r>
            <a:r>
              <a:rPr lang="en-US" i="1" u="sng" dirty="0" smtClean="0">
                <a:solidFill>
                  <a:schemeClr val="accent2">
                    <a:lumMod val="50000"/>
                  </a:schemeClr>
                </a:solidFill>
              </a:rPr>
              <a:t>declare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your variables ahead of time.  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 declaration is a statement that tells the computer (the compiler, actually) that I want to have a variable of a particular type with a particular name.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So, please carve out a memory location for this variable of the appropriate size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Declaring Variables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648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Suppose that I want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to keep track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of the number of miles travelled during a road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trip. 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I want to define a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variable that stores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this as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an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integer. </a:t>
            </a: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At the top of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I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write a C statement</a:t>
            </a: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               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num_miles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There will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then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be space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somewhere in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memory to store the number of miles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travelled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This number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can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be accessed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(read) as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well as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updated (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writen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) later</a:t>
            </a: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It can be accessed by simply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referring to it as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num_miles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in a computation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 Basics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Computer programming languages are all about giving the computer (the processor) instructions on how to manipulate data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Before we discuss the more complex issues in programming, we need to know how data is represented: </a:t>
            </a:r>
            <a:r>
              <a:rPr lang="en-US" b="1" u="sng" dirty="0" smtClean="0">
                <a:solidFill>
                  <a:schemeClr val="accent2">
                    <a:lumMod val="50000"/>
                  </a:schemeClr>
                </a:solidFill>
              </a:rPr>
              <a:t>variables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We also need to know about some basic manipulations to be done to the data: </a:t>
            </a:r>
            <a:r>
              <a:rPr lang="en-US" b="1" u="sng" dirty="0" smtClean="0">
                <a:solidFill>
                  <a:schemeClr val="accent2">
                    <a:lumMod val="50000"/>
                  </a:schemeClr>
                </a:solidFill>
              </a:rPr>
              <a:t>operators</a:t>
            </a:r>
            <a:endParaRPr lang="en-US" b="1" u="sng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677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Declaring Variables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Variables are therefore declared through a C statement that indicates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the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type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of variable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and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its name.  For example,</a:t>
            </a: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name;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count;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Several variables of the same type can be placed in the same line of code.</a:t>
            </a:r>
          </a:p>
          <a:p>
            <a:pPr marL="457200" lvl="1" indent="0">
              <a:buNone/>
            </a:pP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j, n;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Variables can also be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initialized when being declared.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var1 = 30, n=10, x, y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;</a:t>
            </a:r>
          </a:p>
          <a:p>
            <a:pPr lvl="1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Initialization is optional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Using Variables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Note that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in C </a:t>
            </a:r>
            <a:r>
              <a:rPr lang="en-US" u="sng" dirty="0" smtClean="0">
                <a:solidFill>
                  <a:schemeClr val="accent2">
                    <a:lumMod val="50000"/>
                  </a:schemeClr>
                </a:solidFill>
              </a:rPr>
              <a:t>all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variables must be 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declared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before being used</a:t>
            </a:r>
          </a:p>
          <a:p>
            <a:pPr lvl="1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at the top of the function, in our case the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main()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function</a:t>
            </a:r>
          </a:p>
          <a:p>
            <a:pPr lvl="1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Else, a compilation error will result</a:t>
            </a: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This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is different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from many other languages</a:t>
            </a:r>
          </a:p>
          <a:p>
            <a:pPr lvl="1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LISP, for example, 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does not require declaring and typing variables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C00000"/>
                </a:solidFill>
              </a:rPr>
              <a:t>Constants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8001000" cy="46482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Sometime you want to use values that have special meaning and won't change</a:t>
            </a:r>
          </a:p>
          <a:p>
            <a:pPr lvl="1"/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...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and be relatively easy to change throughout the program source code.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In these cases we can define constants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using the 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define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cs typeface="Courier New" pitchFamily="49" charset="0"/>
              </a:rPr>
              <a:t>p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cs typeface="Courier New" pitchFamily="49" charset="0"/>
              </a:rPr>
              <a:t>re-processor directive.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cs typeface="Courier New" pitchFamily="49" charset="0"/>
              </a:rPr>
              <a:t>For example,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If you write</a:t>
            </a:r>
          </a:p>
          <a:p>
            <a:pPr lvl="1" algn="ctr">
              <a:lnSpc>
                <a:spcPct val="80000"/>
              </a:lnSpc>
              <a:buFontTx/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#define PI 3.1415926535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everywhere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 appears, the preprocessor will replace it with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3.1415926535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 prior to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compilation</a:t>
            </a:r>
            <a:endParaRPr lang="en-US" sz="2400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dirty="0" smtClean="0">
              <a:cs typeface="Courier New" pitchFamily="49" charset="0"/>
            </a:endParaRPr>
          </a:p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Constants (cont.)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1822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8001000" cy="4495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Note that a common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mistake is to use the </a:t>
            </a:r>
            <a:r>
              <a:rPr lang="en-US" u="sng" dirty="0" smtClean="0">
                <a:solidFill>
                  <a:schemeClr val="accent2">
                    <a:lumMod val="50000"/>
                  </a:schemeClr>
                </a:solidFill>
              </a:rPr>
              <a:t>assignment operator (=)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to set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the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preprocessor directive values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:</a:t>
            </a:r>
          </a:p>
          <a:p>
            <a:pPr algn="ctr">
              <a:lnSpc>
                <a:spcPct val="120000"/>
              </a:lnSpc>
              <a:buFontTx/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#define MY_CONST = 50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The preprocessor would replace occurrences of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MY_CONST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literally with </a:t>
            </a:r>
          </a:p>
          <a:p>
            <a:pPr algn="ctr">
              <a:lnSpc>
                <a:spcPct val="120000"/>
              </a:lnSpc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= 50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Which, of course, is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meaningless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So, do NOT use the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operator with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</a:t>
            </a:r>
            <a:endParaRPr lang="en-US" dirty="0" smtClean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Constants (cont.)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Of course, one can also use variables and set their value to a fixed number that doesn’t change throughout the program.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However, that would be more expensive than using the </a:t>
            </a:r>
            <a:r>
              <a:rPr lang="en-US" b="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preprocessor directive.</a:t>
            </a:r>
          </a:p>
          <a:p>
            <a:pPr lvl="1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Takes more memory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lvl="1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Overhead in indexing the variable and retrieving it from memory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C00000"/>
                </a:solidFill>
              </a:rPr>
              <a:t>Operators</a:t>
            </a:r>
            <a:endParaRPr lang="en-US" u="sng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“Operators“ perform basic functions on data. 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C has several primitive operators that are already defined in the language</a:t>
            </a: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The “assignment operator” is the most important one.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It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assigns a value to a variable by using the = symbol. For example, the variable sum acquires the value of the sum on its right hand side (37).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17 + 2 + 6 + 12;</a:t>
            </a:r>
            <a:endParaRPr lang="en-US" dirty="0" smtClean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Others that come to mind first are the mathematical operators +, -. * and /.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But there are many others that we’ll discuss first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Assignment </a:t>
            </a:r>
            <a:r>
              <a:rPr lang="en-US" dirty="0" smtClean="0">
                <a:solidFill>
                  <a:srgbClr val="C00000"/>
                </a:solidFill>
              </a:rPr>
              <a:t>Operator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The assignment operator: “=“  assigns a value to a variable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Note that the assignment operator = does not imply equality!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Another operator (==) is used to test for equality of two values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The Assignment Operator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4343400"/>
          </a:xfrm>
        </p:spPr>
        <p:txBody>
          <a:bodyPr>
            <a:normAutofit fontScale="92500" lnSpcReduction="10000"/>
          </a:bodyPr>
          <a:lstStyle/>
          <a:p>
            <a:pPr marL="533400" indent="-533400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As an example, if one writes</a:t>
            </a:r>
          </a:p>
          <a:p>
            <a:pPr marL="533400" indent="-533400">
              <a:buFontTx/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	          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num_miles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= 20;</a:t>
            </a: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533400" indent="-533400"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	Then the variable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num_miles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will take the value of 20</a:t>
            </a:r>
          </a:p>
          <a:p>
            <a:pPr marL="533400" indent="-533400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The result of arithmetic expressions can also be stored into variables</a:t>
            </a:r>
          </a:p>
          <a:p>
            <a:pPr marL="533400" indent="-533400"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num_miles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20*10</a:t>
            </a:r>
          </a:p>
          <a:p>
            <a:pPr marL="533400" indent="-533400"/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cs typeface="Courier New" pitchFamily="49" charset="0"/>
              </a:rPr>
              <a:t>So can the values returned by a function call (later)</a:t>
            </a:r>
          </a:p>
          <a:p>
            <a:pPr marL="533400" indent="-533400"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Arithmetic Operators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76400"/>
            <a:ext cx="7924800" cy="4114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C has many mathematical operators</a:t>
            </a:r>
          </a:p>
          <a:p>
            <a:pPr lvl="1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+ is addition</a:t>
            </a:r>
          </a:p>
          <a:p>
            <a:pPr lvl="1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- is subtraction</a:t>
            </a:r>
          </a:p>
          <a:p>
            <a:pPr lvl="1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* is multiplication</a:t>
            </a:r>
            <a:endParaRPr lang="en-US" sz="3200" dirty="0" smtClean="0">
              <a:solidFill>
                <a:schemeClr val="accent2">
                  <a:lumMod val="50000"/>
                </a:schemeClr>
              </a:solidFill>
              <a:cs typeface="Arial" charset="0"/>
            </a:endParaRPr>
          </a:p>
          <a:p>
            <a:pPr lvl="1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cs typeface="Arial" charset="0"/>
              </a:rPr>
              <a:t>/ is division (since most keyboards don't have a 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÷ 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cs typeface="Arial" charset="0"/>
              </a:rPr>
              <a:t> key)</a:t>
            </a:r>
          </a:p>
          <a:p>
            <a:pPr lvl="1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cs typeface="Arial" charset="0"/>
              </a:rPr>
              <a:t>() are parentheses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Addition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Simple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 + b + c + d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Note: spaces between characters is NOT required, but recommended for ease of reading.</a:t>
            </a:r>
          </a:p>
          <a:p>
            <a:pPr lvl="1"/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a+b+c+d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is the same thing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C00000"/>
                </a:solidFill>
              </a:rPr>
              <a:t>Variables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305800" cy="4572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Variables are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retrievable locations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in memory used to store data that your program can manipulate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Setting and changing the values for these variables is typically the most important element of computer programming.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Variables can have several different “scopes”, but the main ones (for now) are: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Local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Global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Subtraction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Equally simple: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 – b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Or 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a-b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Multiplication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Equally simple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 * b * c * d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Floating Point Division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Also simple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 / b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Assuming variables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and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are floating point variables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Integer Division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Not so simple: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Division on integers doesn't work like one might expect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Integer division </a:t>
            </a:r>
            <a:r>
              <a:rPr lang="en-US" i="1" u="sng" dirty="0" smtClean="0">
                <a:solidFill>
                  <a:schemeClr val="accent2">
                    <a:lumMod val="50000"/>
                  </a:schemeClr>
                </a:solidFill>
              </a:rPr>
              <a:t>truncates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everything after the decimal place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Example: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In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floating point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math, 11.0/4.0 would be 2.75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In integer math, 11/4 is 2, because everything after the decimal place gets chopped off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The mod (%) operator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Mod is basically the remainder in division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Example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11 divided by 4 is 2 with a remainder of 3 in elementary school division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Thus 11%4 is 3 (the value of the remainder)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Arithmetic Operator Precedence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The operators have precedence rules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Anything within parentheses () is always evaluated first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* and / have equal precedence and are evaluated left to right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+ and - have equal precedence and are evaluated left to right, but have lower precedence than * and /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Example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3 - 4 * 5 + 6 is equal to 3 - 20 + 6 which is equal to -17 + 6 which is equal to -11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Tip: ALWAYS use parenthesis … ALWAYS!!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Boolean Operators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 Boolean value is </a:t>
            </a:r>
            <a:r>
              <a:rPr lang="en-US" u="sng" dirty="0" smtClean="0">
                <a:solidFill>
                  <a:schemeClr val="accent2">
                    <a:lumMod val="50000"/>
                  </a:schemeClr>
                </a:solidFill>
              </a:rPr>
              <a:t>true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or </a:t>
            </a:r>
            <a:r>
              <a:rPr lang="en-US" u="sng" dirty="0" smtClean="0">
                <a:solidFill>
                  <a:schemeClr val="accent2">
                    <a:lumMod val="50000"/>
                  </a:schemeClr>
                </a:solidFill>
              </a:rPr>
              <a:t>false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In C, 0 is false and any non-zero number is true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There are three Boolean operators that take Boolean values as operands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AND: &amp;&amp; – True if and only if both arguments are true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OR: || – True if either argument is true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NOT: ! – Inverts the truth value of its only argument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Boolean operators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The result of Boolean operators are frequently expressed with truth tables</a:t>
            </a:r>
          </a:p>
        </p:txBody>
      </p:sp>
      <p:graphicFrame>
        <p:nvGraphicFramePr>
          <p:cNvPr id="192516" name="Group 4"/>
          <p:cNvGraphicFramePr>
            <a:graphicFrameLocks noGrp="1"/>
          </p:cNvGraphicFramePr>
          <p:nvPr>
            <p:ph sz="quarter" idx="2"/>
          </p:nvPr>
        </p:nvGraphicFramePr>
        <p:xfrm>
          <a:off x="4648200" y="1981200"/>
          <a:ext cx="3810000" cy="1828800"/>
        </p:xfrm>
        <a:graphic>
          <a:graphicData uri="http://schemas.openxmlformats.org/drawingml/2006/table">
            <a:tbl>
              <a:tblPr/>
              <a:tblGrid>
                <a:gridCol w="1270000"/>
                <a:gridCol w="1270000"/>
                <a:gridCol w="1270000"/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x &amp;&amp;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2542" name="Group 30"/>
          <p:cNvGraphicFramePr>
            <a:graphicFrameLocks noGrp="1"/>
          </p:cNvGraphicFramePr>
          <p:nvPr>
            <p:ph sz="quarter" idx="3"/>
          </p:nvPr>
        </p:nvGraphicFramePr>
        <p:xfrm>
          <a:off x="4648200" y="4114800"/>
          <a:ext cx="3810000" cy="1981201"/>
        </p:xfrm>
        <a:graphic>
          <a:graphicData uri="http://schemas.openxmlformats.org/drawingml/2006/table">
            <a:tbl>
              <a:tblPr/>
              <a:tblGrid>
                <a:gridCol w="1270000"/>
                <a:gridCol w="1270000"/>
                <a:gridCol w="12700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x ||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2568" name="Group 56"/>
          <p:cNvGraphicFramePr>
            <a:graphicFrameLocks noGrp="1"/>
          </p:cNvGraphicFramePr>
          <p:nvPr/>
        </p:nvGraphicFramePr>
        <p:xfrm>
          <a:off x="1371600" y="4191000"/>
          <a:ext cx="1905000" cy="1097280"/>
        </p:xfrm>
        <a:graphic>
          <a:graphicData uri="http://schemas.openxmlformats.org/drawingml/2006/table">
            <a:tbl>
              <a:tblPr/>
              <a:tblGrid>
                <a:gridCol w="952500"/>
                <a:gridCol w="952500"/>
              </a:tblGrid>
              <a:tr h="195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!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Other Boolean Operators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==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This is the equality operator. </a:t>
            </a: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en-US" u="sng" dirty="0" smtClean="0">
                <a:solidFill>
                  <a:schemeClr val="accent2">
                    <a:lumMod val="50000"/>
                  </a:schemeClr>
                </a:solidFill>
              </a:rPr>
              <a:t>Do </a:t>
            </a:r>
            <a:r>
              <a:rPr lang="en-US" u="sng" dirty="0">
                <a:solidFill>
                  <a:schemeClr val="accent2">
                    <a:lumMod val="50000"/>
                  </a:schemeClr>
                </a:solidFill>
              </a:rPr>
              <a:t>not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confuse with the assignment operator 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=.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&lt;   &lt;=   &gt;   &gt;=   These are self explanatory.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!=  This is the inequality operator.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Inc/Decrement Operators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Unary 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increment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and 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decrement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operators increment and decrement the value of an integer variable by 1.  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++ and -- are the operators.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Placed </a:t>
            </a:r>
            <a:r>
              <a:rPr lang="en-US" u="sng" dirty="0">
                <a:solidFill>
                  <a:schemeClr val="accent2">
                    <a:lumMod val="50000"/>
                  </a:schemeClr>
                </a:solidFill>
              </a:rPr>
              <a:t>before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the variable, they are 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pre-increment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and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pre-decrement: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the value is incremented or decremented before it is used in the expression in which it appears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algn="ctr"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--a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Local Variables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1148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… are only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recognized within the function in which they are defined.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… are the most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common of all variables.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The system “forgets” the variable once the function in where they are defined exits</a:t>
            </a:r>
          </a:p>
          <a:p>
            <a:pPr lvl="1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The memory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that had been allocated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to that variable automatically returns to the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“free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memory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stack”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for use by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the program later when needed.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Inc/Decrement Operators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Placed </a:t>
            </a:r>
            <a:r>
              <a:rPr lang="en-US" u="sng" dirty="0" smtClean="0">
                <a:solidFill>
                  <a:schemeClr val="accent2">
                    <a:lumMod val="50000"/>
                  </a:schemeClr>
                </a:solidFill>
              </a:rPr>
              <a:t>after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the variable,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they are known as the 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post-increment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and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post-decrement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operators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algn="ctr"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a++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The value of the variable is incremented or decremented </a:t>
            </a:r>
            <a:r>
              <a:rPr lang="en-US" u="sng" dirty="0">
                <a:solidFill>
                  <a:schemeClr val="accent2">
                    <a:lumMod val="50000"/>
                  </a:schemeClr>
                </a:solidFill>
              </a:rPr>
              <a:t>after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it is used in the expression in which it appears.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Inc/Decrement Operators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3434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Example: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main()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int c=5;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printf(“%d ”, c);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printf(“%d ”,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c++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printf(“%d ”, c);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}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		5 5 6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Inc/Decrement Operators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3434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Example: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main()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int c=5;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printf(“%d ”, c);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printf(“%d ”, ++c);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printf(“%d ”, c);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}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		5 6 6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I/O Operators - Printing </a:t>
            </a:r>
            <a:r>
              <a:rPr lang="en-US" dirty="0" smtClean="0">
                <a:solidFill>
                  <a:srgbClr val="C00000"/>
                </a:solidFill>
              </a:rPr>
              <a:t>to Screen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8382000" cy="41148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The operator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printf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is used to print out to the screen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If you put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inside the quote marks, this means that you want to print out a variable.  For example, </a:t>
            </a:r>
          </a:p>
          <a:p>
            <a:pPr lvl="1" algn="ctr">
              <a:buFontTx/>
              <a:buNone/>
            </a:pP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printf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("Number of miles: %d\n",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num_miles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	will print out </a:t>
            </a: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>
              <a:buFontTx/>
              <a:buNone/>
            </a:pP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Number of miles: 20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I/O Operators </a:t>
            </a:r>
            <a:r>
              <a:rPr lang="en-US" dirty="0" smtClean="0">
                <a:solidFill>
                  <a:srgbClr val="C00000"/>
                </a:solidFill>
              </a:rPr>
              <a:t>- Printing </a:t>
            </a:r>
            <a:r>
              <a:rPr lang="en-US" dirty="0" smtClean="0">
                <a:solidFill>
                  <a:srgbClr val="C00000"/>
                </a:solidFill>
              </a:rPr>
              <a:t>Variables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Variables are printed using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cs typeface="Courier New" pitchFamily="49" charset="0"/>
              </a:rPr>
              <a:t>as follows</a:t>
            </a:r>
          </a:p>
          <a:p>
            <a:pPr lvl="1">
              <a:lnSpc>
                <a:spcPct val="80000"/>
              </a:lnSpc>
            </a:pP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</a:rPr>
              <a:t>int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: use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%d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char: use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%c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float: use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%f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double: use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%lf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You can print multiple variables on the same line</a:t>
            </a:r>
          </a:p>
          <a:p>
            <a:pPr lvl="1" algn="ctr">
              <a:lnSpc>
                <a:spcPct val="80000"/>
              </a:lnSpc>
              <a:buFontTx/>
              <a:buNone/>
            </a:pP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printf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("x = %d, y = %lf\n", x, y);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Would print something along the lines of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:</a:t>
            </a:r>
          </a:p>
          <a:p>
            <a:pPr lvl="1" algn="ctr">
              <a:lnSpc>
                <a:spcPct val="80000"/>
              </a:lnSpc>
              <a:buFontTx/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x = 5, y = 2.400000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I/O Operators </a:t>
            </a:r>
            <a:r>
              <a:rPr lang="en-US" dirty="0" smtClean="0">
                <a:solidFill>
                  <a:srgbClr val="C00000"/>
                </a:solidFill>
              </a:rPr>
              <a:t>- Printing </a:t>
            </a:r>
            <a:r>
              <a:rPr lang="en-US" dirty="0" smtClean="0">
                <a:solidFill>
                  <a:srgbClr val="C00000"/>
                </a:solidFill>
              </a:rPr>
              <a:t>Variables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For floating point numbers, you can specify the number of digits that get printed past the decimal point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Put a decimal point followed by a number between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%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and the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f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or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lf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Example: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printf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("y = %.3lf\n", y);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Would print something along the lines of: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y = 12.345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I/O Operators </a:t>
            </a:r>
            <a:r>
              <a:rPr lang="en-US" dirty="0" smtClean="0">
                <a:solidFill>
                  <a:srgbClr val="C00000"/>
                </a:solidFill>
              </a:rPr>
              <a:t>- Reading </a:t>
            </a:r>
            <a:r>
              <a:rPr lang="en-US" dirty="0" smtClean="0">
                <a:solidFill>
                  <a:srgbClr val="C00000"/>
                </a:solidFill>
              </a:rPr>
              <a:t>from the Keyboard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The operator </a:t>
            </a:r>
            <a:r>
              <a:rPr lang="en-US" b="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allows the user to enter values from the keyboard.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Once entered, the value needs to be stored somewhere …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like in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 variable.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You’ll need </a:t>
            </a:r>
            <a:r>
              <a:rPr lang="en-US" b="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for your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second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HW assignment,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We’ll talk abut </a:t>
            </a:r>
            <a:r>
              <a:rPr lang="en-US" b="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again after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we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finish discussing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variables.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I/O Operators </a:t>
            </a:r>
            <a:r>
              <a:rPr lang="en-US" dirty="0" smtClean="0">
                <a:solidFill>
                  <a:srgbClr val="C00000"/>
                </a:solidFill>
              </a:rPr>
              <a:t>- Reading </a:t>
            </a:r>
            <a:r>
              <a:rPr lang="en-US" dirty="0" smtClean="0">
                <a:solidFill>
                  <a:srgbClr val="C00000"/>
                </a:solidFill>
              </a:rPr>
              <a:t>from the Keyboard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The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function is used to read input from the user</a:t>
            </a:r>
          </a:p>
          <a:p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Example: Read an integer into the variable x</a:t>
            </a:r>
          </a:p>
          <a:p>
            <a:pPr marL="457200" lvl="1" indent="0">
              <a:buNone/>
            </a:pP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scanf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("%d", &amp;x);</a:t>
            </a:r>
          </a:p>
          <a:p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The 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"%d"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is the </a:t>
            </a:r>
            <a:r>
              <a:rPr lang="en-US" sz="2800" u="sng" dirty="0" smtClean="0">
                <a:solidFill>
                  <a:schemeClr val="accent2">
                    <a:lumMod val="50000"/>
                  </a:schemeClr>
                </a:solidFill>
              </a:rPr>
              <a:t>format string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and tells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scanf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what type of data it should be reading</a:t>
            </a:r>
          </a:p>
          <a:p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The 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&amp;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before the x means that we're telling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the location of 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. That way,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knows where to put the integer that it 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read.</a:t>
            </a:r>
            <a:endParaRPr lang="en-US" sz="2800" u="sng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I/O Operators </a:t>
            </a:r>
            <a:r>
              <a:rPr lang="en-US" dirty="0" smtClean="0">
                <a:solidFill>
                  <a:srgbClr val="C00000"/>
                </a:solidFill>
              </a:rPr>
              <a:t>- Reading </a:t>
            </a:r>
            <a:r>
              <a:rPr lang="en-US" dirty="0" smtClean="0">
                <a:solidFill>
                  <a:srgbClr val="C00000"/>
                </a:solidFill>
              </a:rPr>
              <a:t>from the Keyboard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The format string for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works the same way as the format string for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%d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–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int</a:t>
            </a: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%f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– float</a:t>
            </a:r>
          </a:p>
          <a:p>
            <a:pPr lvl="1"/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%lf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– double</a:t>
            </a:r>
          </a:p>
          <a:p>
            <a:pPr lvl="1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There are many others, but most of the others aren't used much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C00000"/>
                </a:solidFill>
              </a:rPr>
              <a:t>Elementary Strings</a:t>
            </a:r>
            <a:endParaRPr lang="en-US" u="sng" dirty="0" smtClean="0">
              <a:solidFill>
                <a:srgbClr val="C00000"/>
              </a:solidFill>
            </a:endParaRPr>
          </a:p>
        </p:txBody>
      </p:sp>
      <p:sp>
        <p:nvSpPr>
          <p:cNvPr id="168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Strings are collections of characters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 </a:t>
            </a:r>
            <a:r>
              <a:rPr lang="en-US" u="sng" dirty="0" smtClean="0">
                <a:solidFill>
                  <a:schemeClr val="accent2">
                    <a:lumMod val="50000"/>
                  </a:schemeClr>
                </a:solidFill>
              </a:rPr>
              <a:t>string literal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is enclosed in quotation marks, like so:</a:t>
            </a:r>
          </a:p>
          <a:p>
            <a:pPr lvl="1">
              <a:buFontTx/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"This is a string literal"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Strings can be read from the user using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scanf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and printed to the screen using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printf</a:t>
            </a:r>
            <a:endParaRPr lang="en-US" dirty="0" smtClean="0">
              <a:solidFill>
                <a:schemeClr val="accent2">
                  <a:lumMod val="50000"/>
                </a:schemeClr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Global </a:t>
            </a:r>
            <a:r>
              <a:rPr lang="en-US" dirty="0" smtClean="0">
                <a:solidFill>
                  <a:srgbClr val="C00000"/>
                </a:solidFill>
              </a:rPr>
              <a:t>Variables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Global variables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are valid everywhere in the program. </a:t>
            </a:r>
          </a:p>
          <a:p>
            <a:pPr lvl="1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should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be defined outside of any function.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Can include simple variables such as characters, floating point, integers, or complex ones such as arrays, structures and unions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lvl="1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(Don’t worry if you don’t know what these are. We’ll discuss some of these next – others later in the course.)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Strings (cont.)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169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To declare a variable that can hold a string: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char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str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[128];</a:t>
            </a:r>
          </a:p>
          <a:p>
            <a:pPr lvl="1"/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is the name of the string variable. It is set by the programmer.</a:t>
            </a:r>
          </a:p>
          <a:p>
            <a:pPr lvl="1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Don’t worry too much about the brackets. We will see that when we get to arrays later this semester.</a:t>
            </a:r>
          </a:p>
          <a:p>
            <a:pPr lvl="1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128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is the maximum size of the string (including the </a:t>
            </a:r>
            <a:r>
              <a:rPr lang="en-US" u="sng" dirty="0" smtClean="0">
                <a:solidFill>
                  <a:schemeClr val="accent2">
                    <a:lumMod val="50000"/>
                  </a:schemeClr>
                </a:solidFill>
              </a:rPr>
              <a:t>null terminator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, a special character which indicates the end of the string)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Strings (cont.)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171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To read a string using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, use the format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specifier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%s like so:</a:t>
            </a:r>
          </a:p>
          <a:p>
            <a:pPr lvl="1"/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scanf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("%s",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str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);</a:t>
            </a:r>
          </a:p>
          <a:p>
            <a:pPr lvl="1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Notice that there is no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&amp;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before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solidFill>
                <a:schemeClr val="accent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Strings are the only thing you scan without needing an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&amp;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Say we enter “Hello” as the value of the string set to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solidFill>
                <a:schemeClr val="accent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Strings (cont.)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172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To print strings using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, use the format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specifier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%s like so:</a:t>
            </a:r>
          </a:p>
          <a:p>
            <a:pPr lvl="1"/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printf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("string = %s\n",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str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);</a:t>
            </a:r>
          </a:p>
          <a:p>
            <a:pPr lvl="1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The result printed will be:</a:t>
            </a:r>
          </a:p>
          <a:p>
            <a:pPr lvl="1">
              <a:buFontTx/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	string = Hello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Strings will be covered in much more depth later in the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course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This is just to allow to use them in an elementary fashion for now.</a:t>
            </a: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Computer Memory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Computer memory is just a very, very long string of 0s and 1’s that make up “bytes”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(for now 8 bits)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.  Each byte has a address – a way to locate it within that  long string.</a:t>
            </a:r>
          </a:p>
          <a:p>
            <a:pPr lvl="1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Called “addressable memory” because we can pinpoint a particular location in the long string of bits, and store/retrieve values in them.</a:t>
            </a:r>
          </a:p>
          <a:p>
            <a:pPr lvl="1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Think of a hotel room in a very large high-rise hotel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436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Variable Types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572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There are various types of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simple variables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, 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Those most often used are: 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</a:rPr>
              <a:t>int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 (for integer)</a:t>
            </a:r>
            <a:endParaRPr lang="en-US" sz="24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char (for character)</a:t>
            </a:r>
            <a:endParaRPr lang="en-US" sz="24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float (for floating point decimal number)</a:t>
            </a:r>
            <a:endParaRPr lang="en-US" sz="24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double (for double precision floating point)</a:t>
            </a:r>
            <a:endParaRPr lang="en-US" sz="2400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The type of variable determines </a:t>
            </a:r>
            <a:r>
              <a:rPr lang="en-US" u="sng" dirty="0" smtClean="0">
                <a:solidFill>
                  <a:schemeClr val="accent2">
                    <a:lumMod val="50000"/>
                  </a:schemeClr>
                </a:solidFill>
              </a:rPr>
              <a:t>how much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memory is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to be set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aside for it to hold the appropriate value.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Analogy of a garage in a house: golf cart vs. smart car vs. regular car vs. Hummer vs. dump truck.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But First … Bits, Bytes and Words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 </a:t>
            </a:r>
            <a:r>
              <a:rPr lang="en-US" i="1" u="sng" dirty="0" smtClean="0">
                <a:solidFill>
                  <a:schemeClr val="accent2">
                    <a:lumMod val="50000"/>
                  </a:schemeClr>
                </a:solidFill>
              </a:rPr>
              <a:t>bit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is one binary element:    or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 </a:t>
            </a:r>
            <a:r>
              <a:rPr lang="en-US" i="1" u="sng" dirty="0" smtClean="0">
                <a:solidFill>
                  <a:schemeClr val="accent2">
                    <a:lumMod val="50000"/>
                  </a:schemeClr>
                </a:solidFill>
              </a:rPr>
              <a:t>byte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is a string of eight consecutive bits</a:t>
            </a:r>
          </a:p>
          <a:p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 </a:t>
            </a:r>
            <a:r>
              <a:rPr lang="en-US" i="1" u="sng" dirty="0" smtClean="0">
                <a:solidFill>
                  <a:schemeClr val="accent2">
                    <a:lumMod val="50000"/>
                  </a:schemeClr>
                </a:solidFill>
              </a:rPr>
              <a:t>word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is a string of 16 consecutive bits (two back-to-back bytes).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2590800" y="3200400"/>
            <a:ext cx="3037615" cy="492443"/>
            <a:chOff x="2590800" y="3200400"/>
            <a:chExt cx="3037615" cy="492443"/>
          </a:xfrm>
        </p:grpSpPr>
        <p:sp>
          <p:nvSpPr>
            <p:cNvPr id="13" name="TextBox 12"/>
            <p:cNvSpPr txBox="1"/>
            <p:nvPr/>
          </p:nvSpPr>
          <p:spPr>
            <a:xfrm>
              <a:off x="3352800" y="3200400"/>
              <a:ext cx="370615" cy="492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33800" y="3200400"/>
              <a:ext cx="370615" cy="492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14800" y="3200400"/>
              <a:ext cx="370615" cy="492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95800" y="3200400"/>
              <a:ext cx="370615" cy="492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76800" y="3200400"/>
              <a:ext cx="370615" cy="492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57800" y="3200400"/>
              <a:ext cx="370615" cy="492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71800" y="3200400"/>
              <a:ext cx="370615" cy="492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90800" y="3200400"/>
              <a:ext cx="370615" cy="492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524000" y="5105400"/>
            <a:ext cx="6085615" cy="492443"/>
            <a:chOff x="1524000" y="5105400"/>
            <a:chExt cx="6085615" cy="492443"/>
          </a:xfrm>
        </p:grpSpPr>
        <p:sp>
          <p:nvSpPr>
            <p:cNvPr id="23" name="TextBox 22"/>
            <p:cNvSpPr txBox="1"/>
            <p:nvPr/>
          </p:nvSpPr>
          <p:spPr>
            <a:xfrm>
              <a:off x="2286000" y="5105400"/>
              <a:ext cx="370615" cy="492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67000" y="5105400"/>
              <a:ext cx="370615" cy="492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48000" y="5105400"/>
              <a:ext cx="370615" cy="492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429000" y="5105400"/>
              <a:ext cx="370615" cy="492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810000" y="5105400"/>
              <a:ext cx="370615" cy="492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191000" y="5105400"/>
              <a:ext cx="370615" cy="492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905000" y="5105400"/>
              <a:ext cx="370615" cy="492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24000" y="5105400"/>
              <a:ext cx="370615" cy="492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334000" y="5105400"/>
              <a:ext cx="370615" cy="492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715000" y="5105400"/>
              <a:ext cx="370615" cy="492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096000" y="5105400"/>
              <a:ext cx="370615" cy="492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477000" y="5105400"/>
              <a:ext cx="370615" cy="492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858000" y="5105400"/>
              <a:ext cx="370615" cy="492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9000" y="5105400"/>
              <a:ext cx="370615" cy="492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953000" y="5105400"/>
              <a:ext cx="370615" cy="492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572000" y="5105400"/>
              <a:ext cx="370615" cy="492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5410200" y="1676400"/>
            <a:ext cx="370615" cy="4924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248400" y="1676400"/>
            <a:ext cx="370615" cy="4924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Modern Computers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Modern computers have 64 bit processors.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With the cheap availability of memory, most integer variables are now at least 16 bits, more likely 32 bits.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But there are also 64 bit variables that can be expressly declared.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4282</TotalTime>
  <Words>2825</Words>
  <Application>Microsoft Office PowerPoint</Application>
  <PresentationFormat>On-screen Show (4:3)</PresentationFormat>
  <Paragraphs>388</Paragraphs>
  <Slides>52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Courier New</vt:lpstr>
      <vt:lpstr>Times New Roman</vt:lpstr>
      <vt:lpstr>Wingdings</vt:lpstr>
      <vt:lpstr>Office Theme</vt:lpstr>
      <vt:lpstr> COP 3223  Packet #2 – C Basics   Variables, Constants, Operators, Functions</vt:lpstr>
      <vt:lpstr>C Basics</vt:lpstr>
      <vt:lpstr>Variables</vt:lpstr>
      <vt:lpstr>Local Variables</vt:lpstr>
      <vt:lpstr>Global Variables</vt:lpstr>
      <vt:lpstr>Computer Memory</vt:lpstr>
      <vt:lpstr>Variable Types</vt:lpstr>
      <vt:lpstr>But First … Bits, Bytes and Words</vt:lpstr>
      <vt:lpstr>Modern Computers</vt:lpstr>
      <vt:lpstr>int</vt:lpstr>
      <vt:lpstr>Integers (continued)</vt:lpstr>
      <vt:lpstr>Unsigned Integers</vt:lpstr>
      <vt:lpstr>Signed Integers</vt:lpstr>
      <vt:lpstr>Signed numbers (cont.)</vt:lpstr>
      <vt:lpstr>int</vt:lpstr>
      <vt:lpstr>char</vt:lpstr>
      <vt:lpstr>float and double</vt:lpstr>
      <vt:lpstr>Declaring Variables</vt:lpstr>
      <vt:lpstr>Declaring Variables</vt:lpstr>
      <vt:lpstr>Declaring Variables</vt:lpstr>
      <vt:lpstr>Using Variables</vt:lpstr>
      <vt:lpstr>Constants</vt:lpstr>
      <vt:lpstr>Constants (cont.)</vt:lpstr>
      <vt:lpstr>Constants (cont.)</vt:lpstr>
      <vt:lpstr>Operators</vt:lpstr>
      <vt:lpstr>The Assignment Operator</vt:lpstr>
      <vt:lpstr>The Assignment Operator</vt:lpstr>
      <vt:lpstr>Arithmetic Operators</vt:lpstr>
      <vt:lpstr>Addition</vt:lpstr>
      <vt:lpstr>Subtraction</vt:lpstr>
      <vt:lpstr>Multiplication</vt:lpstr>
      <vt:lpstr>Floating Point Division</vt:lpstr>
      <vt:lpstr>Integer Division</vt:lpstr>
      <vt:lpstr>The mod (%) operator</vt:lpstr>
      <vt:lpstr>Arithmetic Operator Precedence</vt:lpstr>
      <vt:lpstr>Boolean Operators</vt:lpstr>
      <vt:lpstr>Boolean operators</vt:lpstr>
      <vt:lpstr>Other Boolean Operators</vt:lpstr>
      <vt:lpstr>The Inc/Decrement Operators</vt:lpstr>
      <vt:lpstr>The Inc/Decrement Operators</vt:lpstr>
      <vt:lpstr>The Inc/Decrement Operators</vt:lpstr>
      <vt:lpstr>The Inc/Decrement Operators</vt:lpstr>
      <vt:lpstr>I/O Operators - Printing to Screen</vt:lpstr>
      <vt:lpstr>I/O Operators - Printing Variables</vt:lpstr>
      <vt:lpstr>I/O Operators - Printing Variables</vt:lpstr>
      <vt:lpstr>I/O Operators - Reading from the Keyboard</vt:lpstr>
      <vt:lpstr>I/O Operators - Reading from the Keyboard</vt:lpstr>
      <vt:lpstr>I/O Operators - Reading from the Keyboard</vt:lpstr>
      <vt:lpstr>Elementary Strings</vt:lpstr>
      <vt:lpstr>Strings (cont.)</vt:lpstr>
      <vt:lpstr>Strings (cont.)</vt:lpstr>
      <vt:lpstr>Strings (cont.)</vt:lpstr>
    </vt:vector>
  </TitlesOfParts>
  <Company>UNiversity of Central Florida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SAS to Create Dynamic Web Sites</dc:title>
  <dc:creator>slandrew</dc:creator>
  <cp:lastModifiedBy>Avelino Gonzalez</cp:lastModifiedBy>
  <cp:revision>185</cp:revision>
  <cp:lastPrinted>1601-01-01T00:00:00Z</cp:lastPrinted>
  <dcterms:created xsi:type="dcterms:W3CDTF">2002-07-12T16:50:49Z</dcterms:created>
  <dcterms:modified xsi:type="dcterms:W3CDTF">2015-08-24T21:01:27Z</dcterms:modified>
</cp:coreProperties>
</file>