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10" r:id="rId3"/>
    <p:sldId id="363" r:id="rId4"/>
    <p:sldId id="311" r:id="rId5"/>
    <p:sldId id="312" r:id="rId6"/>
    <p:sldId id="367" r:id="rId7"/>
    <p:sldId id="360" r:id="rId8"/>
    <p:sldId id="313" r:id="rId9"/>
    <p:sldId id="368" r:id="rId10"/>
    <p:sldId id="369" r:id="rId11"/>
    <p:sldId id="358" r:id="rId12"/>
    <p:sldId id="314" r:id="rId13"/>
    <p:sldId id="315" r:id="rId14"/>
    <p:sldId id="349" r:id="rId15"/>
    <p:sldId id="370" r:id="rId16"/>
    <p:sldId id="371" r:id="rId17"/>
    <p:sldId id="350" r:id="rId18"/>
    <p:sldId id="316" r:id="rId19"/>
    <p:sldId id="317" r:id="rId20"/>
    <p:sldId id="318" r:id="rId21"/>
    <p:sldId id="319" r:id="rId22"/>
    <p:sldId id="320" r:id="rId23"/>
    <p:sldId id="345" r:id="rId24"/>
    <p:sldId id="346" r:id="rId25"/>
    <p:sldId id="364" r:id="rId26"/>
    <p:sldId id="348" r:id="rId27"/>
    <p:sldId id="365" r:id="rId28"/>
    <p:sldId id="366" r:id="rId29"/>
    <p:sldId id="327" r:id="rId30"/>
    <p:sldId id="344" r:id="rId31"/>
    <p:sldId id="343" r:id="rId32"/>
    <p:sldId id="328" r:id="rId33"/>
    <p:sldId id="329" r:id="rId34"/>
    <p:sldId id="330" r:id="rId35"/>
    <p:sldId id="351" r:id="rId36"/>
    <p:sldId id="331" r:id="rId37"/>
    <p:sldId id="332" r:id="rId38"/>
    <p:sldId id="333" r:id="rId39"/>
    <p:sldId id="334" r:id="rId40"/>
    <p:sldId id="352" r:id="rId41"/>
    <p:sldId id="335" r:id="rId42"/>
    <p:sldId id="336" r:id="rId43"/>
    <p:sldId id="337" r:id="rId44"/>
    <p:sldId id="338" r:id="rId45"/>
    <p:sldId id="354" r:id="rId46"/>
    <p:sldId id="339" r:id="rId47"/>
    <p:sldId id="355" r:id="rId48"/>
    <p:sldId id="340" r:id="rId49"/>
    <p:sldId id="362" r:id="rId50"/>
    <p:sldId id="361" r:id="rId51"/>
    <p:sldId id="341" r:id="rId52"/>
    <p:sldId id="342" r:id="rId53"/>
    <p:sldId id="356" r:id="rId54"/>
    <p:sldId id="357" r:id="rId55"/>
    <p:sldId id="288" r:id="rId56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FFFF"/>
    <a:srgbClr val="996600"/>
    <a:srgbClr val="FF9900"/>
    <a:srgbClr val="6633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7" autoAdjust="0"/>
    <p:restoredTop sz="86949" autoAdjust="0"/>
  </p:normalViewPr>
  <p:slideViewPr>
    <p:cSldViewPr>
      <p:cViewPr varScale="1">
        <p:scale>
          <a:sx n="77" d="100"/>
          <a:sy n="77" d="100"/>
        </p:scale>
        <p:origin x="14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DBBC51C-C5F3-4A57-AFBA-9D819E69C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1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80A8E5-14B1-4D0C-9464-E719BE4E1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E4B20-43B6-420C-8837-6351E4F3454E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Condition</a:t>
            </a:r>
            <a:r>
              <a:rPr lang="en-US" baseline="0" dirty="0" smtClean="0"/>
              <a:t> must evaluate to either true or not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one statement you do not need curly brackets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292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en-US" baseline="0" dirty="0" smtClean="0"/>
              <a:t> semicolon after if (grade &gt;= 60) thinks it a non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317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So you do</a:t>
            </a:r>
            <a:r>
              <a:rPr lang="en-US" baseline="0" dirty="0" smtClean="0"/>
              <a:t> not divide by zero, otherwise divide by zero and program will crash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881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7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8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</a:t>
            </a:r>
            <a:r>
              <a:rPr lang="en-US" baseline="0" dirty="0" smtClean="0"/>
              <a:t> this up for more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8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0090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Break:</a:t>
            </a:r>
            <a:r>
              <a:rPr lang="en-US" baseline="0" dirty="0" smtClean="0"/>
              <a:t> breaks out of the structure. If you </a:t>
            </a:r>
            <a:r>
              <a:rPr lang="en-US" baseline="0" dirty="0" err="1" smtClean="0"/>
              <a:t>donnot</a:t>
            </a:r>
            <a:r>
              <a:rPr lang="en-US" baseline="0" dirty="0" smtClean="0"/>
              <a:t> put the break continue </a:t>
            </a:r>
            <a:r>
              <a:rPr lang="en-US" baseline="0" dirty="0" err="1" smtClean="0"/>
              <a:t>excuting</a:t>
            </a:r>
            <a:r>
              <a:rPr lang="en-US" baseline="0" dirty="0" smtClean="0"/>
              <a:t> to the next 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78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9662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out for mission brackets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6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7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58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2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use the GOTO statement.</a:t>
            </a:r>
          </a:p>
          <a:p>
            <a:r>
              <a:rPr lang="en-US" baseline="0" dirty="0" smtClean="0"/>
              <a:t>Basic say GOTO then the statement then semicolon. Redirect the program to that </a:t>
            </a:r>
            <a:r>
              <a:rPr lang="en-US" baseline="0" dirty="0" err="1" smtClean="0"/>
              <a:t>statememnt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8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4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controlled</a:t>
            </a:r>
            <a:r>
              <a:rPr lang="en-US" baseline="0" dirty="0" smtClean="0"/>
              <a:t>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9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9922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18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2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6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Sentinal</a:t>
            </a:r>
            <a:r>
              <a:rPr lang="en-US" dirty="0" smtClean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321019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3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1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5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3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7616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Checks</a:t>
            </a:r>
            <a:r>
              <a:rPr lang="en-US" baseline="0" dirty="0" smtClean="0"/>
              <a:t> at the end of the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9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6368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9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1423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091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8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repition</a:t>
            </a:r>
            <a:r>
              <a:rPr lang="en-US" baseline="0" dirty="0" smtClean="0"/>
              <a:t> structure</a:t>
            </a:r>
          </a:p>
          <a:p>
            <a:r>
              <a:rPr lang="en-US" baseline="0" dirty="0" smtClean="0"/>
              <a:t>4 selection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9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99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3768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smtClean="0"/>
              <a:t>= rand()%10;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81539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923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6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</a:t>
            </a:r>
            <a:r>
              <a:rPr lang="en-US" baseline="0" dirty="0" smtClean="0"/>
              <a:t> to execute the statement only if statement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parenthesis put an evaluable</a:t>
            </a:r>
            <a:r>
              <a:rPr lang="en-US" baseline="0" dirty="0" smtClean="0"/>
              <a:t> function. Evaluate to either true or false if true evaluates next statement, if false skips and goes to the next one.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else, one or the other. True this code. False another set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4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selection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2052"/>
          <p:cNvSpPr>
            <a:spLocks/>
          </p:cNvSpPr>
          <p:nvPr/>
        </p:nvSpPr>
        <p:spPr bwMode="auto">
          <a:xfrm flipH="1" flipV="1">
            <a:off x="685800" y="1905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Arc 2053"/>
          <p:cNvSpPr>
            <a:spLocks/>
          </p:cNvSpPr>
          <p:nvPr/>
        </p:nvSpPr>
        <p:spPr bwMode="auto">
          <a:xfrm>
            <a:off x="0" y="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rgbClr val="FEF9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 2058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2051"/>
          <p:cNvSpPr>
            <a:spLocks/>
          </p:cNvSpPr>
          <p:nvPr/>
        </p:nvSpPr>
        <p:spPr bwMode="auto">
          <a:xfrm>
            <a:off x="14288" y="-22225"/>
            <a:ext cx="9166225" cy="5511800"/>
          </a:xfrm>
          <a:custGeom>
            <a:avLst/>
            <a:gdLst/>
            <a:ahLst/>
            <a:cxnLst>
              <a:cxn ang="0">
                <a:pos x="1894" y="0"/>
              </a:cxn>
              <a:cxn ang="0">
                <a:pos x="5584" y="0"/>
              </a:cxn>
              <a:cxn ang="0">
                <a:pos x="5551" y="3330"/>
              </a:cxn>
              <a:cxn ang="0">
                <a:pos x="3951" y="1616"/>
              </a:cxn>
              <a:cxn ang="0">
                <a:pos x="3510" y="1240"/>
              </a:cxn>
              <a:cxn ang="0">
                <a:pos x="3037" y="914"/>
              </a:cxn>
              <a:cxn ang="0">
                <a:pos x="2661" y="685"/>
              </a:cxn>
              <a:cxn ang="0">
                <a:pos x="2122" y="457"/>
              </a:cxn>
              <a:cxn ang="0">
                <a:pos x="1551" y="245"/>
              </a:cxn>
              <a:cxn ang="0">
                <a:pos x="1143" y="147"/>
              </a:cxn>
              <a:cxn ang="0">
                <a:pos x="0" y="16"/>
              </a:cxn>
            </a:cxnLst>
            <a:rect l="0" t="0" r="r" b="b"/>
            <a:pathLst>
              <a:path w="5584" h="3330">
                <a:moveTo>
                  <a:pt x="1894" y="0"/>
                </a:moveTo>
                <a:lnTo>
                  <a:pt x="5584" y="0"/>
                </a:lnTo>
                <a:lnTo>
                  <a:pt x="5551" y="3330"/>
                </a:lnTo>
                <a:lnTo>
                  <a:pt x="3951" y="1616"/>
                </a:lnTo>
                <a:lnTo>
                  <a:pt x="3510" y="1240"/>
                </a:lnTo>
                <a:lnTo>
                  <a:pt x="3037" y="914"/>
                </a:lnTo>
                <a:lnTo>
                  <a:pt x="2661" y="685"/>
                </a:lnTo>
                <a:lnTo>
                  <a:pt x="2122" y="457"/>
                </a:lnTo>
                <a:lnTo>
                  <a:pt x="1551" y="245"/>
                </a:lnTo>
                <a:lnTo>
                  <a:pt x="1143" y="147"/>
                </a:lnTo>
                <a:lnTo>
                  <a:pt x="0" y="16"/>
                </a:lnTo>
              </a:path>
            </a:pathLst>
          </a:custGeom>
          <a:solidFill>
            <a:srgbClr val="FEFBD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2055"/>
          <p:cNvSpPr>
            <a:spLocks/>
          </p:cNvSpPr>
          <p:nvPr/>
        </p:nvSpPr>
        <p:spPr bwMode="auto">
          <a:xfrm flipH="1" flipV="1">
            <a:off x="-11113" y="-22225"/>
            <a:ext cx="4125913" cy="5508625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AE3B7"/>
              </a:gs>
              <a:gs pos="17999">
                <a:srgbClr val="A28949"/>
              </a:gs>
              <a:gs pos="31000">
                <a:srgbClr val="835E17"/>
              </a:gs>
              <a:gs pos="33000">
                <a:srgbClr val="BD922A"/>
              </a:gs>
              <a:gs pos="37000">
                <a:srgbClr val="FBE4AE"/>
              </a:gs>
              <a:gs pos="78999">
                <a:srgbClr val="BD922A"/>
              </a:gs>
              <a:gs pos="87000">
                <a:srgbClr val="BD922A"/>
              </a:gs>
              <a:gs pos="100000">
                <a:srgbClr val="FBE4AE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075"/>
          <p:cNvSpPr>
            <a:spLocks noChangeArrowheads="1"/>
          </p:cNvSpPr>
          <p:nvPr/>
        </p:nvSpPr>
        <p:spPr bwMode="auto">
          <a:xfrm>
            <a:off x="484188" y="16764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E4B60B"/>
              </a:buClr>
              <a:buSzPct val="90000"/>
              <a:buFont typeface="Monotype Sorts" pitchFamily="2" charset="2"/>
              <a:buNone/>
              <a:defRPr/>
            </a:pPr>
            <a:endParaRPr lang="en-US" sz="360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317500"/>
            <a:ext cx="2052638" cy="577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317500"/>
            <a:ext cx="6008687" cy="5778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2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175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Slide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5" descr="UCF logo- tag horizontal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800" b="1">
          <a:solidFill>
            <a:srgbClr val="5F5F5F"/>
          </a:solidFill>
          <a:latin typeface="+mn-lt"/>
          <a:ea typeface="+mn-ea"/>
          <a:cs typeface="+mn-cs"/>
        </a:defRPr>
      </a:lvl1pPr>
      <a:lvl2pPr marL="1033463" indent="-4619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-"/>
        <a:defRPr sz="2800" b="1">
          <a:solidFill>
            <a:srgbClr val="5F5F5F"/>
          </a:solidFill>
          <a:latin typeface="+mn-lt"/>
        </a:defRPr>
      </a:lvl2pPr>
      <a:lvl3pPr marL="1541463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w"/>
        <a:defRPr sz="2800" b="1">
          <a:solidFill>
            <a:srgbClr val="5F5F5F"/>
          </a:solidFill>
          <a:latin typeface="+mn-lt"/>
        </a:defRPr>
      </a:lvl3pPr>
      <a:lvl4pPr marL="18843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§"/>
        <a:defRPr sz="2800" b="1">
          <a:solidFill>
            <a:schemeClr val="tx1"/>
          </a:solidFill>
          <a:latin typeface="+mn-lt"/>
        </a:defRPr>
      </a:lvl4pPr>
      <a:lvl5pPr marL="22272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5pPr>
      <a:lvl6pPr marL="26844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6pPr>
      <a:lvl7pPr marL="31416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7pPr>
      <a:lvl8pPr marL="35988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8pPr>
      <a:lvl9pPr marL="40560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733800"/>
            <a:ext cx="8229600" cy="1447800"/>
          </a:xfrm>
          <a:noFill/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Packet #3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Program Control Structures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6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 3223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another multiple selection structure that does the same thing as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/…/else </a:t>
            </a:r>
            <a:r>
              <a:rPr lang="en-US" dirty="0" smtClean="0"/>
              <a:t>structure in a more structured manner.  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structure: selects among several different </a:t>
            </a:r>
            <a:r>
              <a:rPr lang="en-US" dirty="0" smtClean="0"/>
              <a:t>actions</a:t>
            </a:r>
            <a:endParaRPr lang="en-US" dirty="0"/>
          </a:p>
          <a:p>
            <a:r>
              <a:rPr lang="en-US" dirty="0" smtClean="0"/>
              <a:t>Now for syntax and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5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if-statements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Say we want certain code to be executed only if certain conditions are met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general form is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if ( &lt;condition&gt;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&lt;code that is executed only if the condition is true&gt;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&lt;code that is executed only if the condition is false&gt;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it has </a:t>
            </a:r>
            <a:r>
              <a:rPr lang="en-US" dirty="0"/>
              <a:t>the following syntax: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if (test)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&lt;action&gt;</a:t>
            </a:r>
          </a:p>
          <a:p>
            <a:pPr>
              <a:buFontTx/>
              <a:buNone/>
            </a:pPr>
            <a:r>
              <a:rPr lang="en-US" dirty="0"/>
              <a:t>If the action is more than one statement, then: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if (test){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&lt;action1&gt;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      &lt;action2&gt;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Structure -Example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The following is an example of the if structure: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>
                <a:latin typeface="Courier New" pitchFamily="49" charset="0"/>
              </a:rPr>
              <a:t>if (grade &gt;= 60)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		printf(“Passed\n”);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	&lt;next statement&gt;;</a:t>
            </a:r>
          </a:p>
          <a:p>
            <a:pPr>
              <a:buFontTx/>
              <a:buNone/>
            </a:pPr>
            <a:r>
              <a:rPr lang="en-US"/>
              <a:t>Note that nothing is printed if the grade &lt; 60, as it goes to the </a:t>
            </a:r>
            <a:r>
              <a:rPr lang="en-US">
                <a:latin typeface="Courier New" pitchFamily="49" charset="0"/>
              </a:rPr>
              <a:t>&lt;next statement&gt;.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Boolean operators &amp;&amp; and || use </a:t>
            </a:r>
            <a:r>
              <a:rPr lang="en-US" sz="2400" u="sng" dirty="0" smtClean="0"/>
              <a:t>Short-circuit Evaluation</a:t>
            </a:r>
          </a:p>
          <a:p>
            <a:r>
              <a:rPr lang="en-US" sz="2400" dirty="0" smtClean="0"/>
              <a:t>This means that C only evaluates both sides if it absolutely has to.  For example, </a:t>
            </a:r>
          </a:p>
          <a:p>
            <a:pPr lvl="1"/>
            <a:r>
              <a:rPr lang="en-US" sz="2400" dirty="0" smtClean="0"/>
              <a:t>FALSE &amp;&amp; &lt;anything&gt; is false, </a:t>
            </a:r>
          </a:p>
          <a:p>
            <a:pPr lvl="1"/>
            <a:r>
              <a:rPr lang="en-US" sz="2400" dirty="0" smtClean="0"/>
              <a:t>TRUE || &lt;anything&gt; is true</a:t>
            </a:r>
          </a:p>
          <a:p>
            <a:pPr lvl="1"/>
            <a:r>
              <a:rPr lang="en-US" sz="2400" dirty="0" smtClean="0"/>
              <a:t>so C won't evaluate the right hand side to figure out if it's true or false</a:t>
            </a:r>
          </a:p>
          <a:p>
            <a:r>
              <a:rPr lang="en-US" sz="2400" dirty="0" smtClean="0"/>
              <a:t>C always evaluates the left-most side of &amp;&amp; and || first, and then continues only if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676400"/>
            <a:ext cx="7772400" cy="4800600"/>
          </a:xfrm>
        </p:spPr>
        <p:txBody>
          <a:bodyPr/>
          <a:lstStyle/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Say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set to 10.0,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b</a:t>
            </a:r>
            <a:r>
              <a:rPr lang="en-US" dirty="0" smtClean="0"/>
              <a:t> is set to -10.0</a:t>
            </a:r>
          </a:p>
          <a:p>
            <a:r>
              <a:rPr lang="en-US" dirty="0" smtClean="0"/>
              <a:t>The statement: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(a==10) || (b&gt;0) ) &lt;statement&gt;;</a:t>
            </a:r>
          </a:p>
          <a:p>
            <a:r>
              <a:rPr lang="en-US" dirty="0" smtClean="0"/>
              <a:t>The program will never evaluate the second expression because the first turns out to be true, making the compound expression 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Likewise, with the same </a:t>
            </a:r>
            <a:r>
              <a:rPr lang="en-US" dirty="0" err="1" smtClean="0"/>
              <a:t>valuesfor</a:t>
            </a:r>
            <a:r>
              <a:rPr lang="en-US" dirty="0" smtClean="0"/>
              <a:t> a and b:</a:t>
            </a:r>
          </a:p>
          <a:p>
            <a:r>
              <a:rPr lang="en-US" dirty="0"/>
              <a:t>The statement</a:t>
            </a:r>
            <a:r>
              <a:rPr lang="en-US" dirty="0" smtClean="0"/>
              <a:t>: if ( (a!=10)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program will never evaluate the second expression because the first turns out to be </a:t>
            </a:r>
            <a:r>
              <a:rPr lang="en-US" dirty="0" smtClean="0"/>
              <a:t>false, making the entire expression false.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8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Short-Circuit Evaluation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practical benefit of short-circuit evaluation is that you can ask questions that might cause a crash otherwise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Assuming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variable 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if( (x==0) || (15/x) ) </a:t>
            </a:r>
            <a:r>
              <a:rPr lang="en-US" sz="2400" dirty="0" smtClean="0"/>
              <a:t>is safe, because if x is zero, then the || will come out true and it won't try to divide 15 by zero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if( (15/x) || (x==0) ) </a:t>
            </a:r>
            <a:r>
              <a:rPr lang="en-US" sz="2400" dirty="0" smtClean="0"/>
              <a:t>is not safe</a:t>
            </a: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the programmer to specify </a:t>
            </a:r>
            <a:r>
              <a:rPr lang="en-US" dirty="0" smtClean="0"/>
              <a:t> an alternative statement to execute </a:t>
            </a:r>
            <a:r>
              <a:rPr lang="en-US" dirty="0"/>
              <a:t>if the test is not true.  The syntax is: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if (test)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</a:rPr>
              <a:t>&lt;statement&gt;;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&lt;alternative </a:t>
            </a:r>
            <a:r>
              <a:rPr lang="en-US" dirty="0" smtClean="0">
                <a:latin typeface="Courier New" pitchFamily="49" charset="0"/>
              </a:rPr>
              <a:t>statement&gt;;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Note the location of the semicolons!!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If more than one statement comprises the action or alternative actions, then we can use a brace to group several statements.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if (test)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&lt;statement 1&gt;;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&lt;statement 2&gt;;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else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&lt;alt. statement1&gt;;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&lt;alt. Statement2&gt;;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Program Control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r>
              <a:rPr lang="en-US" dirty="0"/>
              <a:t>Most programming languages implement </a:t>
            </a:r>
            <a:r>
              <a:rPr lang="en-US" i="1" dirty="0"/>
              <a:t>sequential execution - </a:t>
            </a:r>
            <a:r>
              <a:rPr lang="en-US" dirty="0"/>
              <a:t>one statement after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Unless told otherwise, the processor will execute statements in the program in this manner.</a:t>
            </a:r>
          </a:p>
          <a:p>
            <a:r>
              <a:rPr lang="en-US" dirty="0" smtClean="0"/>
              <a:t>But … there are some instructions that redirect the execution to some other statement(s).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An example of the </a:t>
            </a:r>
            <a:r>
              <a:rPr lang="en-US">
                <a:latin typeface="Courier New" pitchFamily="49" charset="0"/>
              </a:rPr>
              <a:t>IF-ELSE </a:t>
            </a:r>
            <a:r>
              <a:rPr lang="en-US"/>
              <a:t>structure is as follows: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if (grade &gt;= 60)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	printf(“Passed\n”);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else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	printf(“Failed\n”);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572000"/>
          </a:xfrm>
        </p:spPr>
        <p:txBody>
          <a:bodyPr/>
          <a:lstStyle/>
          <a:p>
            <a:r>
              <a:rPr lang="en-US" dirty="0"/>
              <a:t>IF-ELSE structures can be nested so as to perform other tests before another action is executed.  The syntax is: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if (grade &gt;= 90)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	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(“A\n”);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else if (grade &gt;= 80)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(“B\n”);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(“Failed\n</a:t>
            </a:r>
            <a:r>
              <a:rPr lang="en-US" dirty="0" smtClean="0">
                <a:latin typeface="Courier New" pitchFamily="49" charset="0"/>
              </a:rPr>
              <a:t>”);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+mj-lt"/>
              </a:rPr>
              <a:t>Note the implicit shortcut here!!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IF-ELSE</a:t>
            </a:r>
            <a:r>
              <a:rPr lang="en-US"/>
              <a:t> 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 </a:t>
            </a:r>
            <a:r>
              <a:rPr lang="en-US" dirty="0" smtClean="0"/>
              <a:t>simplified version.  </a:t>
            </a:r>
            <a:r>
              <a:rPr lang="en-US" dirty="0"/>
              <a:t>Its syntax is: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&lt;control expression&gt; ? &lt;then </a:t>
            </a:r>
            <a:r>
              <a:rPr lang="en-US" sz="2400" dirty="0" smtClean="0">
                <a:latin typeface="Courier New" pitchFamily="49" charset="0"/>
              </a:rPr>
              <a:t>statement&gt;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: &lt;else </a:t>
            </a:r>
            <a:r>
              <a:rPr lang="en-US" sz="2400" dirty="0" smtClean="0">
                <a:latin typeface="Courier New" pitchFamily="49" charset="0"/>
              </a:rPr>
              <a:t>statement&gt;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m&gt;0 </a:t>
            </a:r>
            <a:r>
              <a:rPr lang="en-US" sz="2400" dirty="0">
                <a:latin typeface="Courier New" pitchFamily="49" charset="0"/>
              </a:rPr>
              <a:t>? M+5 : m*2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dirty="0" smtClean="0"/>
              <a:t>But like the GOTO … Do NOT use it in this class!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Sometimes you might want to write something along these lines: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if(x == 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 1&gt;}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else if(x == 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 2&gt;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else if(x == 3)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…}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else 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	&lt;statement n&gt;}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10541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400" dirty="0" smtClean="0"/>
              <a:t> statements are for just that purpose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equivalent switch statement would be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switch(controlling expression)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case label_1: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&lt;statement 1&gt;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break;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case label_2: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&lt;statement 2&gt;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break;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case label_3: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…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default: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&lt;statement n&gt;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400" dirty="0" smtClean="0"/>
              <a:t>The label placed after the keyword “case” represents the value of the controlling expression.</a:t>
            </a:r>
          </a:p>
          <a:p>
            <a:r>
              <a:rPr lang="en-US" sz="2400" dirty="0" smtClean="0"/>
              <a:t>If the controlling expression evaluates to the label, then that is a match and the code (block) underneath up 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sz="2400" dirty="0" smtClean="0"/>
              <a:t> statement is executed.</a:t>
            </a:r>
          </a:p>
          <a:p>
            <a:r>
              <a:rPr lang="en-US" sz="2400" dirty="0" smtClean="0"/>
              <a:t>Note that it's important to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400" dirty="0" smtClean="0"/>
              <a:t> at the end of each case</a:t>
            </a:r>
          </a:p>
          <a:p>
            <a:pPr lvl="1"/>
            <a:r>
              <a:rPr lang="en-US" sz="2000" dirty="0" smtClean="0"/>
              <a:t>If you don't put the break, the execution will continue on into the next case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 example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write a simple program that uses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Use a switch statement to take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and prints out the word equivalent of the integer, for numbers 1 through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main()   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switch (n)   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case 1:	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(“one\n”);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break;  }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case 2:	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(“two\n”);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break;  }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case 3:	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(“three\n”);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code in the program written before?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</a:t>
            </a:r>
            <a:r>
              <a:rPr lang="en-US" dirty="0"/>
              <a:t>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343400"/>
          </a:xfrm>
        </p:spPr>
        <p:txBody>
          <a:bodyPr/>
          <a:lstStyle/>
          <a:p>
            <a:r>
              <a:rPr lang="en-US" dirty="0" smtClean="0"/>
              <a:t>Sometimes we want to do the same steps over and over</a:t>
            </a:r>
          </a:p>
          <a:p>
            <a:r>
              <a:rPr lang="en-US" dirty="0" smtClean="0"/>
              <a:t>Permits </a:t>
            </a:r>
            <a:r>
              <a:rPr lang="en-US" dirty="0"/>
              <a:t>an action to be repeated several times, as in a loop, either</a:t>
            </a:r>
          </a:p>
          <a:p>
            <a:pPr lvl="1"/>
            <a:r>
              <a:rPr lang="en-US" dirty="0"/>
              <a:t>as long as a condition is true (</a:t>
            </a:r>
            <a:r>
              <a:rPr lang="en-US" i="1" dirty="0"/>
              <a:t>sentinel </a:t>
            </a:r>
            <a:r>
              <a:rPr lang="en-US" i="1" dirty="0" smtClean="0"/>
              <a:t>controlled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for a fixed number of times (</a:t>
            </a:r>
            <a:r>
              <a:rPr lang="en-US" i="1" dirty="0"/>
              <a:t>counter </a:t>
            </a:r>
            <a:r>
              <a:rPr lang="en-US" i="1" dirty="0" smtClean="0"/>
              <a:t>controlled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instructions permit shift of control away from the next statement to something else. </a:t>
            </a:r>
          </a:p>
          <a:p>
            <a:r>
              <a:rPr lang="en-US" dirty="0" smtClean="0"/>
              <a:t>The first and most basic of these is the GOTO statement.</a:t>
            </a:r>
          </a:p>
          <a:p>
            <a:r>
              <a:rPr lang="en-US" dirty="0" smtClean="0"/>
              <a:t>GOTO is a basic machine level instruction, </a:t>
            </a:r>
          </a:p>
          <a:p>
            <a:pPr lvl="1"/>
            <a:r>
              <a:rPr lang="en-US" dirty="0" smtClean="0"/>
              <a:t>but it’s use in high level languages s NOT desirable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There are three of them: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loop: counter control (entry condition)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while</a:t>
            </a:r>
            <a:r>
              <a:rPr lang="en-US" dirty="0" smtClean="0"/>
              <a:t> loop: sentinel control (entry condition)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do/while</a:t>
            </a:r>
            <a:r>
              <a:rPr lang="en-US" dirty="0" smtClean="0"/>
              <a:t> loop: sentinel control (exit condition)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break</a:t>
            </a:r>
            <a:r>
              <a:rPr lang="en-US"/>
              <a:t> Statement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statement is important in the definition of some control structures. </a:t>
            </a:r>
          </a:p>
          <a:p>
            <a:r>
              <a:rPr lang="en-US" dirty="0"/>
              <a:t>When executed in a repetition control </a:t>
            </a:r>
            <a:r>
              <a:rPr lang="en-US" dirty="0" smtClean="0"/>
              <a:t>structure, </a:t>
            </a:r>
            <a:r>
              <a:rPr lang="en-US" dirty="0"/>
              <a:t>causes an immediate exit from that structure, to the first statement after the structure.</a:t>
            </a:r>
          </a:p>
          <a:p>
            <a:r>
              <a:rPr lang="en-US" dirty="0"/>
              <a:t>It is transparent to other selection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the </a:t>
            </a:r>
            <a:r>
              <a:rPr lang="en-US">
                <a:latin typeface="Courier New" pitchFamily="49" charset="0"/>
              </a:rPr>
              <a:t>break</a:t>
            </a:r>
            <a:r>
              <a:rPr lang="en-US"/>
              <a:t>, 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 affects the execution of repetition structures.</a:t>
            </a:r>
          </a:p>
          <a:p>
            <a:r>
              <a:rPr lang="en-US"/>
              <a:t>Causes the processor to skip the remaining statements in the loop body, but goes back to the next iteration.</a:t>
            </a:r>
          </a:p>
          <a:p>
            <a:r>
              <a:rPr lang="en-US"/>
              <a:t>Typically associated with a selection structure.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876800"/>
          </a:xfrm>
        </p:spPr>
        <p:txBody>
          <a:bodyPr/>
          <a:lstStyle/>
          <a:p>
            <a:r>
              <a:rPr lang="en-US"/>
              <a:t>In 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loop, the increment expression is executed and the loop continuation test is evaluated thereafter.</a:t>
            </a:r>
          </a:p>
          <a:p>
            <a:r>
              <a:rPr lang="en-US"/>
              <a:t>In 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loop, the loop continuation test is evaluated immediately after 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statement.</a:t>
            </a:r>
          </a:p>
          <a:p>
            <a:r>
              <a:rPr lang="en-US"/>
              <a:t>In the do/while loop, the loop continuation test is evaluated immediately after 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r>
              <a:rPr lang="en-US" dirty="0" smtClean="0"/>
              <a:t>The most common loop structure in C</a:t>
            </a:r>
          </a:p>
          <a:p>
            <a:pPr lvl="1"/>
            <a:r>
              <a:rPr lang="en-US" dirty="0" smtClean="0"/>
              <a:t>It is counter </a:t>
            </a:r>
            <a:r>
              <a:rPr lang="en-US" dirty="0"/>
              <a:t>controlled.  </a:t>
            </a:r>
          </a:p>
          <a:p>
            <a:r>
              <a:rPr lang="en-US" dirty="0" smtClean="0"/>
              <a:t>Very prescriptive and formalized</a:t>
            </a:r>
          </a:p>
          <a:p>
            <a:r>
              <a:rPr lang="en-US" dirty="0" smtClean="0"/>
              <a:t>Requires </a:t>
            </a:r>
            <a:r>
              <a:rPr lang="en-US" dirty="0"/>
              <a:t>control variable to be defined.</a:t>
            </a:r>
          </a:p>
          <a:p>
            <a:r>
              <a:rPr lang="en-US" dirty="0"/>
              <a:t>Handles details of running the loop automatically.</a:t>
            </a:r>
          </a:p>
          <a:p>
            <a:r>
              <a:rPr lang="en-US" dirty="0"/>
              <a:t>Carries out the loop continuation test immediately after the counter is incremented (at top of loop).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9017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for(&lt;init&gt;; &lt;condition&gt;; &lt;increment&gt;)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&lt;statements&gt;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 smtClean="0"/>
              <a:t>For loops work like so: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Executes the init statement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Evaluate the condition. If it's false, exit the loop, </a:t>
            </a:r>
          </a:p>
          <a:p>
            <a:pPr marL="1612900" lvl="2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otherwise go on to step 3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Do the statements inside the loop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Do the increment statements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Go back to step 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dirty="0"/>
              <a:t>Requires the following information:</a:t>
            </a:r>
          </a:p>
          <a:p>
            <a:pPr lvl="1"/>
            <a:r>
              <a:rPr lang="en-US" dirty="0"/>
              <a:t>Name of the </a:t>
            </a:r>
            <a:r>
              <a:rPr lang="en-US" dirty="0" smtClean="0"/>
              <a:t>counter </a:t>
            </a:r>
            <a:r>
              <a:rPr lang="en-US" dirty="0"/>
              <a:t>variable</a:t>
            </a:r>
          </a:p>
          <a:p>
            <a:pPr lvl="1"/>
            <a:r>
              <a:rPr lang="en-US" dirty="0"/>
              <a:t>Initial value of </a:t>
            </a:r>
            <a:r>
              <a:rPr lang="en-US" dirty="0" smtClean="0"/>
              <a:t>counter variable</a:t>
            </a:r>
            <a:endParaRPr lang="en-US" dirty="0"/>
          </a:p>
          <a:p>
            <a:pPr lvl="1"/>
            <a:r>
              <a:rPr lang="en-US" dirty="0"/>
              <a:t>Increment or decrement of the counter</a:t>
            </a:r>
          </a:p>
          <a:p>
            <a:pPr lvl="1"/>
            <a:r>
              <a:rPr lang="en-US" dirty="0"/>
              <a:t>Final value of the </a:t>
            </a:r>
            <a:r>
              <a:rPr lang="en-US" dirty="0" smtClean="0"/>
              <a:t>counter variable.  </a:t>
            </a:r>
          </a:p>
          <a:p>
            <a:pPr lvl="2"/>
            <a:r>
              <a:rPr lang="en-US" dirty="0" smtClean="0"/>
              <a:t>Defines </a:t>
            </a:r>
            <a:r>
              <a:rPr lang="en-US" dirty="0"/>
              <a:t>exit conditions.  </a:t>
            </a:r>
            <a:endParaRPr lang="en-US" dirty="0" smtClean="0"/>
          </a:p>
          <a:p>
            <a:pPr lvl="2"/>
            <a:r>
              <a:rPr lang="en-US" dirty="0" smtClean="0"/>
              <a:t>Continues </a:t>
            </a:r>
            <a:r>
              <a:rPr lang="en-US" dirty="0"/>
              <a:t>as long as test is true.</a:t>
            </a:r>
          </a:p>
          <a:p>
            <a:r>
              <a:rPr lang="en-US" dirty="0"/>
              <a:t>Programmer must ensure that the control variable will converge to the final value.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the </a:t>
            </a:r>
            <a:r>
              <a:rPr lang="en-US" dirty="0"/>
              <a:t>syntax for the for loop is as follows: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for (&lt;ctrl </a:t>
            </a: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&gt; = &lt;init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&gt;;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 &lt;ctrl </a:t>
            </a: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&gt; = &lt;final value&gt;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 &lt;</a:t>
            </a:r>
            <a:r>
              <a:rPr lang="en-US" dirty="0" err="1">
                <a:latin typeface="Courier New" pitchFamily="49" charset="0"/>
              </a:rPr>
              <a:t>incrementation</a:t>
            </a:r>
            <a:r>
              <a:rPr lang="en-US" dirty="0">
                <a:latin typeface="Courier New" pitchFamily="49" charset="0"/>
              </a:rPr>
              <a:t> def&gt;) {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	&lt;body of loop&gt;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10541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Structure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Final value and increment can be  mathematical functions.</a:t>
            </a:r>
          </a:p>
          <a:p>
            <a:r>
              <a:rPr lang="en-US" dirty="0"/>
              <a:t>The </a:t>
            </a:r>
            <a:r>
              <a:rPr lang="en-US" dirty="0" smtClean="0"/>
              <a:t>“increment” </a:t>
            </a:r>
            <a:r>
              <a:rPr lang="en-US" dirty="0"/>
              <a:t>can be negative - decrement.</a:t>
            </a:r>
          </a:p>
          <a:p>
            <a:r>
              <a:rPr lang="en-US" dirty="0"/>
              <a:t>If loop continuation condition is initially false, body will never be executed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Entry test</a:t>
            </a:r>
            <a:endParaRPr lang="en-US" dirty="0"/>
          </a:p>
          <a:p>
            <a:r>
              <a:rPr lang="en-US" dirty="0" smtClean="0"/>
              <a:t>Counter </a:t>
            </a:r>
            <a:r>
              <a:rPr lang="en-US" dirty="0"/>
              <a:t>variable does not need to be used in body of loop, but can be, </a:t>
            </a:r>
            <a:endParaRPr lang="en-US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as for </a:t>
            </a:r>
            <a:r>
              <a:rPr lang="en-US" dirty="0" smtClean="0"/>
              <a:t>arrays (later).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sum = 0,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for (n=2;n&lt;=100;n+=2)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sum </a:t>
            </a:r>
            <a:r>
              <a:rPr lang="en-US" dirty="0" smtClean="0">
                <a:latin typeface="Courier New" pitchFamily="49" charset="0"/>
              </a:rPr>
              <a:t>= sum +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// accumulates the total sum in sum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(“Sum = %d”, </a:t>
            </a:r>
            <a:r>
              <a:rPr lang="en-US" dirty="0" smtClean="0">
                <a:latin typeface="Courier New" pitchFamily="49" charset="0"/>
              </a:rPr>
              <a:t>sum);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return 0;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Program Control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Programs can be </a:t>
            </a:r>
            <a:r>
              <a:rPr lang="en-US" dirty="0"/>
              <a:t>written without </a:t>
            </a:r>
            <a:r>
              <a:rPr lang="en-US" dirty="0" smtClean="0"/>
              <a:t>explicit GOTO statements by the programmer</a:t>
            </a:r>
            <a:endParaRPr lang="en-US" dirty="0"/>
          </a:p>
          <a:p>
            <a:r>
              <a:rPr lang="en-US" dirty="0" smtClean="0"/>
              <a:t>The basic computational structures in HLL’s are:</a:t>
            </a:r>
            <a:endParaRPr lang="en-US" dirty="0"/>
          </a:p>
          <a:p>
            <a:pPr lvl="1"/>
            <a:r>
              <a:rPr lang="en-US" dirty="0"/>
              <a:t>The Sequential Structure</a:t>
            </a:r>
          </a:p>
          <a:p>
            <a:pPr lvl="1"/>
            <a:r>
              <a:rPr lang="en-US" dirty="0"/>
              <a:t>The Selection Structure</a:t>
            </a:r>
          </a:p>
          <a:p>
            <a:pPr lvl="1"/>
            <a:r>
              <a:rPr lang="en-US" dirty="0"/>
              <a:t>The Repetition Structure</a:t>
            </a:r>
          </a:p>
          <a:p>
            <a:r>
              <a:rPr lang="en-US" dirty="0" smtClean="0"/>
              <a:t>This is called </a:t>
            </a:r>
            <a:r>
              <a:rPr lang="en-US" i="1" dirty="0"/>
              <a:t>Structured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for(&lt;init&gt;; &lt;condition&gt;; &lt;increment&gt;)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&lt;statements&gt;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/>
              <a:t> loops work like so: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Execute the init statement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Evaluate the condition. If it's false, exit the loop, otherwise go on to step 3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Execute the statements inside the loop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Execute the increment statements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Go back to step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Much less structured than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loop.</a:t>
            </a:r>
          </a:p>
          <a:p>
            <a:r>
              <a:rPr lang="en-US" dirty="0" smtClean="0"/>
              <a:t>Specifies </a:t>
            </a:r>
            <a:r>
              <a:rPr lang="en-US" dirty="0"/>
              <a:t>action to be repeated as long as condition remains true.</a:t>
            </a:r>
          </a:p>
          <a:p>
            <a:r>
              <a:rPr lang="en-US" dirty="0"/>
              <a:t>The loop continuation condition is “implicit”, but variable initialization and updating has to be programmed explicitly.</a:t>
            </a:r>
          </a:p>
          <a:p>
            <a:r>
              <a:rPr lang="en-US" dirty="0"/>
              <a:t>Checks for loop continuation at the beginning of the loop body.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Basically a sentinel controlled loop, but can also be used as counter controlled.</a:t>
            </a:r>
          </a:p>
          <a:p>
            <a:r>
              <a:rPr lang="en-US" dirty="0"/>
              <a:t>Can be used in place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in most cases.</a:t>
            </a:r>
          </a:p>
          <a:p>
            <a:r>
              <a:rPr lang="en-US" dirty="0"/>
              <a:t>One exception is when a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is used and the increment/decrement expression is placed after the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statement.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the </a:t>
            </a:r>
            <a:r>
              <a:rPr lang="en-US" dirty="0"/>
              <a:t>syntax is as follows:</a:t>
            </a:r>
          </a:p>
          <a:p>
            <a:pPr>
              <a:lnSpc>
                <a:spcPct val="150000"/>
              </a:lnSpc>
              <a:spcBef>
                <a:spcPts val="400"/>
              </a:spcBef>
              <a:buFontTx/>
              <a:buNone/>
            </a:pPr>
            <a:r>
              <a:rPr lang="en-US" sz="2800" dirty="0" err="1" smtClean="0">
                <a:latin typeface="Courier New" pitchFamily="49" charset="0"/>
              </a:rPr>
              <a:t>cont_var</a:t>
            </a:r>
            <a:r>
              <a:rPr lang="en-US" sz="2800" dirty="0">
                <a:latin typeface="Courier New" pitchFamily="49" charset="0"/>
              </a:rPr>
              <a:t>=&lt;initial </a:t>
            </a:r>
            <a:r>
              <a:rPr lang="en-US" sz="2800" dirty="0" err="1">
                <a:latin typeface="Courier New" pitchFamily="49" charset="0"/>
              </a:rPr>
              <a:t>val</a:t>
            </a:r>
            <a:r>
              <a:rPr lang="en-US" sz="2800" dirty="0">
                <a:latin typeface="Courier New" pitchFamily="49" charset="0"/>
              </a:rPr>
              <a:t>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while (loop cont test on </a:t>
            </a:r>
            <a:r>
              <a:rPr lang="en-US" sz="2800" dirty="0" err="1">
                <a:latin typeface="Courier New" pitchFamily="49" charset="0"/>
              </a:rPr>
              <a:t>cont_var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		&lt;statement1&gt;;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		&lt;statement 2&gt;;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		&lt;statement 3&gt;;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product </a:t>
            </a:r>
            <a:r>
              <a:rPr lang="en-US" dirty="0">
                <a:latin typeface="Courier New" pitchFamily="49" charset="0"/>
              </a:rPr>
              <a:t>= 2;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while (product &lt;= 1000)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product = 2*product;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 are equivalent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for(&lt;init&gt;; &lt;end condition&gt;; &lt;increment&gt;) {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&lt;statements&gt;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/>
              <a:t>Is the same as: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&lt;init&gt;;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while(&lt;end condition&gt;) {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&lt;statements&gt;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&lt;increment&gt;;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do/while</a:t>
            </a:r>
            <a:r>
              <a:rPr lang="en-US"/>
              <a:t>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the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loop, with the exception that the loop continuation test is done </a:t>
            </a:r>
            <a:r>
              <a:rPr lang="en-US" u="sng" dirty="0"/>
              <a:t>after</a:t>
            </a:r>
            <a:r>
              <a:rPr lang="en-US" dirty="0"/>
              <a:t> the body of the loop has been executed.</a:t>
            </a:r>
          </a:p>
          <a:p>
            <a:r>
              <a:rPr lang="en-US" dirty="0"/>
              <a:t>Thus, the body of the </a:t>
            </a:r>
            <a:r>
              <a:rPr lang="en-US" dirty="0">
                <a:latin typeface="Courier New" pitchFamily="49" charset="0"/>
              </a:rPr>
              <a:t>do/while</a:t>
            </a:r>
            <a:r>
              <a:rPr lang="en-US" dirty="0"/>
              <a:t> loop is guaranteed to be executed at least once.</a:t>
            </a:r>
          </a:p>
          <a:p>
            <a:r>
              <a:rPr lang="en-US" dirty="0"/>
              <a:t>Braces not required if only one statement, but typically used anyway for clarity.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r>
              <a:rPr lang="en-US" sz="2400" dirty="0" smtClean="0"/>
              <a:t>The format of a do-while loop is: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&lt;statements&gt;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 while(&lt;condition&gt;);</a:t>
            </a:r>
          </a:p>
          <a:p>
            <a:r>
              <a:rPr lang="en-US" sz="2400" dirty="0" smtClean="0"/>
              <a:t>It works like so:</a:t>
            </a:r>
          </a:p>
          <a:p>
            <a:pPr lvl="1">
              <a:buFontTx/>
              <a:buAutoNum type="arabicPeriod"/>
            </a:pPr>
            <a:r>
              <a:rPr lang="en-US" sz="2400" dirty="0" smtClean="0"/>
              <a:t>Executes the statements inside the braces</a:t>
            </a:r>
          </a:p>
          <a:p>
            <a:pPr lvl="1">
              <a:buFontTx/>
              <a:buAutoNum type="arabicPeriod"/>
            </a:pPr>
            <a:r>
              <a:rPr lang="en-US" sz="2400" dirty="0" smtClean="0"/>
              <a:t>Evaluate the condition. If it's false, end the loop, </a:t>
            </a:r>
          </a:p>
          <a:p>
            <a:pPr lvl="2">
              <a:buFontTx/>
              <a:buAutoNum type="arabicPeriod"/>
            </a:pPr>
            <a:r>
              <a:rPr lang="en-US" sz="2400" dirty="0" smtClean="0"/>
              <a:t>otherwise go back to step 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do/while</a:t>
            </a:r>
            <a:r>
              <a:rPr lang="en-US"/>
              <a:t>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The </a:t>
            </a:r>
            <a:r>
              <a:rPr lang="en-US" dirty="0"/>
              <a:t>syntax is as follows: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 err="1">
                <a:latin typeface="Courier New" pitchFamily="49" charset="0"/>
              </a:rPr>
              <a:t>cont_var</a:t>
            </a:r>
            <a:r>
              <a:rPr lang="en-US" sz="2400" dirty="0">
                <a:latin typeface="Courier New" pitchFamily="49" charset="0"/>
              </a:rPr>
              <a:t>=&lt;initial </a:t>
            </a:r>
            <a:r>
              <a:rPr lang="en-US" sz="2400" dirty="0" err="1">
                <a:latin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</a:rPr>
              <a:t>&gt;;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do	{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&lt;statement1&gt;;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 2&gt;;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 3&gt;; }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while (loop cont test on </a:t>
            </a:r>
            <a:r>
              <a:rPr lang="en-US" sz="2400" dirty="0" err="1">
                <a:latin typeface="Courier New" pitchFamily="49" charset="0"/>
              </a:rPr>
              <a:t>cont_var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Shorthand assignment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Statements of the form: 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	x = x &lt;operator&gt; &lt;number&gt;</a:t>
            </a:r>
            <a:r>
              <a:rPr lang="en-US" sz="2400" smtClean="0"/>
              <a:t> </a:t>
            </a:r>
          </a:p>
          <a:p>
            <a:pPr>
              <a:buFontTx/>
              <a:buNone/>
            </a:pPr>
            <a:r>
              <a:rPr lang="en-US" sz="2400" smtClean="0"/>
              <a:t>	are so common that we have special notation:</a:t>
            </a:r>
          </a:p>
          <a:p>
            <a:pPr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latin typeface="Courier New" pitchFamily="49" charset="0"/>
              </a:rPr>
              <a:t>x &lt;operator&gt;= &lt;number&gt;</a:t>
            </a:r>
          </a:p>
          <a:p>
            <a:r>
              <a:rPr lang="en-US" sz="2400" smtClean="0"/>
              <a:t>Examples</a:t>
            </a:r>
          </a:p>
          <a:p>
            <a:pPr lvl="1"/>
            <a:r>
              <a:rPr lang="en-US" sz="2400" smtClean="0">
                <a:latin typeface="Courier New" pitchFamily="49" charset="0"/>
              </a:rPr>
              <a:t>x += 5;</a:t>
            </a:r>
            <a:r>
              <a:rPr lang="en-US" sz="2400" smtClean="0"/>
              <a:t> means </a:t>
            </a:r>
            <a:r>
              <a:rPr lang="en-US" sz="2400" smtClean="0">
                <a:latin typeface="Courier New" pitchFamily="49" charset="0"/>
              </a:rPr>
              <a:t>x = x + 5;</a:t>
            </a:r>
          </a:p>
          <a:p>
            <a:pPr lvl="1"/>
            <a:r>
              <a:rPr lang="en-US" sz="2400" smtClean="0">
                <a:latin typeface="Courier New" pitchFamily="49" charset="0"/>
              </a:rPr>
              <a:t>y *= 3;</a:t>
            </a:r>
            <a:r>
              <a:rPr lang="en-US" sz="2400" smtClean="0"/>
              <a:t> means </a:t>
            </a:r>
            <a:r>
              <a:rPr lang="en-US" sz="2400" smtClean="0">
                <a:latin typeface="Courier New" pitchFamily="49" charset="0"/>
              </a:rPr>
              <a:t>y = y * 3;</a:t>
            </a:r>
          </a:p>
          <a:p>
            <a:pPr lvl="1"/>
            <a:r>
              <a:rPr lang="en-US" sz="2400" smtClean="0">
                <a:latin typeface="Courier New" pitchFamily="49" charset="0"/>
              </a:rPr>
              <a:t>z -= 1;</a:t>
            </a:r>
            <a:r>
              <a:rPr lang="en-US" sz="2400" smtClean="0"/>
              <a:t> means </a:t>
            </a:r>
            <a:r>
              <a:rPr lang="en-US" sz="2400" smtClean="0">
                <a:latin typeface="Courier New" pitchFamily="49" charset="0"/>
              </a:rPr>
              <a:t>z = z – 1; </a:t>
            </a:r>
            <a:r>
              <a:rPr lang="en-US" sz="2400" smtClean="0"/>
              <a:t>or </a:t>
            </a:r>
            <a:r>
              <a:rPr lang="en-US" sz="2400" smtClean="0">
                <a:latin typeface="Courier New" pitchFamily="49" charset="0"/>
              </a:rPr>
              <a:t>z--;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Sequential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sequential structure is the most basic structure in computer programming, and the basis of instruction </a:t>
            </a:r>
            <a:r>
              <a:rPr lang="en-US" dirty="0" smtClean="0"/>
              <a:t>sequences.</a:t>
            </a:r>
          </a:p>
          <a:p>
            <a:r>
              <a:rPr lang="en-US" dirty="0" smtClean="0"/>
              <a:t>It is a block of code that is to be executed in order of appearance – execute the next statement after the one above</a:t>
            </a:r>
            <a:endParaRPr lang="en-US" dirty="0"/>
          </a:p>
          <a:p>
            <a:r>
              <a:rPr lang="en-US" dirty="0"/>
              <a:t>Unless told otherwise, the processor executes the next instruction in the instruction sequence.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Comma Operator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comma operator allows two statements to execute on the same line, like so:  </a:t>
            </a:r>
            <a:r>
              <a:rPr lang="en-US" smtClean="0">
                <a:latin typeface="Courier New" pitchFamily="49" charset="0"/>
              </a:rPr>
              <a:t>i = 0, j = 0;</a:t>
            </a:r>
          </a:p>
          <a:p>
            <a:r>
              <a:rPr lang="en-US" smtClean="0"/>
              <a:t>Normally, you shouldn't do this</a:t>
            </a:r>
          </a:p>
          <a:p>
            <a:r>
              <a:rPr lang="en-US" smtClean="0"/>
              <a:t>In for-loops, though, it can be useful: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for(i = 0, j = 0; i + j &lt; 20; i += 2, j++)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…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Note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/>
              <a:t>C++ allows the declaration of the </a:t>
            </a:r>
            <a:r>
              <a:rPr lang="en-US" dirty="0" smtClean="0"/>
              <a:t>counter </a:t>
            </a:r>
            <a:r>
              <a:rPr lang="en-US" dirty="0"/>
              <a:t>variables directly within the specification of  the repetition structure.</a:t>
            </a:r>
          </a:p>
          <a:p>
            <a:r>
              <a:rPr lang="en-US" dirty="0"/>
              <a:t>C does not.</a:t>
            </a:r>
          </a:p>
          <a:p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for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n=0; n&gt;=10;n++)</a:t>
            </a:r>
          </a:p>
          <a:p>
            <a:r>
              <a:rPr lang="en-US" dirty="0"/>
              <a:t>Same for the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do/while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Structures - 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C only has </a:t>
            </a:r>
            <a:r>
              <a:rPr lang="en-US" dirty="0" smtClean="0"/>
              <a:t>seven </a:t>
            </a:r>
            <a:r>
              <a:rPr lang="en-US" dirty="0"/>
              <a:t>control structures.</a:t>
            </a:r>
          </a:p>
          <a:p>
            <a:r>
              <a:rPr lang="en-US" dirty="0"/>
              <a:t>Structures are single-entry/single-exit, which facilitate programming.</a:t>
            </a:r>
          </a:p>
          <a:p>
            <a:r>
              <a:rPr lang="en-US" dirty="0"/>
              <a:t>Repetition structures can be nested within one another at an arbitrary level of nesting.</a:t>
            </a:r>
          </a:p>
          <a:p>
            <a:r>
              <a:rPr lang="en-US" dirty="0"/>
              <a:t>This nesting is what can cause combinatorial explosion.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Numbers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get random numbers, use the 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rand();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/>
              <a:t>found in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call to rand() returns an integer between 0 and RAND_MAX (32767 on my computer)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Usually, we're interested in smaller random numbers,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 mod by the maximum number desired (explain)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Numbers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400" dirty="0" smtClean="0"/>
              <a:t>Computers operate deterministically, so these numbers aren't truly random, but they look random enough for most purposes</a:t>
            </a:r>
          </a:p>
          <a:p>
            <a:r>
              <a:rPr lang="en-US" sz="2400" dirty="0" smtClean="0"/>
              <a:t>If you don't seed the random number generator, rand() will produce the same sequence of random numbers every time you run the program</a:t>
            </a:r>
          </a:p>
          <a:p>
            <a:r>
              <a:rPr lang="en-US" sz="2400" dirty="0" smtClean="0"/>
              <a:t>To setup the random number generator, call </a:t>
            </a:r>
            <a:r>
              <a:rPr lang="en-US" sz="2400" dirty="0" err="1" smtClean="0">
                <a:latin typeface="Courier New" pitchFamily="49" charset="0"/>
              </a:rPr>
              <a:t>srand</a:t>
            </a:r>
            <a:r>
              <a:rPr lang="en-US" sz="2400" dirty="0" smtClean="0">
                <a:latin typeface="Courier New" pitchFamily="49" charset="0"/>
              </a:rPr>
              <a:t>(time(NULL));</a:t>
            </a:r>
            <a:r>
              <a:rPr lang="en-US" sz="2400" dirty="0" smtClean="0"/>
              <a:t> once at the start of your program (include &lt;</a:t>
            </a:r>
            <a:r>
              <a:rPr lang="en-US" sz="2400" dirty="0" err="1" smtClean="0"/>
              <a:t>time.h</a:t>
            </a:r>
            <a:r>
              <a:rPr lang="en-US" sz="2400" dirty="0" smtClean="0"/>
              <a:t>&gt; so you can use the time function)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a program to </a:t>
            </a:r>
            <a:r>
              <a:rPr lang="en-US" smtClean="0"/>
              <a:t>tell whether someone </a:t>
            </a:r>
            <a:r>
              <a:rPr lang="en-US" dirty="0" smtClean="0"/>
              <a:t>is old enough to drive a car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676400"/>
            <a:ext cx="7772400" cy="4114800"/>
          </a:xfrm>
        </p:spPr>
        <p:txBody>
          <a:bodyPr/>
          <a:lstStyle/>
          <a:p>
            <a:r>
              <a:rPr lang="en-US" dirty="0" smtClean="0"/>
              <a:t>More specifically for computer programming,</a:t>
            </a:r>
          </a:p>
          <a:p>
            <a:r>
              <a:rPr lang="en-US" dirty="0" smtClean="0"/>
              <a:t>If A evaluates to True, </a:t>
            </a:r>
          </a:p>
          <a:p>
            <a:pPr lvl="1"/>
            <a:r>
              <a:rPr lang="en-US" dirty="0" smtClean="0"/>
              <a:t>then execute the following statement (or block of statements)</a:t>
            </a:r>
          </a:p>
          <a:p>
            <a:pPr lvl="1"/>
            <a:r>
              <a:rPr lang="en-US" dirty="0" smtClean="0"/>
              <a:t>Else execute another statement or set of statement</a:t>
            </a:r>
          </a:p>
          <a:p>
            <a:pPr lvl="1"/>
            <a:r>
              <a:rPr lang="en-US" dirty="0" smtClean="0"/>
              <a:t>Else, don’t execute anything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4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676400"/>
            <a:ext cx="7772400" cy="4800600"/>
          </a:xfrm>
        </p:spPr>
        <p:txBody>
          <a:bodyPr/>
          <a:lstStyle/>
          <a:p>
            <a:r>
              <a:rPr lang="en-US" dirty="0" smtClean="0"/>
              <a:t>Many times decisions are to be made depending on the answer to a question.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Conditionals</a:t>
            </a:r>
          </a:p>
          <a:p>
            <a:r>
              <a:rPr lang="en-US" dirty="0" smtClean="0"/>
              <a:t>We tend to use “rules”: If X is true, then Y is also true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deductive logic</a:t>
            </a:r>
          </a:p>
          <a:p>
            <a:r>
              <a:rPr lang="en-US" dirty="0" smtClean="0"/>
              <a:t>More complexly: If A and B are true, then C is true.</a:t>
            </a:r>
          </a:p>
          <a:p>
            <a:r>
              <a:rPr lang="en-US" dirty="0" smtClean="0"/>
              <a:t>Equally complexly: If A or B are true, then F is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1054100"/>
          </a:xfrm>
        </p:spPr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35505"/>
            <a:ext cx="7897812" cy="5065296"/>
          </a:xfrm>
        </p:spPr>
        <p:txBody>
          <a:bodyPr/>
          <a:lstStyle/>
          <a:p>
            <a:pPr algn="ctr">
              <a:buNone/>
            </a:pPr>
            <a:r>
              <a:rPr lang="en-US" u="sng" dirty="0"/>
              <a:t>Three types of selection </a:t>
            </a:r>
            <a:r>
              <a:rPr lang="en-US" u="sng" dirty="0" smtClean="0"/>
              <a:t>structures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structure: </a:t>
            </a:r>
            <a:r>
              <a:rPr lang="en-US" dirty="0" smtClean="0"/>
              <a:t>executes a statement only if </a:t>
            </a:r>
            <a:r>
              <a:rPr lang="en-US" dirty="0"/>
              <a:t>the condition is true, or skips that action and </a:t>
            </a:r>
            <a:r>
              <a:rPr lang="en-US" dirty="0" smtClean="0"/>
              <a:t>continues: </a:t>
            </a:r>
          </a:p>
          <a:p>
            <a:pPr lvl="1"/>
            <a:r>
              <a:rPr lang="en-US" i="1" dirty="0" smtClean="0"/>
              <a:t>Also called single </a:t>
            </a:r>
            <a:r>
              <a:rPr lang="en-US" i="1" dirty="0"/>
              <a:t>selection structure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if/else</a:t>
            </a:r>
            <a:r>
              <a:rPr lang="en-US" dirty="0"/>
              <a:t> structure: </a:t>
            </a:r>
            <a:r>
              <a:rPr lang="en-US" dirty="0" smtClean="0"/>
              <a:t>executes a statement only </a:t>
            </a:r>
            <a:r>
              <a:rPr lang="en-US" dirty="0"/>
              <a:t>if the condition is true; performs a different action if </a:t>
            </a:r>
            <a:r>
              <a:rPr lang="en-US" dirty="0" smtClean="0"/>
              <a:t>false: </a:t>
            </a:r>
          </a:p>
          <a:p>
            <a:pPr lvl="1"/>
            <a:r>
              <a:rPr lang="en-US" i="1" dirty="0" smtClean="0"/>
              <a:t>This is called a double </a:t>
            </a:r>
            <a:r>
              <a:rPr lang="en-US" i="1" dirty="0"/>
              <a:t>selection structure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/…/else </a:t>
            </a:r>
            <a:r>
              <a:rPr lang="en-US" dirty="0" smtClean="0"/>
              <a:t>structure:  executes a statement if the first condition is true; otherwise, it asks a second (and third, and fourth …) question. Once the first of those is true, executes the corresponding statement. If none, then it will execute the else (which could be nothing)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This is called the m</a:t>
            </a:r>
            <a:r>
              <a:rPr lang="en-US" i="1" dirty="0" smtClean="0"/>
              <a:t>ultiple </a:t>
            </a:r>
            <a:r>
              <a:rPr lang="en-US" i="1" dirty="0"/>
              <a:t>select. structure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751043"/>
      </p:ext>
    </p:extLst>
  </p:cSld>
  <p:clrMapOvr>
    <a:masterClrMapping/>
  </p:clrMapOvr>
</p:sld>
</file>

<file path=ppt/theme/theme1.xml><?xml version="1.0" encoding="utf-8"?>
<a:theme xmlns:a="http://schemas.openxmlformats.org/drawingml/2006/main" name="New Undergraduate Student Profile Revised 0107e">
  <a:themeElements>
    <a:clrScheme name="">
      <a:dk1>
        <a:srgbClr val="000000"/>
      </a:dk1>
      <a:lt1>
        <a:srgbClr val="FAFFCD"/>
      </a:lt1>
      <a:dk2>
        <a:srgbClr val="CC9900"/>
      </a:dk2>
      <a:lt2>
        <a:srgbClr val="000000"/>
      </a:lt2>
      <a:accent1>
        <a:srgbClr val="FFCC00"/>
      </a:accent1>
      <a:accent2>
        <a:srgbClr val="CF0E30"/>
      </a:accent2>
      <a:accent3>
        <a:srgbClr val="FCFFE3"/>
      </a:accent3>
      <a:accent4>
        <a:srgbClr val="000000"/>
      </a:accent4>
      <a:accent5>
        <a:srgbClr val="FFE2AA"/>
      </a:accent5>
      <a:accent6>
        <a:srgbClr val="BB0C2A"/>
      </a:accent6>
      <a:hlink>
        <a:srgbClr val="FFCC66"/>
      </a:hlink>
      <a:folHlink>
        <a:srgbClr val="232323"/>
      </a:folHlink>
    </a:clrScheme>
    <a:fontScheme name="New Undergraduate Student Profile Revised 0107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w Undergraduate Student Profile Revised 0107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Undergraduate Student Profile Revised 0107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C:\WINNT\Profiles\slandrew.000\Application Data\Microsoft\Templates\New Undergraduate Student Profile Revised 0107e.pot</Template>
  <TotalTime>10364</TotalTime>
  <Words>2275</Words>
  <Application>Microsoft Office PowerPoint</Application>
  <PresentationFormat>On-screen Show (4:3)</PresentationFormat>
  <Paragraphs>430</Paragraphs>
  <Slides>55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Black</vt:lpstr>
      <vt:lpstr>Courier New</vt:lpstr>
      <vt:lpstr>Monotype Sorts</vt:lpstr>
      <vt:lpstr>Times New Roman</vt:lpstr>
      <vt:lpstr>Wingdings</vt:lpstr>
      <vt:lpstr>New Undergraduate Student Profile Revised 0107e</vt:lpstr>
      <vt:lpstr> COP 3223</vt:lpstr>
      <vt:lpstr>Basic Program Control Structure</vt:lpstr>
      <vt:lpstr>The GOTO Statement</vt:lpstr>
      <vt:lpstr>Basic Program Control Structure</vt:lpstr>
      <vt:lpstr>The Sequential Structure</vt:lpstr>
      <vt:lpstr>The Selection Structure</vt:lpstr>
      <vt:lpstr>The Selection Structure</vt:lpstr>
      <vt:lpstr>The Selection Structure</vt:lpstr>
      <vt:lpstr>The Selection Structure</vt:lpstr>
      <vt:lpstr>The Selection Structure</vt:lpstr>
      <vt:lpstr>if-statements</vt:lpstr>
      <vt:lpstr>The IF Structure</vt:lpstr>
      <vt:lpstr>The IF Structure -Example</vt:lpstr>
      <vt:lpstr>Short-Circuit Evaluation</vt:lpstr>
      <vt:lpstr>Short-Circuit Evaluation</vt:lpstr>
      <vt:lpstr>Short-Circuit Evaluation</vt:lpstr>
      <vt:lpstr>Short-Circuit Evaluation</vt:lpstr>
      <vt:lpstr>The IF-ELSE Structure</vt:lpstr>
      <vt:lpstr>The IF-ELSE Structure</vt:lpstr>
      <vt:lpstr>The IF-ELSE Structure</vt:lpstr>
      <vt:lpstr>The IF-ELSE Structure</vt:lpstr>
      <vt:lpstr>The IF-ELSE Structure</vt:lpstr>
      <vt:lpstr>switch statements</vt:lpstr>
      <vt:lpstr>switch statements</vt:lpstr>
      <vt:lpstr>switch statements</vt:lpstr>
      <vt:lpstr>switch statement example</vt:lpstr>
      <vt:lpstr>Sample Program with switch</vt:lpstr>
      <vt:lpstr>Error In Code</vt:lpstr>
      <vt:lpstr>Repetition Structure</vt:lpstr>
      <vt:lpstr>Repetition Structure</vt:lpstr>
      <vt:lpstr>The break Statement</vt:lpstr>
      <vt:lpstr>The continue Statement</vt:lpstr>
      <vt:lpstr>The continue Statement</vt:lpstr>
      <vt:lpstr>The for Structure</vt:lpstr>
      <vt:lpstr>for loops</vt:lpstr>
      <vt:lpstr>The for Structure</vt:lpstr>
      <vt:lpstr>The for Structure</vt:lpstr>
      <vt:lpstr>The for Structure</vt:lpstr>
      <vt:lpstr>The for Structure</vt:lpstr>
      <vt:lpstr>For loops</vt:lpstr>
      <vt:lpstr>The while Structure</vt:lpstr>
      <vt:lpstr>The while Structure</vt:lpstr>
      <vt:lpstr>The while Structure</vt:lpstr>
      <vt:lpstr>The while Structure</vt:lpstr>
      <vt:lpstr>Loops</vt:lpstr>
      <vt:lpstr>The do/while Structure</vt:lpstr>
      <vt:lpstr>Do-while loops</vt:lpstr>
      <vt:lpstr>The do/while Structure</vt:lpstr>
      <vt:lpstr>Shorthand assignment</vt:lpstr>
      <vt:lpstr>The Comma Operator</vt:lpstr>
      <vt:lpstr>Interesting Note</vt:lpstr>
      <vt:lpstr>Control Structures - Summary</vt:lpstr>
      <vt:lpstr>Random Numbers</vt:lpstr>
      <vt:lpstr>Random Numbers</vt:lpstr>
      <vt:lpstr>Example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Jarumi Bonner</cp:lastModifiedBy>
  <cp:revision>178</cp:revision>
  <cp:lastPrinted>1601-01-01T00:00:00Z</cp:lastPrinted>
  <dcterms:created xsi:type="dcterms:W3CDTF">2002-07-12T16:50:49Z</dcterms:created>
  <dcterms:modified xsi:type="dcterms:W3CDTF">2015-09-30T19:25:05Z</dcterms:modified>
</cp:coreProperties>
</file>