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6" r:id="rId3"/>
    <p:sldId id="328" r:id="rId4"/>
    <p:sldId id="309" r:id="rId5"/>
    <p:sldId id="287" r:id="rId6"/>
    <p:sldId id="324" r:id="rId7"/>
    <p:sldId id="326" r:id="rId8"/>
    <p:sldId id="297" r:id="rId9"/>
    <p:sldId id="293" r:id="rId10"/>
    <p:sldId id="325" r:id="rId11"/>
    <p:sldId id="298" r:id="rId12"/>
    <p:sldId id="295" r:id="rId13"/>
    <p:sldId id="300" r:id="rId14"/>
    <p:sldId id="303" r:id="rId15"/>
    <p:sldId id="329" r:id="rId16"/>
    <p:sldId id="317" r:id="rId17"/>
    <p:sldId id="288" r:id="rId18"/>
    <p:sldId id="318" r:id="rId19"/>
    <p:sldId id="289" r:id="rId20"/>
    <p:sldId id="319" r:id="rId21"/>
    <p:sldId id="284" r:id="rId22"/>
    <p:sldId id="291" r:id="rId23"/>
    <p:sldId id="290" r:id="rId24"/>
    <p:sldId id="320" r:id="rId25"/>
    <p:sldId id="299" r:id="rId26"/>
    <p:sldId id="305" r:id="rId27"/>
    <p:sldId id="321" r:id="rId28"/>
    <p:sldId id="322" r:id="rId29"/>
    <p:sldId id="323" r:id="rId30"/>
    <p:sldId id="292" r:id="rId31"/>
    <p:sldId id="313" r:id="rId32"/>
    <p:sldId id="327" r:id="rId33"/>
    <p:sldId id="301" r:id="rId34"/>
    <p:sldId id="302" r:id="rId35"/>
    <p:sldId id="306" r:id="rId36"/>
    <p:sldId id="307" r:id="rId37"/>
    <p:sldId id="308" r:id="rId38"/>
    <p:sldId id="278" r:id="rId39"/>
    <p:sldId id="279" r:id="rId40"/>
    <p:sldId id="280" r:id="rId41"/>
    <p:sldId id="281" r:id="rId42"/>
    <p:sldId id="285" r:id="rId43"/>
    <p:sldId id="282" r:id="rId44"/>
    <p:sldId id="283" r:id="rId45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FFFF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8204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362798-29C7-4547-87DD-B792993BB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E938B92-6280-48CF-9D7E-AA63C213E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25 TF 5 points</a:t>
            </a:r>
          </a:p>
          <a:p>
            <a:r>
              <a:rPr lang="en-US" dirty="0" smtClean="0"/>
              <a:t>6</a:t>
            </a:r>
            <a:r>
              <a:rPr lang="en-US" baseline="0" dirty="0" smtClean="0"/>
              <a:t> Questions 5 points – look for bugs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Program 20 points – </a:t>
            </a:r>
            <a:r>
              <a:rPr lang="en-US" baseline="0" smtClean="0"/>
              <a:t>partial credit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29171-0074-48DB-8E86-6D88B8ABD99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7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74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4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314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1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07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993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these call an of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504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080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7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59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5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8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092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8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8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1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795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3484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768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03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614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1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3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70015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90561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93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48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643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2052"/>
          <p:cNvSpPr>
            <a:spLocks/>
          </p:cNvSpPr>
          <p:nvPr/>
        </p:nvSpPr>
        <p:spPr bwMode="auto">
          <a:xfrm flipH="1" flipV="1">
            <a:off x="685800" y="1905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Arc 2053"/>
          <p:cNvSpPr>
            <a:spLocks/>
          </p:cNvSpPr>
          <p:nvPr/>
        </p:nvSpPr>
        <p:spPr bwMode="auto">
          <a:xfrm>
            <a:off x="0" y="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rgbClr val="FEF9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 2058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2051"/>
          <p:cNvSpPr>
            <a:spLocks/>
          </p:cNvSpPr>
          <p:nvPr/>
        </p:nvSpPr>
        <p:spPr bwMode="auto">
          <a:xfrm>
            <a:off x="14288" y="-22225"/>
            <a:ext cx="9166225" cy="5511800"/>
          </a:xfrm>
          <a:custGeom>
            <a:avLst/>
            <a:gdLst/>
            <a:ahLst/>
            <a:cxnLst>
              <a:cxn ang="0">
                <a:pos x="1894" y="0"/>
              </a:cxn>
              <a:cxn ang="0">
                <a:pos x="5584" y="0"/>
              </a:cxn>
              <a:cxn ang="0">
                <a:pos x="5551" y="3330"/>
              </a:cxn>
              <a:cxn ang="0">
                <a:pos x="3951" y="1616"/>
              </a:cxn>
              <a:cxn ang="0">
                <a:pos x="3510" y="1240"/>
              </a:cxn>
              <a:cxn ang="0">
                <a:pos x="3037" y="914"/>
              </a:cxn>
              <a:cxn ang="0">
                <a:pos x="2661" y="685"/>
              </a:cxn>
              <a:cxn ang="0">
                <a:pos x="2122" y="457"/>
              </a:cxn>
              <a:cxn ang="0">
                <a:pos x="1551" y="245"/>
              </a:cxn>
              <a:cxn ang="0">
                <a:pos x="1143" y="147"/>
              </a:cxn>
              <a:cxn ang="0">
                <a:pos x="0" y="16"/>
              </a:cxn>
            </a:cxnLst>
            <a:rect l="0" t="0" r="r" b="b"/>
            <a:pathLst>
              <a:path w="5584" h="3330">
                <a:moveTo>
                  <a:pt x="1894" y="0"/>
                </a:moveTo>
                <a:lnTo>
                  <a:pt x="5584" y="0"/>
                </a:lnTo>
                <a:lnTo>
                  <a:pt x="5551" y="3330"/>
                </a:lnTo>
                <a:lnTo>
                  <a:pt x="3951" y="1616"/>
                </a:lnTo>
                <a:lnTo>
                  <a:pt x="3510" y="1240"/>
                </a:lnTo>
                <a:lnTo>
                  <a:pt x="3037" y="914"/>
                </a:lnTo>
                <a:lnTo>
                  <a:pt x="2661" y="685"/>
                </a:lnTo>
                <a:lnTo>
                  <a:pt x="2122" y="457"/>
                </a:lnTo>
                <a:lnTo>
                  <a:pt x="1551" y="245"/>
                </a:lnTo>
                <a:lnTo>
                  <a:pt x="1143" y="147"/>
                </a:lnTo>
                <a:lnTo>
                  <a:pt x="0" y="16"/>
                </a:lnTo>
              </a:path>
            </a:pathLst>
          </a:custGeom>
          <a:solidFill>
            <a:srgbClr val="FEFBD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2055"/>
          <p:cNvSpPr>
            <a:spLocks/>
          </p:cNvSpPr>
          <p:nvPr/>
        </p:nvSpPr>
        <p:spPr bwMode="auto">
          <a:xfrm flipH="1" flipV="1">
            <a:off x="-11113" y="-22225"/>
            <a:ext cx="4125913" cy="5508625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AE3B7"/>
              </a:gs>
              <a:gs pos="17999">
                <a:srgbClr val="A28949"/>
              </a:gs>
              <a:gs pos="31000">
                <a:srgbClr val="835E17"/>
              </a:gs>
              <a:gs pos="33000">
                <a:srgbClr val="BD922A"/>
              </a:gs>
              <a:gs pos="37000">
                <a:srgbClr val="FBE4AE"/>
              </a:gs>
              <a:gs pos="78999">
                <a:srgbClr val="BD922A"/>
              </a:gs>
              <a:gs pos="87000">
                <a:srgbClr val="BD922A"/>
              </a:gs>
              <a:gs pos="100000">
                <a:srgbClr val="FBE4AE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75"/>
          <p:cNvSpPr>
            <a:spLocks noChangeArrowheads="1"/>
          </p:cNvSpPr>
          <p:nvPr/>
        </p:nvSpPr>
        <p:spPr bwMode="auto">
          <a:xfrm>
            <a:off x="484188" y="16764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E4B60B"/>
              </a:buClr>
              <a:buSzPct val="90000"/>
              <a:buFont typeface="Monotype Sorts" pitchFamily="2" charset="2"/>
              <a:buNone/>
              <a:defRPr/>
            </a:pPr>
            <a:endParaRPr lang="en-US" sz="360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317500"/>
            <a:ext cx="2052638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7500"/>
            <a:ext cx="6008687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75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800" b="1">
          <a:solidFill>
            <a:srgbClr val="5F5F5F"/>
          </a:solidFill>
          <a:latin typeface="+mn-lt"/>
          <a:ea typeface="+mn-ea"/>
          <a:cs typeface="+mn-cs"/>
        </a:defRPr>
      </a:lvl1pPr>
      <a:lvl2pPr marL="1033463" indent="-4619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-"/>
        <a:defRPr sz="2800" b="1">
          <a:solidFill>
            <a:srgbClr val="5F5F5F"/>
          </a:solidFill>
          <a:latin typeface="+mn-lt"/>
        </a:defRPr>
      </a:lvl2pPr>
      <a:lvl3pPr marL="1541463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w"/>
        <a:defRPr sz="2800" b="1">
          <a:solidFill>
            <a:srgbClr val="5F5F5F"/>
          </a:solidFill>
          <a:latin typeface="+mn-lt"/>
        </a:defRPr>
      </a:lvl3pPr>
      <a:lvl4pPr marL="18843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4pPr>
      <a:lvl5pPr marL="22272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5pPr>
      <a:lvl6pPr marL="26844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6pPr>
      <a:lvl7pPr marL="31416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7pPr>
      <a:lvl8pPr marL="35988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8pPr>
      <a:lvl9pPr marL="40560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581400"/>
            <a:ext cx="8229600" cy="13716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Packet #4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User-Defined Functions, Programming Styles and Errors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COP 3223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body of the function is inside the { }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describes the instructions to be executed on the variables defined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Some variables are local (automatic)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Others are global or data structures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it can be the parameters brought in as inputs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876800" cy="3581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Example: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 square(float x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float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y = x *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return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667000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886200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638800" y="2971800"/>
            <a:ext cx="1143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Right Brace 7"/>
          <p:cNvSpPr/>
          <p:nvPr/>
        </p:nvSpPr>
        <p:spPr bwMode="auto">
          <a:xfrm>
            <a:off x="5791200" y="3352800"/>
            <a:ext cx="152400" cy="1828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is important to distinguish between formal parameters and actual parameters (arguments)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Formal Parameters – These are listed in the function definition. They act as local variables inside the function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Actual Parameters (arguments) – These are the actual values that are passed in to the function when it is called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calling a function, the number of arguments that are passed must be the same as the number of formal parameters in the function definition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that does not return any value is designated as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for its return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value in the header.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that does not accept any arguments also has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in its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parameter definition in its header.</a:t>
            </a:r>
          </a:p>
          <a:p>
            <a:pPr algn="ctr"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funct1(void)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24800" cy="48006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execution ends when a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statement is encountered</a:t>
            </a:r>
          </a:p>
          <a:p>
            <a:pPr algn="ctr">
              <a:buFontTx/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&lt;expression of the return type&gt;;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There can be multiple return statements within the same function, but only one can be executed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a return statement is encountered, the function immediately ends and a value of the expression defined is returned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the function is called, it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evaluates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to whatever is returned by the return statement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If a function is not to return anything, then the function exits when it executes the last statement.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Again, functions are not required to return anything</a:t>
            </a:r>
          </a:p>
          <a:p>
            <a:pPr lvl="1"/>
            <a:r>
              <a:rPr lang="en-US" sz="2400" b="0" dirty="0" smtClean="0">
                <a:solidFill>
                  <a:schemeClr val="tx2"/>
                </a:solidFill>
              </a:rPr>
              <a:t>But that must be decided by the programmer at development time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0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11300"/>
            <a:ext cx="8458200" cy="50419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they are defined, functions can be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called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in the code</a:t>
            </a:r>
          </a:p>
          <a:p>
            <a:pPr marL="1090613" lvl="1" indent="-514350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saw how to do that with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processor, then: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Stops what it is doing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Loads the instructions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from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memory for the function just called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Executes the instructions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Returns its final value and places it in place of the call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Returns to what it was doing when the function was called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</a:rPr>
              <a:t>Functions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</a:rPr>
              <a:t>can be called from within other functions at an arbitrary level of 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</a:rPr>
              <a:t>nesting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Nesting: one inside another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Analogy of Russian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</a:rPr>
              <a:t>Matryoshka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dolls 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</a:rPr>
              <a:t>wikipedia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, 2012)</a:t>
            </a:r>
            <a:endParaRPr lang="en-US" sz="2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russian dol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199" y="3962400"/>
            <a:ext cx="292018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example: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(assuming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and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are  floating point variables that are already declared).</a:t>
            </a:r>
          </a:p>
          <a:p>
            <a:pPr>
              <a:buNone/>
            </a:pPr>
            <a:endParaRPr lang="en-US" sz="2000" b="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printf(“The average is: %f\n”, total/number);</a:t>
            </a:r>
          </a:p>
          <a:p>
            <a:pPr algn="ctr">
              <a:buNone/>
            </a:pPr>
            <a:endParaRPr lang="en-US" sz="2000" b="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division “/” is actually a standard function (called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operator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) that is called inside of the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function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153400" cy="4419600"/>
          </a:xfrm>
        </p:spPr>
        <p:txBody>
          <a:bodyPr/>
          <a:lstStyle/>
          <a:p>
            <a:pPr marL="533400" indent="-533400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order to call a function correctly, one needs to know: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to be called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preconditions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– What the function expects from the call to it (arguments)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post-conditions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– What the function will do when it terminates, i.e., how does it represent its output</a:t>
            </a:r>
          </a:p>
          <a:p>
            <a:pPr marL="528637" indent="-533400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information can be found in the function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(later)</a:t>
            </a:r>
          </a:p>
          <a:p>
            <a:pPr marL="533400" indent="-533400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- Basics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marL="457200" lvl="1" indent="-457200">
              <a:buSzPct val="150000"/>
              <a:buFontTx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is a function with the specific task of running the entire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program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is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always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required.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 other function is required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One could write the entire program in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processor executes 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function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Begins with it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Ends with it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But … other functions can be defined by the programmer to help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has to be unique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standard function (in C library), then it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will be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unique, and one must know the exact name of the function in order to call it.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user-defined, then one must assign a name that is not used by other functions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Including standard functions 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other special reserved names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Reserved Words (Keywords)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7244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 has 37 words that are reserved  with special meaning (called keywords):</a:t>
            </a:r>
          </a:p>
          <a:p>
            <a:pPr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	auto, double, int,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struct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break, else, long, switch, case,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enum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register,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typedef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char, extern, return, union, const, float, short, unsigned, continue, for, signed, void, default,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goto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sizeof, volatile, do, if, while, static, _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Boolinline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_Complex, restrict, _Imaginary </a:t>
            </a:r>
          </a:p>
          <a:p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NEVER, EVER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use these names for variable or function names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Pre-conditions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Often, inputs must be supplied to the function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will execute its instructions on these inputs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inputs are provided with the function call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Usually within the parentheses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inputs are called:</a:t>
            </a:r>
          </a:p>
          <a:p>
            <a:pPr lvl="1"/>
            <a:r>
              <a:rPr lang="en-US" sz="2400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Parameters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when defining the function</a:t>
            </a:r>
          </a:p>
          <a:p>
            <a:pPr lvl="1"/>
            <a:r>
              <a:rPr lang="en-US" sz="2400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Arguments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when calling the function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sqrt(y)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where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the argument passed to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you don't obey the preconditions, you can't expect the function to operate correctly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Garbage In, Garbage Out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"On two occasions I have been asked, —'Pray, Mr. Babbage, if you put into the machine wrong figures, will the right answers come out?' [...] I am not able rightly to comprehend the kind of confusion of ideas that could provoke such a question."</a:t>
            </a:r>
          </a:p>
          <a:p>
            <a:pPr lvl="2">
              <a:buFont typeface="Monotype Sorts" pitchFamily="2" charset="2"/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--Charles Babbage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4267200"/>
          </a:xfrm>
        </p:spPr>
        <p:txBody>
          <a:bodyPr/>
          <a:lstStyle/>
          <a:p>
            <a:pPr lvl="1" algn="ctr">
              <a:buNone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Post-condition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Defines the output of the function once it terminates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called function can </a:t>
            </a:r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 value (other things too) that replaces it in the function call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But a function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doesn’t have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 return anything at all!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can do its thing to internal variables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it can do both.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Many standard functions actually return something, (e.g.,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 but we typically ignore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648200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Whenever a function is called, the value returned (if there is one) will appear in its place  once the processor terminates the function execution and returns to where it left off. 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For example, if the function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square(3)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called, the value of 9</a:t>
            </a:r>
            <a:r>
              <a:rPr lang="en-US" sz="2400" b="0" baseline="30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will take its place 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value can be further processed if desired.  For example, it can be assigned to a variable, directly or indirectly</a:t>
            </a:r>
          </a:p>
          <a:p>
            <a:pPr algn="ctr"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 = square(3);</a:t>
            </a:r>
          </a:p>
          <a:p>
            <a:pPr algn="ctr"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 = 10 + square(3);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variable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 will be assigned the value of 9 for the first statement and 19 for the second.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Some functions do not return anything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is OK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programmer decides this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functions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have a return type of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Other times, a function does return something but its returned value is ignored.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example, even though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printf()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doesn't have a return type of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void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usually act as if it does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</a:t>
            </a:r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used to describe the format of a function – the name, inputs and outputs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Example –  the (built-in) square root function’s prototype is: </a:t>
            </a:r>
          </a:p>
          <a:p>
            <a:pPr lvl="1" algn="ctr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sqrt(double);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function will accept one double precision argument type …</a:t>
            </a:r>
          </a:p>
          <a:p>
            <a:pPr lvl="1"/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…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</a:t>
            </a:r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a double precision number that is the desired output and replaces the function call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Another example –  the prototype for a function that calculates an average (user-defined) is: 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(float, int);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function will accept one floating point argument and one integer argument …</a:t>
            </a:r>
          </a:p>
          <a:p>
            <a:pPr lvl="1"/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…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a floating point number that will represent the average of the population.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needed only for user-defined functions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typically placed near the top of the program file, right after the preprocessor directives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However, they can be placed anywhere in the same file as long as they appear BEFORE the function definition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use of prototypes is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optional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C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required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in C++ for all user-defined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User-Defined Functions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44946"/>
            <a:ext cx="7772400" cy="5084453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Two things we can do with functions: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them: What are they to do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 them: Ask them to do what they do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Of course, they must be defined before they can be called.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Many functions in C are pre-defined and included in the C library. </a:t>
            </a:r>
          </a:p>
          <a:p>
            <a:pPr lvl="1"/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Many others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(+, -, *. /)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etc.</a:t>
            </a:r>
            <a:endParaRPr lang="en-US" b="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153400" cy="4572000"/>
          </a:xfrm>
        </p:spPr>
        <p:txBody>
          <a:bodyPr/>
          <a:lstStyle/>
          <a:p>
            <a:pPr algn="ctr">
              <a:buNone/>
            </a:pPr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Another example </a:t>
            </a:r>
          </a:p>
          <a:p>
            <a:pPr>
              <a:buNone/>
            </a:pPr>
            <a:r>
              <a:rPr lang="en-US" sz="3200" b="0" dirty="0" smtClean="0">
                <a:solidFill>
                  <a:schemeClr val="bg2"/>
                </a:solidFill>
                <a:latin typeface="Calibri" pitchFamily="34" charset="0"/>
              </a:rPr>
              <a:t>-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 letter grade from numerical grade (not built-in)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Precondition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The function takes in an integer in the range [0 ... 100]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Could also be a floating point number [0.0 to 100.0]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Postcondition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The function will  return a single character. This character must be one of 'A', 'B', 'C', 'D', or 'F'.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char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comp_grade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Note that when you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 function, you do NOT put the return type nor the types of the parameters!  Only in the: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definition header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question now is when we pass a value of a variable as an argument to the function when we call it, what exactly are we passing?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int number;</a:t>
            </a:r>
          </a:p>
          <a:p>
            <a:pPr>
              <a:spcBef>
                <a:spcPts val="12"/>
              </a:spcBef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number = 9;</a:t>
            </a:r>
          </a:p>
          <a:p>
            <a:pPr>
              <a:spcBef>
                <a:spcPts val="12"/>
              </a:spcBef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sqrt(number);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Very Important!!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Provides a way to effect the results of its computation</a:t>
            </a:r>
          </a:p>
          <a:p>
            <a:endParaRPr lang="en-US" sz="3200" b="0" dirty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Passing Arguments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Two ways to do this:</a:t>
            </a:r>
          </a:p>
          <a:p>
            <a:pPr>
              <a:spcBef>
                <a:spcPts val="1200"/>
              </a:spcBef>
            </a:pP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 </a:t>
            </a:r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by value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Only the </a:t>
            </a:r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value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variable being referenced is passed, not its address.  The called function cannot make any changes to the original variable.</a:t>
            </a:r>
          </a:p>
          <a:p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 by Reference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The </a:t>
            </a:r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address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variable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being referenced is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passed.  The called function can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now make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changes to the original variable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(Explain)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Passing Arguments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 is naturally a Call by Value programming language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FORTRAN is (was) a Call-by-Reference language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order to do Call by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Reference in C, the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memory location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of the variable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be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 to the called function.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called function must be expecting the memory address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We’ll see this when we get to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pointers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math.h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number of useful functions are in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(always #include it!)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Trigonometry: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sin(double);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tan(double);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compute the sin, cosine, and tangent of the angle passed to it as an argument (in radians)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math.h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fabs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the absolute value of x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Strangely enough,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stdlib.h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&gt;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has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 abs(int);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which computes the absolute value of integers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pow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(double, 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the first argument raised to the power of the second argument</a:t>
            </a:r>
          </a:p>
          <a:p>
            <a:pPr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sqrt(double);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the square root of the argument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There are many more useful functions in the standard libraries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Check appendix A of the Guha textbook for more information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is important to write code that other humans can read and understand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Good programming habits make it easier for humans to read your code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Indent your code properly. Anything between curly braces { } should be indented further than surrounding code. This is the single most important thing you can do to improve code readability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plenty of whitespace. Code is easier to read if it isn't all clumped together 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a+b+c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 vs. a + b + 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More tips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a header comment that specifies the author, date, and a brief description of the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comments throughout your program to describe the purpose of blocks of code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Always indent your code properly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Give your variables names that indicate their purpose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Identify the meaning of a variable when first declared via a comment on the same line or above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User-Defined Functions - Basics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User-defined functions can simplify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programming task by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distributing functionality among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</a:t>
            </a:r>
          </a:p>
          <a:p>
            <a:pPr marL="457200" lvl="2" indent="-457200">
              <a:buSzPct val="150000"/>
              <a:buFontTx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Permits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abstraction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to simplify programming</a:t>
            </a:r>
          </a:p>
          <a:p>
            <a:pPr marL="800100" lvl="3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Implements a high-level description of a function</a:t>
            </a:r>
          </a:p>
          <a:p>
            <a:pPr marL="800100" lvl="3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Explain abstraction)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Abstraction allows top-down programming to facilitate the design of a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example, distance calculation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Still more tips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Indent your code. Seriously!  Always do it!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UPPERCASE for constants.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Be consistent with your style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Comment, comment, comment – always and everywhere!</a:t>
            </a:r>
          </a:p>
          <a:p>
            <a:pPr lvl="1"/>
            <a:endParaRPr lang="en-US" b="0" dirty="0" smtClean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Identifier rules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There are certain rules you MUST follow when choosing variable names (aka,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identifiers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Only use letters, numbers, and underscore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	characters (_)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first character must be either a letter or an underscore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not be a keyword (such as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int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void, return, switch, break, etc.)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Identifier Rules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Identifiers are case-sensitive, meaning that </a:t>
            </a:r>
            <a:r>
              <a:rPr lang="en-US" sz="3200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and </a:t>
            </a:r>
            <a:r>
              <a:rPr lang="en-US" sz="3200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are not the same variable</a:t>
            </a: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compiler doesn't care, but you should use meaningful variable names so that people can understand your code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Errors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Errors generally fall into three categories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Compilation errors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These are mistakes that the compiler catches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Examples: Missing semicolon, using undeclared variables</a:t>
            </a:r>
          </a:p>
          <a:p>
            <a:pPr>
              <a:lnSpc>
                <a:spcPct val="90000"/>
              </a:lnSpc>
            </a:pP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Runtime errors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Your program compiles, but it terminates abnormally (crashes)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Example: Division by zero, infinite loops, etc.</a:t>
            </a:r>
          </a:p>
          <a:p>
            <a:pPr>
              <a:lnSpc>
                <a:spcPct val="90000"/>
              </a:lnSpc>
            </a:pP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Logic errors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Your program compiles and doesn't crash, but it produces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incorrect output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Errors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Common errors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Not closing strings (i.e. missing quote mark)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Not closing or improperly closing curly brackets {}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Forgetting the semicolon ; at the end of a line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Not putting &amp; before the variable when using scanf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Using %f instead of %lf for doubles when using printf and scanf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- Basics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are essentially sub-programs that carry out specific tasks</a:t>
            </a:r>
          </a:p>
          <a:p>
            <a:pPr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a function is written, one can use it to accomplish tasks without understanding what goes on in the inside</a:t>
            </a:r>
          </a:p>
          <a:p>
            <a:pPr lvl="1">
              <a:lnSpc>
                <a:spcPct val="8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you call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do you know how it's able to put text on the screen? –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NO!</a:t>
            </a:r>
          </a:p>
          <a:p>
            <a:pPr lvl="1">
              <a:lnSpc>
                <a:spcPct val="8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you call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do you know how it computes the square root of a number? –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NO!</a:t>
            </a:r>
          </a:p>
          <a:p>
            <a:pPr lvl="1">
              <a:lnSpc>
                <a:spcPct val="8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 it matter?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-- NO!</a:t>
            </a:r>
          </a:p>
          <a:p>
            <a:pPr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User-defined functions can also be used to hide a process that the programmer wishes to NOT share with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othr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programmers.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 functions is an important part of programming in C.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User-defined functions: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 make programming easier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Makes a program easier for others to read and understand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 serve to make parts of the program reusable for others in programming team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defined, user-defined functions are no different than functions in the C library</a:t>
            </a:r>
          </a:p>
          <a:p>
            <a:pPr lvl="1"/>
            <a:endParaRPr lang="en-US" sz="2400" b="0" dirty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</a:t>
            </a:r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cannot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be defined within other functions.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be defined at the top level of the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Outside of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as well as any other function definition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can be and are typically defined after 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is defined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It does not bother the compiler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7" y="304800"/>
            <a:ext cx="8213725" cy="1193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4986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requires: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(must be unique)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value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returned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(if any)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any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arguments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 to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(if any)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declaration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local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(called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automatic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variables (if any)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body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(what will the function do?)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a value of the correct type (if any)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Headers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are the first line of the definition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Headers have the following syntax: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&lt;return type&gt; &lt;function name&gt;(&lt;parameter list&gt;)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parameter list is a comma-separated list of items of the following form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&lt;parameter type&gt; &lt;parameter name&gt;</a:t>
            </a:r>
          </a:p>
          <a:p>
            <a:pPr marL="457200" lvl="1" indent="-457200">
              <a:buSzPct val="150000"/>
              <a:buFontTx/>
              <a:buChar char="•"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example: 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comp_grade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grade)</a:t>
            </a:r>
          </a:p>
          <a:p>
            <a:pPr marL="965200" lvl="2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Takes in a char and returns an int</a:t>
            </a:r>
          </a:p>
          <a:p>
            <a:pPr lvl="1"/>
            <a:endParaRPr lang="en-US" sz="3200" b="0" dirty="0" smtClean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Undergraduate Student Profile Revised 0107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 Undergraduate Student Profile Revised 0107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Undergraduate Student Profile Revised 0107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Undergraduate Student Profile Revised 0107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C:\WINNT\Profiles\slandrew.000\Application Data\Microsoft\Templates\New Undergraduate Student Profile Revised 0107e.pot</Template>
  <TotalTime>4218</TotalTime>
  <Words>2423</Words>
  <Application>Microsoft Office PowerPoint</Application>
  <PresentationFormat>On-screen Show (4:3)</PresentationFormat>
  <Paragraphs>308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Monotype Sorts</vt:lpstr>
      <vt:lpstr>Times New Roman</vt:lpstr>
      <vt:lpstr>Wingdings</vt:lpstr>
      <vt:lpstr>New Undergraduate Student Profile Revised 0107e</vt:lpstr>
      <vt:lpstr> COP 3223</vt:lpstr>
      <vt:lpstr>Functions - Basics</vt:lpstr>
      <vt:lpstr>User-Defined Functions - Basics</vt:lpstr>
      <vt:lpstr>User-Defined Functions - Basics</vt:lpstr>
      <vt:lpstr>Functions - Basics</vt:lpstr>
      <vt:lpstr>Defining Functions</vt:lpstr>
      <vt:lpstr>Defining Functions</vt:lpstr>
      <vt:lpstr>Defining Functions</vt:lpstr>
      <vt:lpstr>Defining Functions</vt:lpstr>
      <vt:lpstr>Defining Functions</vt:lpstr>
      <vt:lpstr>Defining Functions</vt:lpstr>
      <vt:lpstr>Defining Functions</vt:lpstr>
      <vt:lpstr>Defining Functions</vt:lpstr>
      <vt:lpstr>Defining Functions</vt:lpstr>
      <vt:lpstr>Defining Functions</vt:lpstr>
      <vt:lpstr>Calling Functions</vt:lpstr>
      <vt:lpstr>Calling Functions</vt:lpstr>
      <vt:lpstr>Calling Functions</vt:lpstr>
      <vt:lpstr>Calling Functions</vt:lpstr>
      <vt:lpstr>Calling Functions</vt:lpstr>
      <vt:lpstr>Reserved Words (Keywords)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Passing Arguments</vt:lpstr>
      <vt:lpstr>Passing Arguments</vt:lpstr>
      <vt:lpstr>Passing Arguments</vt:lpstr>
      <vt:lpstr>Standard Functions (&lt;math.h&gt;)</vt:lpstr>
      <vt:lpstr>Standard Functions (&lt;math.h&gt;)</vt:lpstr>
      <vt:lpstr>Standard Functions</vt:lpstr>
      <vt:lpstr>Programming Style</vt:lpstr>
      <vt:lpstr>Programming Style</vt:lpstr>
      <vt:lpstr>Programming Style</vt:lpstr>
      <vt:lpstr>Identifier rules</vt:lpstr>
      <vt:lpstr>Identifier Rules</vt:lpstr>
      <vt:lpstr>Errors</vt:lpstr>
      <vt:lpstr>Errors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Jarumi Bonner</cp:lastModifiedBy>
  <cp:revision>190</cp:revision>
  <cp:lastPrinted>1601-01-01T00:00:00Z</cp:lastPrinted>
  <dcterms:created xsi:type="dcterms:W3CDTF">2002-07-12T16:50:49Z</dcterms:created>
  <dcterms:modified xsi:type="dcterms:W3CDTF">2015-09-25T15:13:29Z</dcterms:modified>
</cp:coreProperties>
</file>