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9" r:id="rId3"/>
    <p:sldId id="257" r:id="rId4"/>
    <p:sldId id="258" r:id="rId5"/>
    <p:sldId id="304" r:id="rId6"/>
    <p:sldId id="259" r:id="rId7"/>
    <p:sldId id="260" r:id="rId8"/>
    <p:sldId id="261" r:id="rId9"/>
    <p:sldId id="262" r:id="rId10"/>
    <p:sldId id="263" r:id="rId11"/>
    <p:sldId id="300" r:id="rId12"/>
    <p:sldId id="264" r:id="rId13"/>
    <p:sldId id="265" r:id="rId14"/>
    <p:sldId id="266" r:id="rId15"/>
    <p:sldId id="267" r:id="rId16"/>
    <p:sldId id="268" r:id="rId17"/>
    <p:sldId id="301" r:id="rId18"/>
    <p:sldId id="30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96" r:id="rId32"/>
    <p:sldId id="297" r:id="rId33"/>
    <p:sldId id="298" r:id="rId34"/>
    <p:sldId id="303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2AAB-20B0-46AD-AC00-D775E4F20BB2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1F64-D190-4889-8A11-939D8F94A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6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8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4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6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2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5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6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0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0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79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7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3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6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8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5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3C119-5C27-4DD6-B1BB-AE02D1F42F83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5DF183E-53E5-4234-888B-8A4EFCA1B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 smtClean="0"/>
              <a:t>Packet #5</a:t>
            </a:r>
            <a:br>
              <a:rPr lang="en-US" sz="3600" dirty="0" smtClean="0"/>
            </a:br>
            <a:r>
              <a:rPr lang="en-US" sz="3600" dirty="0" smtClean="0"/>
              <a:t> Pointers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76400"/>
            <a:ext cx="633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COP 3223H – C Programming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int  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int   *aptr;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a =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aptr = &amp;a;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</a:rPr>
              <a:t>(“The value of a =“, a); 	</a:t>
            </a: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(“The address of a =“,&amp;a);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(“The value of aptr =“, aptr);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(“The value of a = “, *aptr);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(Ignore the faulty syntax in the </a:t>
            </a: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</a:rPr>
              <a:t>)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would do the following: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value of a = 7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address of a = (an address)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value of aptr = (an address)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value of a = 7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Call by Reference with Pointers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passing a variable’s address to a function, we give that function the ability to modify the value of the original value.</a:t>
            </a:r>
          </a:p>
          <a:p>
            <a:r>
              <a:rPr lang="en-US"/>
              <a:t>This is a simulation of </a:t>
            </a:r>
            <a:r>
              <a:rPr lang="en-US" i="1"/>
              <a:t>call by reference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Value -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value_funct1(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int number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(“Original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value_funct1(number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(“New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smtClean="0">
                <a:latin typeface="Courier New" pitchFamily="49" charset="0"/>
              </a:rPr>
              <a:t>value_func1t(int </a:t>
            </a:r>
            <a:r>
              <a:rPr lang="en-US" sz="2000" dirty="0">
                <a:latin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n * n *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Value -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Original value = 5</a:t>
            </a:r>
          </a:p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New value = 5</a:t>
            </a:r>
          </a:p>
          <a:p>
            <a:pPr>
              <a:spcBef>
                <a:spcPct val="50000"/>
              </a:spcBef>
            </a:pPr>
            <a:r>
              <a:rPr lang="en-US" dirty="0"/>
              <a:t>The call to function </a:t>
            </a:r>
            <a:r>
              <a:rPr lang="en-US" dirty="0" smtClean="0">
                <a:latin typeface="Courier New" pitchFamily="49" charset="0"/>
              </a:rPr>
              <a:t>value_funct1</a:t>
            </a:r>
            <a:r>
              <a:rPr lang="en-US" dirty="0" smtClean="0"/>
              <a:t> </a:t>
            </a:r>
            <a:r>
              <a:rPr lang="en-US" dirty="0"/>
              <a:t>did not change the original variable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</a:rPr>
              <a:t>main().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Reference -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value_funct2(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*);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int number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(“Original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value_funct2(&amp;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(“New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smtClean="0">
                <a:latin typeface="Courier New" pitchFamily="49" charset="0"/>
              </a:rPr>
              <a:t>value_funct2(int </a:t>
            </a:r>
            <a:r>
              <a:rPr lang="en-US" sz="2000" dirty="0">
                <a:latin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</a:rPr>
              <a:t>nptr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</a:rPr>
              <a:t>nptr</a:t>
            </a:r>
            <a:r>
              <a:rPr lang="en-US" sz="2000" dirty="0" smtClean="0">
                <a:latin typeface="Courier New" pitchFamily="49" charset="0"/>
              </a:rPr>
              <a:t> = (*</a:t>
            </a:r>
            <a:r>
              <a:rPr lang="en-US" sz="2000" dirty="0" err="1" smtClean="0">
                <a:latin typeface="Courier New" pitchFamily="49" charset="0"/>
              </a:rPr>
              <a:t>nptr</a:t>
            </a:r>
            <a:r>
              <a:rPr lang="en-US" sz="2000" dirty="0" smtClean="0">
                <a:latin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 smtClean="0">
                <a:latin typeface="Courier New" pitchFamily="49" charset="0"/>
              </a:rPr>
              <a:t>(*</a:t>
            </a:r>
            <a:r>
              <a:rPr lang="en-US" sz="2000" dirty="0" err="1" smtClean="0">
                <a:latin typeface="Courier New" pitchFamily="49" charset="0"/>
              </a:rPr>
              <a:t>nptr</a:t>
            </a:r>
            <a:r>
              <a:rPr lang="en-US" sz="2000" dirty="0" smtClean="0">
                <a:latin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 smtClean="0">
                <a:latin typeface="Courier New" pitchFamily="49" charset="0"/>
              </a:rPr>
              <a:t>(*</a:t>
            </a:r>
            <a:r>
              <a:rPr lang="en-US" sz="2000" dirty="0" err="1" smtClean="0">
                <a:latin typeface="Courier New" pitchFamily="49" charset="0"/>
              </a:rPr>
              <a:t>nptr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Reference -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Original value = 5</a:t>
            </a:r>
          </a:p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New value = 125</a:t>
            </a:r>
          </a:p>
          <a:p>
            <a:pPr>
              <a:spcBef>
                <a:spcPct val="50000"/>
              </a:spcBef>
            </a:pPr>
            <a:r>
              <a:rPr lang="en-US" dirty="0"/>
              <a:t>The call to function </a:t>
            </a:r>
            <a:r>
              <a:rPr lang="en-US" dirty="0" smtClean="0">
                <a:latin typeface="Courier New" pitchFamily="49" charset="0"/>
              </a:rPr>
              <a:t>value_funct2</a:t>
            </a:r>
            <a:r>
              <a:rPr lang="en-US" dirty="0" smtClean="0"/>
              <a:t> </a:t>
            </a:r>
            <a:r>
              <a:rPr lang="en-US" dirty="0"/>
              <a:t>changed the original variable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</a:rPr>
              <a:t>main().</a:t>
            </a:r>
          </a:p>
          <a:p>
            <a:r>
              <a:rPr lang="en-US" dirty="0"/>
              <a:t>A similar effect can be obtained by </a:t>
            </a:r>
            <a:r>
              <a:rPr lang="en-US" dirty="0" smtClean="0"/>
              <a:t>having </a:t>
            </a:r>
            <a:r>
              <a:rPr lang="en-US" dirty="0" smtClean="0">
                <a:latin typeface="Courier New" pitchFamily="49" charset="0"/>
              </a:rPr>
              <a:t>value_funct3</a:t>
            </a:r>
            <a:r>
              <a:rPr lang="en-US" dirty="0" smtClean="0"/>
              <a:t> </a:t>
            </a:r>
            <a:r>
              <a:rPr lang="en-US" dirty="0"/>
              <a:t>returning a value to main()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by Reference W/O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int value_funct3(int);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2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int number = 5; %d\n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</a:t>
            </a:r>
            <a:r>
              <a:rPr lang="en-US" sz="2200" dirty="0" err="1" smtClean="0">
                <a:latin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</a:rPr>
              <a:t>(“Original value =“, 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number = value_funct3(number);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</a:t>
            </a:r>
            <a:r>
              <a:rPr lang="en-US" sz="2200" dirty="0" err="1" smtClean="0">
                <a:latin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</a:rPr>
              <a:t>(“New value = %d\n“, 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2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int value_funct3(int n</a:t>
            </a:r>
            <a:r>
              <a:rPr lang="en-US" sz="2200" dirty="0" smtClean="0">
                <a:latin typeface="Courier New" pitchFamily="49" charset="0"/>
              </a:rPr>
              <a:t>)</a:t>
            </a:r>
            <a:endParaRPr lang="en-US" sz="22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return n * n *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by Reference W/O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dirty="0" smtClean="0">
                <a:latin typeface="Courier New" pitchFamily="49" charset="0"/>
              </a:rPr>
              <a:t>Original value = 5</a:t>
            </a:r>
          </a:p>
          <a:p>
            <a:pPr algn="ctr">
              <a:buFontTx/>
              <a:buNone/>
            </a:pPr>
            <a:r>
              <a:rPr lang="en-US" dirty="0" smtClean="0">
                <a:latin typeface="Courier New" pitchFamily="49" charset="0"/>
              </a:rPr>
              <a:t>New value = 125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 call to function </a:t>
            </a:r>
            <a:r>
              <a:rPr lang="en-US" dirty="0" smtClean="0">
                <a:latin typeface="Courier New" pitchFamily="49" charset="0"/>
              </a:rPr>
              <a:t>value_funct3</a:t>
            </a:r>
            <a:r>
              <a:rPr lang="en-US" dirty="0" smtClean="0"/>
              <a:t> did not change the original variable </a:t>
            </a:r>
            <a:r>
              <a:rPr lang="en-US" dirty="0" smtClean="0">
                <a:latin typeface="Courier New" pitchFamily="49" charset="0"/>
              </a:rPr>
              <a:t>number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</a:rPr>
              <a:t>main().</a:t>
            </a:r>
          </a:p>
          <a:p>
            <a:pPr lvl="1">
              <a:spcBef>
                <a:spcPct val="50000"/>
              </a:spcBef>
            </a:pPr>
            <a:r>
              <a:rPr lang="en-US" sz="2600" dirty="0" smtClean="0"/>
              <a:t>But we accomplished it by resetting the value of number in main()</a:t>
            </a:r>
          </a:p>
          <a:p>
            <a:r>
              <a:rPr lang="en-US" dirty="0" smtClean="0"/>
              <a:t>This is not really call by reference but accomplishes the same thing.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Returning Pointers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return pointers to variables.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int  * </a:t>
            </a:r>
            <a:r>
              <a:rPr lang="en-US" dirty="0" smtClean="0">
                <a:latin typeface="Courier New" pitchFamily="49" charset="0"/>
              </a:rPr>
              <a:t>function(int</a:t>
            </a:r>
            <a:r>
              <a:rPr lang="en-US" dirty="0">
                <a:latin typeface="Courier New" pitchFamily="49" charset="0"/>
              </a:rPr>
              <a:t>, int);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is the prototype for a function that returns a pointer to an integer variable.</a:t>
            </a:r>
          </a:p>
          <a:p>
            <a:pPr>
              <a:spcBef>
                <a:spcPct val="50000"/>
              </a:spcBef>
            </a:pPr>
            <a:r>
              <a:rPr lang="en-US" dirty="0"/>
              <a:t>Is easily done by simply returning the value of a pointer variable - an address.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the bane of novice programmers ..</a:t>
            </a:r>
          </a:p>
          <a:p>
            <a:pPr lvl="1"/>
            <a:r>
              <a:rPr lang="en-US" dirty="0" smtClean="0"/>
              <a:t>… but experienced programmers love them</a:t>
            </a:r>
          </a:p>
          <a:p>
            <a:r>
              <a:rPr lang="en-US" dirty="0" smtClean="0"/>
              <a:t>C (and C++, of course) is one of the few high level languages that permit access to memory locations</a:t>
            </a:r>
          </a:p>
          <a:p>
            <a:r>
              <a:rPr lang="en-US" dirty="0" smtClean="0"/>
              <a:t>That’s why C is often called a mid-level programming language (as opposed to high level).</a:t>
            </a:r>
          </a:p>
          <a:p>
            <a:r>
              <a:rPr lang="en-US" dirty="0" smtClean="0"/>
              <a:t>Java, which is VERY similar to C++, interestingly enough, does not permit pointers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i="1" dirty="0"/>
              <a:t>const</a:t>
            </a:r>
            <a:r>
              <a:rPr lang="en-US" dirty="0"/>
              <a:t> and Pointer Passing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we can have constant regular variables, we can have constant pointers</a:t>
            </a:r>
          </a:p>
          <a:p>
            <a:pPr lvl="1"/>
            <a:r>
              <a:rPr lang="en-US" dirty="0" smtClean="0"/>
              <a:t>But this is a bit more complicated</a:t>
            </a:r>
          </a:p>
          <a:p>
            <a:r>
              <a:rPr lang="en-US" dirty="0" smtClean="0"/>
              <a:t>The </a:t>
            </a:r>
            <a:r>
              <a:rPr lang="en-US" i="1" dirty="0"/>
              <a:t>const</a:t>
            </a:r>
            <a:r>
              <a:rPr lang="en-US" dirty="0"/>
              <a:t> qualifier tells the compiler that the variable following it is not to be changed by any program statements.</a:t>
            </a:r>
          </a:p>
          <a:p>
            <a:r>
              <a:rPr lang="en-US" dirty="0"/>
              <a:t>Provides a measure of security when passing addresses of variables whose values are not to be modified (for example, arrays).</a:t>
            </a:r>
          </a:p>
          <a:p>
            <a:r>
              <a:rPr lang="en-US" dirty="0"/>
              <a:t>When passing pointers, </a:t>
            </a:r>
            <a:r>
              <a:rPr lang="en-US" dirty="0" smtClean="0"/>
              <a:t>four cases exist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Case #1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Non-constant pointer to non-constant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Declaration does not include </a:t>
            </a:r>
            <a:r>
              <a:rPr lang="en-US" i="1" dirty="0"/>
              <a:t>const</a:t>
            </a:r>
            <a:r>
              <a:rPr lang="en-US" dirty="0"/>
              <a:t> in any way.</a:t>
            </a:r>
          </a:p>
          <a:p>
            <a:pPr lvl="1"/>
            <a:r>
              <a:rPr lang="en-US" dirty="0"/>
              <a:t>Data can be modified through the pointer.</a:t>
            </a:r>
          </a:p>
          <a:p>
            <a:pPr lvl="1"/>
            <a:r>
              <a:rPr lang="en-US" dirty="0"/>
              <a:t>Pointer can be modified to point to other data.</a:t>
            </a:r>
          </a:p>
          <a:p>
            <a:pPr>
              <a:spcBef>
                <a:spcPct val="50000"/>
              </a:spcBef>
            </a:pPr>
            <a:r>
              <a:rPr lang="en-US" dirty="0"/>
              <a:t>Highest level of data access to called function.</a:t>
            </a:r>
          </a:p>
          <a:p>
            <a:pPr>
              <a:spcBef>
                <a:spcPct val="50000"/>
              </a:spcBef>
            </a:pPr>
            <a:r>
              <a:rPr lang="en-US" dirty="0"/>
              <a:t>This is what we have been doing up to now. </a:t>
            </a:r>
            <a:endParaRPr lang="en-US" dirty="0" smtClean="0"/>
          </a:p>
          <a:p>
            <a:pPr marL="137160" indent="0" algn="ctr"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</a:rPr>
              <a:t>int *a;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Case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Non-constant pointer to constant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Pointer can be modified to point to any data.</a:t>
            </a:r>
          </a:p>
          <a:p>
            <a:pPr lvl="1"/>
            <a:r>
              <a:rPr lang="en-US" dirty="0"/>
              <a:t>Data that it points to cannot be modified</a:t>
            </a:r>
          </a:p>
          <a:p>
            <a:pPr lvl="1"/>
            <a:r>
              <a:rPr lang="en-US" dirty="0"/>
              <a:t>May be used to protect the contents of a passed array.</a:t>
            </a:r>
          </a:p>
          <a:p>
            <a:pPr lvl="1"/>
            <a:r>
              <a:rPr lang="en-US" dirty="0"/>
              <a:t>Read as “a is a pointer to an integer constant”</a:t>
            </a:r>
          </a:p>
          <a:p>
            <a:pPr lvl="1" algn="ctr">
              <a:spcBef>
                <a:spcPct val="5000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const </a:t>
            </a:r>
            <a:r>
              <a:rPr lang="en-US" dirty="0">
                <a:latin typeface="Courier New" pitchFamily="49" charset="0"/>
              </a:rPr>
              <a:t>int *</a:t>
            </a:r>
            <a:r>
              <a:rPr lang="en-US" dirty="0" smtClean="0">
                <a:latin typeface="Courier New" pitchFamily="49" charset="0"/>
              </a:rPr>
              <a:t>a;</a:t>
            </a:r>
            <a:endParaRPr lang="en-US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Case </a:t>
            </a:r>
            <a:r>
              <a:rPr lang="en-US" dirty="0" smtClean="0"/>
              <a:t>#</a:t>
            </a:r>
            <a:r>
              <a:rPr lang="en-US" dirty="0" smtClean="0">
                <a:latin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Constant pointer to non-constant data:</a:t>
            </a:r>
          </a:p>
          <a:p>
            <a:pPr lvl="1"/>
            <a:r>
              <a:rPr lang="en-US" dirty="0"/>
              <a:t>Pointer always points to same memory location.</a:t>
            </a:r>
          </a:p>
          <a:p>
            <a:pPr lvl="1"/>
            <a:r>
              <a:rPr lang="en-US" dirty="0"/>
              <a:t>Data that it points to can be modified.</a:t>
            </a:r>
          </a:p>
          <a:p>
            <a:pPr lvl="1"/>
            <a:r>
              <a:rPr lang="en-US" dirty="0"/>
              <a:t>Default value for a passed array.</a:t>
            </a:r>
          </a:p>
          <a:p>
            <a:pPr lvl="1"/>
            <a:r>
              <a:rPr lang="en-US" dirty="0"/>
              <a:t>Pointer must be initialized when declared.</a:t>
            </a:r>
          </a:p>
          <a:p>
            <a:pPr lvl="1"/>
            <a:r>
              <a:rPr lang="en-US" dirty="0"/>
              <a:t>Read “aptr is a constant pointer to an integer ”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int x;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int * const aptr = &amp;x;</a:t>
            </a:r>
            <a:endParaRPr lang="en-US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Case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Constant pointer to constant data:</a:t>
            </a:r>
          </a:p>
          <a:p>
            <a:pPr lvl="1"/>
            <a:r>
              <a:rPr lang="en-US" dirty="0"/>
              <a:t>Pointer always points to same memory location.</a:t>
            </a:r>
          </a:p>
          <a:p>
            <a:pPr lvl="1"/>
            <a:r>
              <a:rPr lang="en-US" dirty="0"/>
              <a:t>Data that it points to cannot be modified.</a:t>
            </a:r>
          </a:p>
          <a:p>
            <a:pPr lvl="1"/>
            <a:r>
              <a:rPr lang="en-US" dirty="0"/>
              <a:t>Read “aptr is a constant pointer to an integer constant” </a:t>
            </a:r>
            <a:r>
              <a:rPr lang="en-US" dirty="0" smtClean="0"/>
              <a:t>-  </a:t>
            </a:r>
            <a:r>
              <a:rPr lang="en-US" dirty="0"/>
              <a:t>right to left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int x = 5;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const int * const aptr = &amp;x;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valid operands in mathematical operations, assignment expressions and comparison operations.</a:t>
            </a:r>
          </a:p>
          <a:p>
            <a:r>
              <a:rPr lang="en-US" dirty="0"/>
              <a:t>But not all operators are valid with pointers.</a:t>
            </a:r>
          </a:p>
          <a:p>
            <a:r>
              <a:rPr lang="en-US" dirty="0"/>
              <a:t>Operators that are </a:t>
            </a:r>
            <a:r>
              <a:rPr lang="en-US" dirty="0" smtClean="0"/>
              <a:t>valid </a:t>
            </a:r>
            <a:r>
              <a:rPr lang="en-US" b="1" u="sng" dirty="0" smtClean="0"/>
              <a:t>do </a:t>
            </a:r>
            <a:r>
              <a:rPr lang="en-US" b="1" u="sng" dirty="0"/>
              <a:t>not </a:t>
            </a:r>
            <a:r>
              <a:rPr lang="en-US" dirty="0"/>
              <a:t>always work the same way.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pointer can be incremented (++).</a:t>
            </a:r>
          </a:p>
          <a:p>
            <a:r>
              <a:rPr lang="en-US"/>
              <a:t>A pointer can be decremented (--).</a:t>
            </a:r>
          </a:p>
          <a:p>
            <a:r>
              <a:rPr lang="en-US"/>
              <a:t>An integer may be added to, or subtracted from a pointer (+, +=, -, -=).</a:t>
            </a:r>
          </a:p>
          <a:p>
            <a:r>
              <a:rPr lang="en-US"/>
              <a:t>One pointer may be subtracted from another.</a:t>
            </a:r>
          </a:p>
          <a:p>
            <a:r>
              <a:rPr lang="en-US"/>
              <a:t>But this can be misleading.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integers to pointers, the value of the integer added is the number of </a:t>
            </a:r>
            <a:r>
              <a:rPr lang="en-US" b="1" u="sng" dirty="0"/>
              <a:t>memory elements</a:t>
            </a:r>
            <a:r>
              <a:rPr lang="en-US" dirty="0"/>
              <a:t> to be moved.</a:t>
            </a:r>
          </a:p>
          <a:p>
            <a:r>
              <a:rPr lang="en-US" dirty="0"/>
              <a:t>The actual answer depends on the type of memory element being pointed to by the pointer.</a:t>
            </a:r>
          </a:p>
          <a:p>
            <a:r>
              <a:rPr lang="en-US" dirty="0" err="1" smtClean="0"/>
              <a:t>Assumingthat</a:t>
            </a:r>
            <a:r>
              <a:rPr lang="en-US" dirty="0" smtClean="0"/>
              <a:t> in our particular computer, an integer variable  </a:t>
            </a:r>
            <a:r>
              <a:rPr lang="en-US" dirty="0">
                <a:latin typeface="Courier New" pitchFamily="49" charset="0"/>
              </a:rPr>
              <a:t>int </a:t>
            </a:r>
            <a:r>
              <a:rPr lang="en-US" dirty="0"/>
              <a:t>= 4 bytes (32 bits):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343400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int *</a:t>
            </a:r>
            <a:r>
              <a:rPr lang="en-US" dirty="0" err="1">
                <a:latin typeface="Courier New" pitchFamily="49" charset="0"/>
              </a:rPr>
              <a:t>yptr</a:t>
            </a:r>
            <a:r>
              <a:rPr lang="en-US" dirty="0">
                <a:latin typeface="Courier New" pitchFamily="49" charset="0"/>
              </a:rPr>
              <a:t> = 3000;</a:t>
            </a: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err="1">
                <a:latin typeface="Courier New" pitchFamily="49" charset="0"/>
              </a:rPr>
              <a:t>yptr</a:t>
            </a:r>
            <a:r>
              <a:rPr lang="en-US" dirty="0">
                <a:latin typeface="Courier New" pitchFamily="49" charset="0"/>
              </a:rPr>
              <a:t> += 2;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In reality, </a:t>
            </a:r>
            <a:r>
              <a:rPr lang="en-US" dirty="0" err="1"/>
              <a:t>yptr</a:t>
            </a:r>
            <a:r>
              <a:rPr lang="en-US" dirty="0"/>
              <a:t> = 3008, because </a:t>
            </a:r>
            <a:r>
              <a:rPr lang="en-US" dirty="0" smtClean="0"/>
              <a:t>we are moving it two memory elements.  So, 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2 * 4 (bytes per int memory element) = 8 </a:t>
            </a:r>
            <a:r>
              <a:rPr lang="en-US" dirty="0"/>
              <a:t>bytes.</a:t>
            </a:r>
          </a:p>
          <a:p>
            <a:r>
              <a:rPr lang="en-US" dirty="0"/>
              <a:t>In other words, the pointer moved two integer data “spaces” away from its original address.</a:t>
            </a:r>
          </a:p>
          <a:p>
            <a:r>
              <a:rPr lang="en-US" dirty="0"/>
              <a:t>Since an integer data space is 4 bytes, it moved 8 bytes.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character variables are 1 byte in size, the arithmetic will be normal for pointers that point to characters.</a:t>
            </a:r>
          </a:p>
          <a:p>
            <a:r>
              <a:rPr lang="en-US" dirty="0"/>
              <a:t>The ++ and -- operators work the same way.</a:t>
            </a:r>
          </a:p>
          <a:p>
            <a:r>
              <a:rPr lang="en-US" dirty="0"/>
              <a:t>They add one data space to the address.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int *</a:t>
            </a: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</a:rPr>
              <a:t> = 3000;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</a:rPr>
              <a:t>++;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 err="1"/>
              <a:t>ptr</a:t>
            </a:r>
            <a:r>
              <a:rPr lang="en-US" dirty="0"/>
              <a:t> = 3004, assuming integer takes 4 bytes.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Conventional variables contain </a:t>
            </a:r>
            <a:r>
              <a:rPr lang="en-US" dirty="0" smtClean="0"/>
              <a:t>values of variables.</a:t>
            </a:r>
          </a:p>
          <a:p>
            <a:pPr lvl="1"/>
            <a:r>
              <a:rPr lang="en-US" dirty="0" smtClean="0"/>
              <a:t>The variable’s address in memory is hidden from the programmer</a:t>
            </a:r>
            <a:endParaRPr lang="en-US" dirty="0"/>
          </a:p>
          <a:p>
            <a:r>
              <a:rPr lang="en-US" i="1" dirty="0"/>
              <a:t>Pointer variable</a:t>
            </a:r>
            <a:r>
              <a:rPr lang="en-US" dirty="0"/>
              <a:t> contains memory address of variable that contains values (or pointers)</a:t>
            </a:r>
          </a:p>
          <a:p>
            <a:r>
              <a:rPr lang="en-US" dirty="0"/>
              <a:t>Allows call by reference.</a:t>
            </a:r>
          </a:p>
          <a:p>
            <a:r>
              <a:rPr lang="en-US" dirty="0"/>
              <a:t>Permits creation of dynamic data structures.</a:t>
            </a:r>
          </a:p>
          <a:p>
            <a:r>
              <a:rPr lang="en-US" dirty="0"/>
              <a:t>Permits dynamic allocation of memory.</a:t>
            </a:r>
          </a:p>
          <a:p>
            <a:r>
              <a:rPr lang="en-US" dirty="0"/>
              <a:t>Difficult to understand and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works the same way.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int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x = v1ptr - v2ptr</a:t>
            </a:r>
            <a:r>
              <a:rPr lang="en-US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where </a:t>
            </a:r>
            <a:r>
              <a:rPr lang="en-US" dirty="0">
                <a:latin typeface="Courier New" pitchFamily="49" charset="0"/>
              </a:rPr>
              <a:t>v1ptr=3008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v2ptr=3000</a:t>
            </a:r>
            <a:r>
              <a:rPr lang="en-US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==&gt;   x = 2 if int is 4 bytes.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Pointers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pointers are commonly used when a call by reference is desired, and the variable to be modified is itself a pointer.</a:t>
            </a:r>
          </a:p>
          <a:p>
            <a:r>
              <a:rPr lang="en-US" dirty="0"/>
              <a:t>A double pointer is a pointer to a pointer to a variable of a particular type.</a:t>
            </a:r>
          </a:p>
          <a:p>
            <a:r>
              <a:rPr lang="en-US" dirty="0"/>
              <a:t>Declared as 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		int </a:t>
            </a:r>
            <a:r>
              <a:rPr lang="en-US" sz="2400" dirty="0" smtClean="0">
                <a:latin typeface="Courier New" pitchFamily="49" charset="0"/>
              </a:rPr>
              <a:t>**</a:t>
            </a:r>
            <a:r>
              <a:rPr lang="en-US" sz="2400" dirty="0" err="1" smtClean="0">
                <a:latin typeface="Courier New" pitchFamily="49" charset="0"/>
              </a:rPr>
              <a:t>dbl_ptr</a:t>
            </a:r>
            <a:r>
              <a:rPr lang="en-US" sz="2400" dirty="0" smtClean="0">
                <a:latin typeface="Courier New" pitchFamily="49" charset="0"/>
              </a:rPr>
              <a:t>;</a:t>
            </a:r>
            <a:endParaRPr lang="en-US" sz="2400" dirty="0">
              <a:latin typeface="Courier New" pitchFamily="49" charset="0"/>
            </a:endParaRPr>
          </a:p>
          <a:p>
            <a:r>
              <a:rPr lang="en-US" dirty="0"/>
              <a:t>Read as a </a:t>
            </a:r>
            <a:r>
              <a:rPr lang="en-US" dirty="0" smtClean="0"/>
              <a:t>“pointer </a:t>
            </a:r>
            <a:r>
              <a:rPr lang="en-US" dirty="0"/>
              <a:t>to a pointer to an </a:t>
            </a:r>
            <a:r>
              <a:rPr lang="en-US" dirty="0" smtClean="0"/>
              <a:t>integer”.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Pointers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43000" y="3505200"/>
            <a:ext cx="7239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67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28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50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114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724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34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943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6553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716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7772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1295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1371600" y="3886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371600" y="5562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V="1">
            <a:off x="44196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4343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2514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4419600" y="251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7391400" y="2514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223125" y="362267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1143000" y="2895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ptr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Pointers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Deferencing a double pointer results in an address.</a:t>
            </a:r>
          </a:p>
          <a:p>
            <a:r>
              <a:rPr lang="en-US"/>
              <a:t>Derefencing it again results in the value of the ultimate variable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var = *(*dbl_ptr);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Pointer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be used to output the address contained in a pointer.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/>
              <a:t>) conversion specification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p allows this</a:t>
            </a:r>
          </a:p>
          <a:p>
            <a:r>
              <a:rPr lang="en-US" dirty="0" smtClean="0"/>
              <a:t>The address returned will be in hexadecimal numbers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address of the function in memory.</a:t>
            </a:r>
          </a:p>
          <a:p>
            <a:r>
              <a:rPr lang="en-US" dirty="0"/>
              <a:t>This is now addressing the code </a:t>
            </a:r>
            <a:r>
              <a:rPr lang="en-US" dirty="0" smtClean="0"/>
              <a:t>segment of the main memory.</a:t>
            </a:r>
            <a:endParaRPr lang="en-US" dirty="0"/>
          </a:p>
          <a:p>
            <a:r>
              <a:rPr lang="en-US" dirty="0" smtClean="0"/>
              <a:t>Pointers to functions can </a:t>
            </a:r>
            <a:r>
              <a:rPr lang="en-US" dirty="0"/>
              <a:t>be </a:t>
            </a:r>
          </a:p>
          <a:p>
            <a:pPr lvl="1"/>
            <a:r>
              <a:rPr lang="en-US" dirty="0"/>
              <a:t>passed to functions</a:t>
            </a:r>
          </a:p>
          <a:p>
            <a:pPr lvl="1"/>
            <a:r>
              <a:rPr lang="en-US" dirty="0"/>
              <a:t>returned from functions</a:t>
            </a:r>
          </a:p>
          <a:p>
            <a:pPr lvl="1"/>
            <a:r>
              <a:rPr lang="en-US" dirty="0"/>
              <a:t>stored in arrays</a:t>
            </a:r>
          </a:p>
          <a:p>
            <a:pPr lvl="1"/>
            <a:r>
              <a:rPr lang="en-US" dirty="0"/>
              <a:t>assigned to other function pointers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contains the address of the first instruction that pertains to that function.</a:t>
            </a:r>
          </a:p>
          <a:p>
            <a:r>
              <a:rPr lang="en-US" dirty="0"/>
              <a:t>Commonly used  in menu-driven systems, where the choice made can result in calling different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variable names directly </a:t>
            </a:r>
            <a:r>
              <a:rPr lang="en-US" i="1" dirty="0"/>
              <a:t>reference</a:t>
            </a:r>
            <a:r>
              <a:rPr lang="en-US" dirty="0"/>
              <a:t> a value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“reference” just means accesses in C programming lingo</a:t>
            </a:r>
            <a:endParaRPr lang="en-US" dirty="0"/>
          </a:p>
          <a:p>
            <a:r>
              <a:rPr lang="en-US" dirty="0"/>
              <a:t>Pointer variables indirectly reference a value</a:t>
            </a:r>
          </a:p>
          <a:p>
            <a:r>
              <a:rPr lang="en-US" dirty="0"/>
              <a:t>Referencing a value through a pointer variable is called </a:t>
            </a:r>
            <a:r>
              <a:rPr lang="en-US" i="1" dirty="0"/>
              <a:t>indirection</a:t>
            </a:r>
            <a:r>
              <a:rPr lang="en-US" dirty="0"/>
              <a:t>.</a:t>
            </a:r>
          </a:p>
          <a:p>
            <a:r>
              <a:rPr lang="en-US" dirty="0"/>
              <a:t>Pointer variables = </a:t>
            </a:r>
            <a:r>
              <a:rPr lang="en-US" i="1" dirty="0"/>
              <a:t>pointers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Pointer Variable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3000" y="3505200"/>
            <a:ext cx="7239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67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28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50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14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724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334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943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53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16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772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295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371600" y="3886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371600" y="5562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74676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41869" y="2971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143000" y="2895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val="5547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Declaration of Pointer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must be declared like regular variables.</a:t>
            </a:r>
          </a:p>
          <a:p>
            <a:r>
              <a:rPr lang="en-US" dirty="0"/>
              <a:t>It must be stated which type of variable they point to.</a:t>
            </a:r>
          </a:p>
          <a:p>
            <a:r>
              <a:rPr lang="en-US" dirty="0"/>
              <a:t>Declarations use * to indicate “</a:t>
            </a:r>
            <a:r>
              <a:rPr lang="en-US" dirty="0" err="1"/>
              <a:t>pointerhood</a:t>
            </a:r>
            <a:r>
              <a:rPr lang="en-US" dirty="0"/>
              <a:t>”</a:t>
            </a:r>
          </a:p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int  *</a:t>
            </a: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algn="ctr">
              <a:buFontTx/>
              <a:buNone/>
            </a:pPr>
            <a:r>
              <a:rPr lang="en-US" dirty="0" smtClean="0">
                <a:latin typeface="Courier New" pitchFamily="49" charset="0"/>
              </a:rPr>
              <a:t>int * </a:t>
            </a:r>
            <a:r>
              <a:rPr lang="en-US" dirty="0" err="1" smtClean="0">
                <a:latin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</a:rPr>
              <a:t>; // works also</a:t>
            </a:r>
            <a:endParaRPr lang="en-US" dirty="0"/>
          </a:p>
          <a:p>
            <a:r>
              <a:rPr lang="en-US" dirty="0" smtClean="0"/>
              <a:t>Declares a pointer </a:t>
            </a: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/>
              <a:t> </a:t>
            </a:r>
            <a:r>
              <a:rPr lang="en-US" dirty="0" smtClean="0"/>
              <a:t> that points </a:t>
            </a:r>
            <a:r>
              <a:rPr lang="en-US" dirty="0"/>
              <a:t>to an integer variable.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Pointers should be initialized.</a:t>
            </a:r>
          </a:p>
          <a:p>
            <a:pPr lvl="1"/>
            <a:r>
              <a:rPr lang="en-US" dirty="0" smtClean="0"/>
              <a:t>But the </a:t>
            </a:r>
            <a:r>
              <a:rPr lang="en-US" dirty="0"/>
              <a:t>* does not distribute</a:t>
            </a:r>
            <a:r>
              <a:rPr lang="en-US" dirty="0" smtClean="0"/>
              <a:t>. (explain)</a:t>
            </a:r>
            <a:endParaRPr lang="en-US" dirty="0"/>
          </a:p>
          <a:p>
            <a:r>
              <a:rPr lang="en-US" dirty="0"/>
              <a:t>Can be set to NULL or to 0, but NULL is preferred.</a:t>
            </a:r>
          </a:p>
          <a:p>
            <a:r>
              <a:rPr lang="en-US" dirty="0"/>
              <a:t>NULL is a symbolic constant defined in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Pointers assigned a value of 0 actually have the value 0 and not an address.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Address-of Pointer Operator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Address-of operator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) is a unary operator returning the address of its operand.</a:t>
            </a:r>
          </a:p>
          <a:p>
            <a:r>
              <a:rPr lang="en-US" dirty="0"/>
              <a:t>The basic operator used to assign values to pointers.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int y = 5;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int *</a:t>
            </a: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</a:rPr>
              <a:t> = &amp;y;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/>
              <a:t> points to </a:t>
            </a:r>
            <a:r>
              <a:rPr lang="en-US" dirty="0">
                <a:latin typeface="Courier New" pitchFamily="49" charset="0"/>
              </a:rPr>
              <a:t>y</a:t>
            </a:r>
            <a:r>
              <a:rPr lang="en-US" dirty="0"/>
              <a:t> (contains its address).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Indirection Pointer Operator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i="1" dirty="0"/>
              <a:t>Indirection operator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), or </a:t>
            </a:r>
            <a:r>
              <a:rPr lang="en-US" i="1" dirty="0"/>
              <a:t>dereferencing operator</a:t>
            </a:r>
            <a:r>
              <a:rPr lang="en-US" dirty="0"/>
              <a:t> is also unary and returns the value of the variable pointed at by the pointer.</a:t>
            </a:r>
          </a:p>
          <a:p>
            <a:r>
              <a:rPr lang="en-US" dirty="0"/>
              <a:t>In the previous example:</a:t>
            </a:r>
          </a:p>
          <a:p>
            <a:pPr lvl="1" algn="ctr">
              <a:buFontTx/>
              <a:buNone/>
            </a:pPr>
            <a:r>
              <a:rPr lang="en-US" dirty="0">
                <a:latin typeface="Courier New" pitchFamily="49" charset="0"/>
              </a:rPr>
              <a:t>y </a:t>
            </a:r>
            <a:r>
              <a:rPr lang="en-US" dirty="0" smtClean="0">
                <a:latin typeface="Courier New" pitchFamily="49" charset="0"/>
              </a:rPr>
              <a:t>has the value of 5</a:t>
            </a:r>
            <a:endParaRPr lang="en-US" dirty="0">
              <a:latin typeface="Courier New" pitchFamily="49" charset="0"/>
            </a:endParaRPr>
          </a:p>
          <a:p>
            <a:pPr lvl="1" algn="ctr">
              <a:buFontTx/>
              <a:buNone/>
            </a:pPr>
            <a:r>
              <a:rPr lang="en-US" dirty="0">
                <a:latin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has the value of 5</a:t>
            </a:r>
            <a:endParaRPr lang="en-US" dirty="0"/>
          </a:p>
          <a:p>
            <a:r>
              <a:rPr lang="en-US" dirty="0"/>
              <a:t>Not to be confused with the </a:t>
            </a:r>
            <a:r>
              <a:rPr lang="en-US" dirty="0" smtClean="0"/>
              <a:t>pointer declaration </a:t>
            </a:r>
            <a:r>
              <a:rPr lang="en-US" dirty="0"/>
              <a:t>operator - very confusing!!!.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561</TotalTime>
  <Words>1452</Words>
  <Application>Microsoft Office PowerPoint</Application>
  <PresentationFormat>On-screen Show (4:3)</PresentationFormat>
  <Paragraphs>276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Book Antiqua</vt:lpstr>
      <vt:lpstr>Calibri</vt:lpstr>
      <vt:lpstr>Courier New</vt:lpstr>
      <vt:lpstr>Lucida Sans</vt:lpstr>
      <vt:lpstr>Wingdings</vt:lpstr>
      <vt:lpstr>Wingdings 2</vt:lpstr>
      <vt:lpstr>Wingdings 3</vt:lpstr>
      <vt:lpstr>Apex</vt:lpstr>
      <vt:lpstr>Packet #5  Pointers</vt:lpstr>
      <vt:lpstr>Pointers</vt:lpstr>
      <vt:lpstr>Pointer Variables</vt:lpstr>
      <vt:lpstr>Pointer Variables</vt:lpstr>
      <vt:lpstr>A Pointer Variable</vt:lpstr>
      <vt:lpstr>Declaration of Pointer Variables</vt:lpstr>
      <vt:lpstr>Pointer Variables</vt:lpstr>
      <vt:lpstr>Address-of Pointer Operator</vt:lpstr>
      <vt:lpstr>Indirection Pointer Operator</vt:lpstr>
      <vt:lpstr>Pointer Example</vt:lpstr>
      <vt:lpstr>Pointer Example</vt:lpstr>
      <vt:lpstr>Call by Reference with Pointers</vt:lpstr>
      <vt:lpstr>Call by Value - Example</vt:lpstr>
      <vt:lpstr>Call by Value - Example</vt:lpstr>
      <vt:lpstr>Call by Reference - Example</vt:lpstr>
      <vt:lpstr>Call by Reference - Example</vt:lpstr>
      <vt:lpstr>Call by Reference W/O Pointers</vt:lpstr>
      <vt:lpstr>Call by Reference W/O Pointers</vt:lpstr>
      <vt:lpstr>Functions Returning Pointers</vt:lpstr>
      <vt:lpstr>The const and Pointer Passing</vt:lpstr>
      <vt:lpstr>const Case #1</vt:lpstr>
      <vt:lpstr>const Case #2</vt:lpstr>
      <vt:lpstr>const Case #3</vt:lpstr>
      <vt:lpstr>const Case #4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Double Pointers</vt:lpstr>
      <vt:lpstr>Double Pointers</vt:lpstr>
      <vt:lpstr>Double Pointers</vt:lpstr>
      <vt:lpstr>Outputting Pointer Contents</vt:lpstr>
      <vt:lpstr>Pointers to Functions</vt:lpstr>
      <vt:lpstr>Pointers to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Avelino</dc:creator>
  <cp:lastModifiedBy>Avelino Gonzalez</cp:lastModifiedBy>
  <cp:revision>16</cp:revision>
  <dcterms:created xsi:type="dcterms:W3CDTF">2011-09-13T23:52:14Z</dcterms:created>
  <dcterms:modified xsi:type="dcterms:W3CDTF">2015-09-30T14:02:45Z</dcterms:modified>
</cp:coreProperties>
</file>