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9" r:id="rId4"/>
    <p:sldId id="260" r:id="rId5"/>
    <p:sldId id="349" r:id="rId6"/>
    <p:sldId id="350" r:id="rId7"/>
    <p:sldId id="351" r:id="rId8"/>
    <p:sldId id="261" r:id="rId9"/>
    <p:sldId id="262" r:id="rId10"/>
    <p:sldId id="263" r:id="rId11"/>
    <p:sldId id="264" r:id="rId12"/>
    <p:sldId id="265" r:id="rId13"/>
    <p:sldId id="352" r:id="rId14"/>
    <p:sldId id="266" r:id="rId15"/>
    <p:sldId id="267" r:id="rId16"/>
    <p:sldId id="268" r:id="rId17"/>
    <p:sldId id="269" r:id="rId18"/>
    <p:sldId id="270" r:id="rId19"/>
    <p:sldId id="353" r:id="rId20"/>
    <p:sldId id="354" r:id="rId21"/>
    <p:sldId id="356" r:id="rId22"/>
    <p:sldId id="357" r:id="rId23"/>
    <p:sldId id="358" r:id="rId24"/>
    <p:sldId id="359" r:id="rId25"/>
    <p:sldId id="360" r:id="rId26"/>
    <p:sldId id="361" r:id="rId27"/>
    <p:sldId id="355" r:id="rId28"/>
    <p:sldId id="271" r:id="rId29"/>
    <p:sldId id="272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73" r:id="rId38"/>
    <p:sldId id="274" r:id="rId39"/>
    <p:sldId id="275" r:id="rId40"/>
    <p:sldId id="283" r:id="rId41"/>
    <p:sldId id="284" r:id="rId42"/>
    <p:sldId id="285" r:id="rId43"/>
    <p:sldId id="286" r:id="rId44"/>
    <p:sldId id="287" r:id="rId45"/>
    <p:sldId id="288" r:id="rId46"/>
    <p:sldId id="289" r:id="rId47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4D4D4D"/>
    <a:srgbClr val="FFFFFF"/>
    <a:srgbClr val="996600"/>
    <a:srgbClr val="FF99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4" autoAdjust="0"/>
    <p:restoredTop sz="86949" autoAdjust="0"/>
  </p:normalViewPr>
  <p:slideViewPr>
    <p:cSldViewPr>
      <p:cViewPr varScale="1">
        <p:scale>
          <a:sx n="77" d="100"/>
          <a:sy n="77" d="100"/>
        </p:scale>
        <p:origin x="12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C5DDFD9-757F-4D0D-8A64-C6D317505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1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1707ED-0D64-43E4-ADFE-B69A9CC95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2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2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7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name of</a:t>
            </a:r>
            <a:r>
              <a:rPr lang="en-US" baseline="0" dirty="0" smtClean="0"/>
              <a:t> the array is actually a pointer… </a:t>
            </a:r>
            <a:r>
              <a:rPr lang="en-US" baseline="0" dirty="0" err="1" smtClean="0"/>
              <a:t>automaticly</a:t>
            </a:r>
            <a:r>
              <a:rPr lang="en-US" baseline="0" dirty="0" smtClean="0"/>
              <a:t> pass by reference</a:t>
            </a:r>
          </a:p>
          <a:p>
            <a:r>
              <a:rPr lang="en-US" baseline="0" dirty="0" smtClean="0"/>
              <a:t>Important for test</a:t>
            </a:r>
          </a:p>
          <a:p>
            <a:endParaRPr lang="en-US" baseline="0" dirty="0"/>
          </a:p>
          <a:p>
            <a:r>
              <a:rPr lang="en-US" baseline="0" dirty="0" smtClean="0"/>
              <a:t>pointer math is important for arrays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out brackets, the receiving function interprets it as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1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8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0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5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0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9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4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7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4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9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4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2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4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0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8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99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1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9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35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83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9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15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47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66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0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2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6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6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12/4/2015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UCF logo- tag horizontal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2514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Packet #5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Simple </a:t>
            </a:r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Structures</a:t>
            </a:r>
          </a:p>
          <a:p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Arrays and </a:t>
            </a:r>
            <a:r>
              <a:rPr lang="en-US" sz="4000" i="1" dirty="0" err="1" smtClean="0">
                <a:solidFill>
                  <a:schemeClr val="accent1">
                    <a:lumMod val="75000"/>
                  </a:schemeClr>
                </a:solidFill>
              </a:rPr>
              <a:t>Structs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COP 3223H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Declaring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The declaration allows the compiler to set aside sufficient </a:t>
            </a:r>
            <a:r>
              <a:rPr lang="en-US" sz="3200" u="sng" dirty="0">
                <a:solidFill>
                  <a:srgbClr val="663300"/>
                </a:solidFill>
              </a:rPr>
              <a:t>contiguous</a:t>
            </a:r>
            <a:r>
              <a:rPr lang="en-US" sz="3200" dirty="0">
                <a:solidFill>
                  <a:srgbClr val="663300"/>
                </a:solidFill>
              </a:rPr>
              <a:t> memory for the size of array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type of data to be stored must be identified so that sufficient space is allocated.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 allocated statically - remain the same size throughout its scope.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grow in size during execution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Declaring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8486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c[12];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float a[100];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char b[15];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Can be automatic or external.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Size </a:t>
            </a:r>
            <a:r>
              <a:rPr lang="en-US" sz="3200" dirty="0" smtClean="0">
                <a:solidFill>
                  <a:srgbClr val="663300"/>
                </a:solidFill>
              </a:rPr>
              <a:t>of array typically </a:t>
            </a:r>
            <a:r>
              <a:rPr lang="en-US" sz="3200" dirty="0">
                <a:solidFill>
                  <a:srgbClr val="663300"/>
                </a:solidFill>
              </a:rPr>
              <a:t>done through a macro.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#define SIZE 10</a:t>
            </a:r>
            <a:endParaRPr lang="en-US" sz="24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Initializing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8382000" cy="41148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Not automatically initialized.  Can be initialized during declaration or within the program in a loop.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n[10] = {32,27,64,18,95,14,90,70,60};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If more elements than initialized, others = 0.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If </a:t>
            </a:r>
            <a:r>
              <a:rPr lang="en-US" sz="3200" dirty="0" smtClean="0">
                <a:solidFill>
                  <a:srgbClr val="663300"/>
                </a:solidFill>
              </a:rPr>
              <a:t>fewer </a:t>
            </a:r>
            <a:r>
              <a:rPr lang="en-US" sz="3200" dirty="0">
                <a:solidFill>
                  <a:srgbClr val="663300"/>
                </a:solidFill>
              </a:rPr>
              <a:t>elements than initialized - error.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n[] = {32,27,64,18,95,14,90,70,60,37};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Calling Array 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Elements of the array can be used as variables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They can be summoned by the array name and the specific position away from the first element.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[100]; /* declaration of array */</a:t>
            </a:r>
          </a:p>
          <a:p>
            <a:pPr>
              <a:buNone/>
            </a:pPr>
            <a:r>
              <a:rPr lang="en-US" sz="2400" b="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[25]=98; /* setting the value of cell #26 to 98 */</a:t>
            </a:r>
            <a:endParaRPr lang="en-US" sz="2400" b="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Passing Arrays to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848600" cy="4343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Arrays </a:t>
            </a:r>
            <a:r>
              <a:rPr lang="en-US" sz="3200" dirty="0" smtClean="0">
                <a:solidFill>
                  <a:srgbClr val="663300"/>
                </a:solidFill>
              </a:rPr>
              <a:t>are passed </a:t>
            </a:r>
            <a:r>
              <a:rPr lang="en-US" sz="3200" dirty="0">
                <a:solidFill>
                  <a:srgbClr val="663300"/>
                </a:solidFill>
              </a:rPr>
              <a:t>by reference - actual variable address passed.  The called function can modify the original array’s values.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Pass name </a:t>
            </a:r>
            <a:r>
              <a:rPr lang="en-US" sz="3200" u="sng" dirty="0">
                <a:solidFill>
                  <a:srgbClr val="663300"/>
                </a:solidFill>
              </a:rPr>
              <a:t>without</a:t>
            </a:r>
            <a:r>
              <a:rPr lang="en-US" sz="3200" dirty="0">
                <a:solidFill>
                  <a:srgbClr val="663300"/>
                </a:solidFill>
              </a:rPr>
              <a:t> brackets.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Include the size of the array as a passed value.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Function header and prototype must indicate that an array is being passed.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Passing Arrays to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#define SIZE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void function1(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[],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void function2(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	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a[] = {0, 1, 2, 3, 4};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	function1(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a,SIZE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	function2(a[3]);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Multi-dimension 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05000"/>
            <a:ext cx="8458200" cy="39624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Arrays can have an arbitrary number of dimensions.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Indicated by multiple bracket pairs.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		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a[5][10];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		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b[10][12][20];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Can be called in same way as vector arrays.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First bracket is the row script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Second is the column script.</a:t>
            </a:r>
            <a:endParaRPr lang="en-US" sz="3200" dirty="0">
              <a:solidFill>
                <a:srgbClr val="66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Initializing Multi-dim.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153400" cy="4572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Initialization by row in braces.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First brace equates to first row, 2</a:t>
            </a:r>
            <a:r>
              <a:rPr lang="en-US" sz="3200" baseline="30000" dirty="0">
                <a:solidFill>
                  <a:srgbClr val="663300"/>
                </a:solidFill>
              </a:rPr>
              <a:t>nd</a:t>
            </a:r>
            <a:r>
              <a:rPr lang="en-US" sz="3200" dirty="0">
                <a:solidFill>
                  <a:srgbClr val="663300"/>
                </a:solidFill>
              </a:rPr>
              <a:t> to 2</a:t>
            </a:r>
            <a:r>
              <a:rPr lang="en-US" sz="3200" baseline="30000" dirty="0">
                <a:solidFill>
                  <a:srgbClr val="663300"/>
                </a:solidFill>
              </a:rPr>
              <a:t>nd,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	</a:t>
            </a:r>
            <a:r>
              <a:rPr lang="en-US" sz="2800" dirty="0" err="1" smtClean="0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c[2][2] = {{1,2} {3,4}};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Initializes</a:t>
            </a:r>
            <a:r>
              <a:rPr lang="en-US" sz="2800" dirty="0">
                <a:solidFill>
                  <a:srgbClr val="663300"/>
                </a:solidFill>
              </a:rPr>
              <a:t> 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c[0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][0]=1,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c[0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][1]=2,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c[1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][0]=3, </a:t>
            </a:r>
            <a:r>
              <a:rPr lang="en-US" sz="3200" dirty="0">
                <a:solidFill>
                  <a:srgbClr val="663300"/>
                </a:solidFill>
              </a:rPr>
              <a:t>and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c[1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][1]=4.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But what if  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c[2][2] = {{1} {3,4}};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Initializes</a:t>
            </a:r>
            <a:r>
              <a:rPr lang="en-US" sz="2800" dirty="0">
                <a:solidFill>
                  <a:srgbClr val="663300"/>
                </a:solidFill>
              </a:rPr>
              <a:t> 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c[0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][0</a:t>
            </a:r>
            <a:r>
              <a:rPr lang="en-US" sz="3200" dirty="0">
                <a:solidFill>
                  <a:srgbClr val="663300"/>
                </a:solidFill>
              </a:rPr>
              <a:t>]=1, </a:t>
            </a:r>
            <a:r>
              <a:rPr lang="en-US" sz="3200" dirty="0" smtClean="0">
                <a:solidFill>
                  <a:srgbClr val="663300"/>
                </a:solidFill>
              </a:rPr>
              <a:t>c[0</a:t>
            </a:r>
            <a:r>
              <a:rPr lang="en-US" sz="3200" dirty="0">
                <a:solidFill>
                  <a:srgbClr val="663300"/>
                </a:solidFill>
              </a:rPr>
              <a:t>][1]=0 , </a:t>
            </a:r>
            <a:r>
              <a:rPr lang="en-US" sz="3200" dirty="0" smtClean="0">
                <a:solidFill>
                  <a:srgbClr val="663300"/>
                </a:solidFill>
              </a:rPr>
              <a:t>c[1</a:t>
            </a:r>
            <a:r>
              <a:rPr lang="en-US" sz="3200" dirty="0">
                <a:solidFill>
                  <a:srgbClr val="663300"/>
                </a:solidFill>
              </a:rPr>
              <a:t>][0]=3, 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and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c[1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][1]=4.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and Strings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2514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Strings are in reality arrays of characters</a:t>
            </a:r>
          </a:p>
          <a:p>
            <a:r>
              <a:rPr lang="en-US" sz="3200" dirty="0">
                <a:solidFill>
                  <a:srgbClr val="663300"/>
                </a:solidFill>
              </a:rPr>
              <a:t>Each </a:t>
            </a:r>
            <a:r>
              <a:rPr lang="en-US" sz="3200" dirty="0" smtClean="0">
                <a:solidFill>
                  <a:srgbClr val="663300"/>
                </a:solidFill>
              </a:rPr>
              <a:t>cell of the array contains </a:t>
            </a:r>
            <a:r>
              <a:rPr lang="en-US" sz="3200" dirty="0">
                <a:solidFill>
                  <a:srgbClr val="663300"/>
                </a:solidFill>
              </a:rPr>
              <a:t>one character.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Each cell is one byte in </a:t>
            </a:r>
            <a:r>
              <a:rPr lang="en-US" sz="3200" dirty="0" smtClean="0">
                <a:solidFill>
                  <a:srgbClr val="663300"/>
                </a:solidFill>
              </a:rPr>
              <a:t>size (8 bits).</a:t>
            </a:r>
            <a:endParaRPr lang="en-US" sz="3200" dirty="0">
              <a:solidFill>
                <a:srgbClr val="663300"/>
              </a:solidFill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More about strings and string operations later.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 and Loops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229600" cy="426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Are normally very closely related.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To traverse the length of an array, one must do it through a loop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If one-dimensional array, single loop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If more than one dimensional array, then nested loops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Loops can be nested to an arbitrary level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But often difficult to visualize by humans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Simple Data Structures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It would be limiting to have to express all data as variables.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It would be desirable to be able to group data into sets of related data.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This can be done two main ways:</a:t>
            </a:r>
          </a:p>
          <a:p>
            <a:pPr lvl="1"/>
            <a:r>
              <a:rPr lang="en-US" sz="2800" i="1" dirty="0">
                <a:solidFill>
                  <a:srgbClr val="663300"/>
                </a:solidFill>
              </a:rPr>
              <a:t>arrays</a:t>
            </a:r>
            <a:r>
              <a:rPr lang="en-US" sz="2800" dirty="0">
                <a:solidFill>
                  <a:srgbClr val="663300"/>
                </a:solidFill>
              </a:rPr>
              <a:t> (all data of the same type)</a:t>
            </a:r>
          </a:p>
          <a:p>
            <a:pPr lvl="1"/>
            <a:r>
              <a:rPr lang="en-US" sz="2800" i="1" dirty="0">
                <a:solidFill>
                  <a:srgbClr val="663300"/>
                </a:solidFill>
              </a:rPr>
              <a:t>structures</a:t>
            </a:r>
            <a:r>
              <a:rPr lang="en-US" sz="2800" dirty="0">
                <a:solidFill>
                  <a:srgbClr val="663300"/>
                </a:solidFill>
              </a:rPr>
              <a:t> (data may be of different types).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Nested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C00000"/>
                </a:solidFill>
              </a:rPr>
              <a:t> Loops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[200][200];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n, m;</a:t>
            </a:r>
          </a:p>
          <a:p>
            <a:pPr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for (n=0; n&lt;200; n++)</a:t>
            </a:r>
          </a:p>
          <a:p>
            <a:pPr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for (m=0; m&lt;200; m++)</a:t>
            </a:r>
          </a:p>
          <a:p>
            <a:pPr>
              <a:buNone/>
            </a:pPr>
            <a:r>
              <a:rPr lang="en-US" sz="240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 printf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(“The value of the array at row %d and column %d is %d”, n, m,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[n][m]);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Why do we start with 0?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Arrays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962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name of an array is in reality a pointer to its first element.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Thus, for array a[] with, for instance, 10 elements, a = &amp;a[0].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This is why when an array is passed to a function, its address is passed and it constitutes call by reference.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Arrays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The array name itself can be used directly in pointer arithmetic.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a[3</a:t>
            </a:r>
            <a:r>
              <a:rPr lang="en-US" sz="3200" dirty="0">
                <a:solidFill>
                  <a:srgbClr val="663300"/>
                </a:solidFill>
              </a:rPr>
              <a:t>] can be also referenced as *(a+3).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3 is called the </a:t>
            </a:r>
            <a:r>
              <a:rPr lang="en-US" sz="3200" i="1" dirty="0">
                <a:solidFill>
                  <a:srgbClr val="663300"/>
                </a:solidFill>
              </a:rPr>
              <a:t>offset </a:t>
            </a:r>
            <a:r>
              <a:rPr lang="en-US" sz="3200" dirty="0">
                <a:solidFill>
                  <a:srgbClr val="663300"/>
                </a:solidFill>
              </a:rPr>
              <a:t>to the pointer.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Parenthesis needed because precedence of * is higher than that of +.  </a:t>
            </a:r>
          </a:p>
          <a:p>
            <a:r>
              <a:rPr lang="en-US" sz="3200" dirty="0">
                <a:solidFill>
                  <a:srgbClr val="663300"/>
                </a:solidFill>
              </a:rPr>
              <a:t>Would be a[0]+3 otherwise.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a+3 </a:t>
            </a:r>
            <a:r>
              <a:rPr lang="en-US" sz="3200" dirty="0">
                <a:solidFill>
                  <a:srgbClr val="663300"/>
                </a:solidFill>
              </a:rPr>
              <a:t>could be written as &amp;a[3</a:t>
            </a:r>
            <a:r>
              <a:rPr lang="en-US" sz="3200" dirty="0" smtClean="0">
                <a:solidFill>
                  <a:srgbClr val="663300"/>
                </a:solidFill>
              </a:rPr>
              <a:t>].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343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Caveats!!!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Pointer </a:t>
            </a:r>
            <a:r>
              <a:rPr lang="en-US" sz="3200" dirty="0">
                <a:solidFill>
                  <a:srgbClr val="663300"/>
                </a:solidFill>
              </a:rPr>
              <a:t>arithmetic </a:t>
            </a:r>
            <a:r>
              <a:rPr lang="en-US" sz="3200" u="sng" dirty="0">
                <a:solidFill>
                  <a:srgbClr val="663300"/>
                </a:solidFill>
              </a:rPr>
              <a:t>is meaningless</a:t>
            </a:r>
            <a:r>
              <a:rPr lang="en-US" sz="3200" dirty="0">
                <a:solidFill>
                  <a:srgbClr val="663300"/>
                </a:solidFill>
              </a:rPr>
              <a:t> outside of arrays.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That’s because one </a:t>
            </a:r>
            <a:r>
              <a:rPr lang="en-US" sz="3200" dirty="0">
                <a:solidFill>
                  <a:srgbClr val="663300"/>
                </a:solidFill>
              </a:rPr>
              <a:t>cannot assume that a variable of the same type will be next to a variable in </a:t>
            </a:r>
            <a:r>
              <a:rPr lang="en-US" sz="3200" dirty="0" smtClean="0">
                <a:solidFill>
                  <a:srgbClr val="663300"/>
                </a:solidFill>
              </a:rPr>
              <a:t>memory …</a:t>
            </a:r>
          </a:p>
          <a:p>
            <a:pPr lvl="1"/>
            <a:r>
              <a:rPr lang="en-US" sz="3200" dirty="0" smtClean="0">
                <a:solidFill>
                  <a:srgbClr val="663300"/>
                </a:solidFill>
              </a:rPr>
              <a:t>… unless it is an array, where the cells are always in contiguous memory</a:t>
            </a:r>
            <a:endParaRPr lang="en-US" sz="3200" dirty="0">
              <a:solidFill>
                <a:srgbClr val="6633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Strings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772400" cy="29718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Strings are really pointers to the first element of a character array.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Array is one character longer than the number of elements between the quotes.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last element is NULL.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of Pointers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Arrays may contain nearly any type of variable.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This includes pointers.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Could be used to store a set of strings.</a:t>
            </a:r>
          </a:p>
          <a:p>
            <a:pPr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char *suit[4] = {“hearts”, “diamonds”, “spades”, “clubs”};</a:t>
            </a:r>
            <a:endParaRPr lang="en-US" sz="2000" dirty="0">
              <a:solidFill>
                <a:srgbClr val="663300"/>
              </a:solidFill>
              <a:latin typeface="Courier New" pitchFamily="49" charset="0"/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3200" dirty="0">
                <a:solidFill>
                  <a:srgbClr val="663300"/>
                </a:solidFill>
                <a:latin typeface="Courier New" pitchFamily="49" charset="0"/>
              </a:rPr>
              <a:t>char *</a:t>
            </a:r>
            <a:r>
              <a:rPr lang="en-US" sz="3200" dirty="0">
                <a:solidFill>
                  <a:srgbClr val="663300"/>
                </a:solidFill>
              </a:rPr>
              <a:t> says that the elements of the array are pointers to 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</a:t>
            </a:r>
            <a:r>
              <a:rPr lang="en-US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Arrays, of course!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of Pointers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14600" y="2667000"/>
            <a:ext cx="762000" cy="2819400"/>
            <a:chOff x="480" y="1680"/>
            <a:chExt cx="480" cy="1776"/>
          </a:xfrm>
        </p:grpSpPr>
        <p:sp>
          <p:nvSpPr>
            <p:cNvPr id="47107" name="Rectangle 3"/>
            <p:cNvSpPr>
              <a:spLocks noChangeArrowheads="1"/>
            </p:cNvSpPr>
            <p:nvPr/>
          </p:nvSpPr>
          <p:spPr bwMode="auto">
            <a:xfrm>
              <a:off x="480" y="1680"/>
              <a:ext cx="480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48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480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480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624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624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624" y="268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624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962400" y="2743200"/>
            <a:ext cx="3276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H   e   a   r    t   s  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962400" y="3505200"/>
            <a:ext cx="419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D   </a:t>
            </a:r>
            <a:r>
              <a:rPr lang="en-US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solidFill>
                  <a:srgbClr val="663300"/>
                </a:solidFill>
              </a:rPr>
              <a:t>    a   m  o   n   d   s 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3962400" y="4191000"/>
            <a:ext cx="3124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C    l   u   b   s 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962400" y="4876800"/>
            <a:ext cx="3657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S   p   a   d    e   s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8956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28956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28956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2895600" y="5105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48768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53340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57912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6248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6705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4419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4876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5334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5791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6248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6705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7162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620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4419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48768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5334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5791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62484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670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44196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48768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>
            <a:off x="62484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57912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53340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53340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71628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67056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0" name="Text Box 66"/>
          <p:cNvSpPr txBox="1">
            <a:spLocks noChangeArrowheads="1"/>
          </p:cNvSpPr>
          <p:nvPr/>
        </p:nvSpPr>
        <p:spPr bwMode="auto">
          <a:xfrm>
            <a:off x="863524" y="2784475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Suit[0]</a:t>
            </a:r>
          </a:p>
        </p:txBody>
      </p:sp>
      <p:sp>
        <p:nvSpPr>
          <p:cNvPr id="47171" name="Text Box 67"/>
          <p:cNvSpPr txBox="1">
            <a:spLocks noChangeArrowheads="1"/>
          </p:cNvSpPr>
          <p:nvPr/>
        </p:nvSpPr>
        <p:spPr bwMode="auto">
          <a:xfrm>
            <a:off x="863524" y="3505200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Suit[1]</a:t>
            </a:r>
          </a:p>
        </p:txBody>
      </p:sp>
      <p:sp>
        <p:nvSpPr>
          <p:cNvPr id="47172" name="Text Box 68"/>
          <p:cNvSpPr txBox="1">
            <a:spLocks noChangeArrowheads="1"/>
          </p:cNvSpPr>
          <p:nvPr/>
        </p:nvSpPr>
        <p:spPr bwMode="auto">
          <a:xfrm>
            <a:off x="863524" y="4267200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Suit[2]</a:t>
            </a: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863524" y="5029200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Suit[3]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458200" cy="4114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Arrays are great for storing values of the same type.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Easy to access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Easy to assign value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But what if we want to store data that are related but dissimilar?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For example, information about a patient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Name, age, weight, height, blood pressure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848600" cy="4343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A collection of related, but dissimilar variables under one name.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Provides great flexibility that an array does not.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Used to define records to be stored in files.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Also used to form dynamic data types such as linked lists, linked stacks and linked </a:t>
            </a:r>
            <a:r>
              <a:rPr lang="en-US" sz="3200" dirty="0" smtClean="0">
                <a:solidFill>
                  <a:srgbClr val="663300"/>
                </a:solidFill>
              </a:rPr>
              <a:t>queues (later).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Definitions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191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Declared as follows: 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planet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char *name;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nummoons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dist_from_sun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dist_from_earth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80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This creates a </a:t>
            </a:r>
            <a:r>
              <a:rPr lang="en-US" sz="3200" i="1" dirty="0">
                <a:solidFill>
                  <a:srgbClr val="663300"/>
                </a:solidFill>
              </a:rPr>
              <a:t>definition</a:t>
            </a:r>
            <a:r>
              <a:rPr lang="en-US" sz="3200" dirty="0">
                <a:solidFill>
                  <a:srgbClr val="663300"/>
                </a:solidFill>
              </a:rPr>
              <a:t> of the structure</a:t>
            </a:r>
            <a:r>
              <a:rPr lang="en-US" sz="2800" dirty="0">
                <a:solidFill>
                  <a:srgbClr val="663300"/>
                </a:solidFill>
              </a:rPr>
              <a:t>.</a:t>
            </a:r>
          </a:p>
          <a:p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planet</a:t>
            </a:r>
            <a:r>
              <a:rPr lang="en-US" sz="2800" dirty="0">
                <a:solidFill>
                  <a:srgbClr val="663300"/>
                </a:solidFill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is the structure tag.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Type Definitions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Special data types designed by the programmer can be defined through the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typedef</a:t>
            </a:r>
            <a:r>
              <a:rPr lang="en-US" dirty="0">
                <a:solidFill>
                  <a:srgbClr val="663300"/>
                </a:solidFill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keyword</a:t>
            </a:r>
            <a:r>
              <a:rPr lang="en-US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For example, if we want to define a data type that is to be defined only once and then used thereafter: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typedef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unsigned long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Myvar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3657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3200" dirty="0">
                <a:solidFill>
                  <a:srgbClr val="663300"/>
                </a:solidFill>
              </a:rPr>
              <a:t> keyword defines a “model” </a:t>
            </a:r>
            <a:r>
              <a:rPr lang="en-US" sz="3200" dirty="0" smtClean="0">
                <a:solidFill>
                  <a:srgbClr val="663300"/>
                </a:solidFill>
              </a:rPr>
              <a:t>or “template” of </a:t>
            </a:r>
            <a:r>
              <a:rPr lang="en-US" sz="3200" dirty="0">
                <a:solidFill>
                  <a:srgbClr val="663300"/>
                </a:solidFill>
              </a:rPr>
              <a:t>the desired structure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The components and their types</a:t>
            </a:r>
            <a:endParaRPr lang="en-US" sz="2800" dirty="0">
              <a:solidFill>
                <a:srgbClr val="663300"/>
              </a:solidFill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It is not a real variable per se.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A real variable is created by creating an </a:t>
            </a:r>
            <a:r>
              <a:rPr lang="en-US" sz="3200" i="1" dirty="0">
                <a:solidFill>
                  <a:srgbClr val="663300"/>
                </a:solidFill>
              </a:rPr>
              <a:t>instance</a:t>
            </a:r>
            <a:r>
              <a:rPr lang="en-US" sz="3200" dirty="0">
                <a:solidFill>
                  <a:srgbClr val="663300"/>
                </a:solidFill>
              </a:rPr>
              <a:t> of the structure model.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Also referred to as “instantiating”.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2057400"/>
            <a:ext cx="7772400" cy="3429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To make instances of the definition: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Instance name(s) can be added after the definition.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Can be defined as a data type to be instantiated separately.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The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2800" dirty="0">
                <a:solidFill>
                  <a:srgbClr val="663300"/>
                </a:solidFill>
              </a:rPr>
              <a:t> keyword can be used along with the tag to instantiate.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See examples next.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41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663300"/>
                </a:solidFill>
              </a:rPr>
              <a:t>Instances added after the definition: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planet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</a:rPr>
              <a:t>	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char *name;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} earth, mars, solar[9], *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ptr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solar[9] is an array of 9 structures of type planet. </a:t>
            </a:r>
            <a:endParaRPr lang="en-US" sz="3200" dirty="0" smtClean="0">
              <a:solidFill>
                <a:srgbClr val="663300"/>
              </a:solidFill>
            </a:endParaRPr>
          </a:p>
          <a:p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3200" dirty="0" smtClean="0">
                <a:solidFill>
                  <a:srgbClr val="663300"/>
                </a:solidFill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is a pointer to a planet type.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648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tag is optional.  The following code is equivalent to the one in the last slide: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	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 *name;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} earth, mars, solar[9], *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ptr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The disadvantage is that the only </a:t>
            </a:r>
            <a:r>
              <a:rPr lang="en-US" sz="3200" dirty="0">
                <a:solidFill>
                  <a:srgbClr val="663300"/>
                </a:solidFill>
              </a:rPr>
              <a:t>way to instantiate is in the </a:t>
            </a:r>
            <a:r>
              <a:rPr lang="en-US" sz="3200" dirty="0" smtClean="0">
                <a:solidFill>
                  <a:srgbClr val="663300"/>
                </a:solidFill>
              </a:rPr>
              <a:t>definition of the template.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3657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Can also be defined </a:t>
            </a:r>
            <a:r>
              <a:rPr lang="en-US" sz="3200" dirty="0">
                <a:solidFill>
                  <a:srgbClr val="663300"/>
                </a:solidFill>
              </a:rPr>
              <a:t>as a </a:t>
            </a:r>
            <a:r>
              <a:rPr lang="en-US" sz="3200" dirty="0" err="1">
                <a:solidFill>
                  <a:srgbClr val="663300"/>
                </a:solidFill>
              </a:rPr>
              <a:t>datatype</a:t>
            </a:r>
            <a:r>
              <a:rPr lang="en-US" sz="3200" dirty="0">
                <a:solidFill>
                  <a:srgbClr val="663300"/>
                </a:solidFill>
              </a:rPr>
              <a:t>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typedef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planet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Planet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Planet earth, mars;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Planet *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ptr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Planet solar[9];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This assumes that the structure definition </a:t>
            </a:r>
            <a:r>
              <a:rPr lang="en-US" sz="3200" dirty="0" smtClean="0">
                <a:solidFill>
                  <a:srgbClr val="663300"/>
                </a:solidFill>
              </a:rPr>
              <a:t>includes a tag (“planet”) as </a:t>
            </a:r>
            <a:r>
              <a:rPr lang="en-US" sz="3200" dirty="0">
                <a:solidFill>
                  <a:srgbClr val="663300"/>
                </a:solidFill>
              </a:rPr>
              <a:t>before.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3657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Can also be done directly in the definition:</a:t>
            </a:r>
            <a:endParaRPr lang="en-US" sz="3200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typedef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planet 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	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 *name;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} Planet;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3200" dirty="0" smtClean="0">
                <a:solidFill>
                  <a:srgbClr val="663300"/>
                </a:solidFill>
              </a:rPr>
              <a:t>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planet</a:t>
            </a:r>
            <a:r>
              <a:rPr lang="en-US" sz="32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tag</a:t>
            </a:r>
            <a:r>
              <a:rPr lang="en-US" sz="32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is not necessary in this case.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3962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3200" dirty="0">
                <a:solidFill>
                  <a:srgbClr val="663300"/>
                </a:solidFill>
              </a:rPr>
              <a:t> keyword can also be used to instantiate.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planet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	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 *name;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};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planet earth;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 Components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33528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3200" dirty="0" smtClean="0">
                <a:solidFill>
                  <a:srgbClr val="663300"/>
                </a:solidFill>
              </a:rPr>
              <a:t>components of a structure variables </a:t>
            </a:r>
            <a:r>
              <a:rPr lang="en-US" sz="3200" dirty="0">
                <a:solidFill>
                  <a:srgbClr val="663300"/>
                </a:solidFill>
              </a:rPr>
              <a:t>are called </a:t>
            </a:r>
            <a:r>
              <a:rPr lang="en-US" sz="3200" i="1" dirty="0">
                <a:solidFill>
                  <a:srgbClr val="663300"/>
                </a:solidFill>
              </a:rPr>
              <a:t>members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They can be accessed individually using: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The </a:t>
            </a:r>
            <a:r>
              <a:rPr lang="en-US" sz="2800" i="1" dirty="0">
                <a:solidFill>
                  <a:srgbClr val="663300"/>
                </a:solidFill>
              </a:rPr>
              <a:t>structure member operator</a:t>
            </a:r>
            <a:r>
              <a:rPr lang="en-US" sz="2800" dirty="0">
                <a:solidFill>
                  <a:srgbClr val="663300"/>
                </a:solidFill>
              </a:rPr>
              <a:t> (also called the </a:t>
            </a:r>
            <a:r>
              <a:rPr lang="en-US" sz="2800" i="1" dirty="0">
                <a:solidFill>
                  <a:srgbClr val="663300"/>
                </a:solidFill>
              </a:rPr>
              <a:t>dot operator</a:t>
            </a:r>
            <a:r>
              <a:rPr lang="en-US" sz="2800" dirty="0">
                <a:solidFill>
                  <a:srgbClr val="663300"/>
                </a:solidFill>
              </a:rPr>
              <a:t>).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The </a:t>
            </a:r>
            <a:r>
              <a:rPr lang="en-US" sz="2800" i="1" dirty="0">
                <a:solidFill>
                  <a:srgbClr val="663300"/>
                </a:solidFill>
              </a:rPr>
              <a:t>structure pointer operator</a:t>
            </a:r>
            <a:r>
              <a:rPr lang="en-US" sz="2800" dirty="0">
                <a:solidFill>
                  <a:srgbClr val="663300"/>
                </a:solidFill>
              </a:rPr>
              <a:t> (also called the </a:t>
            </a:r>
            <a:r>
              <a:rPr lang="en-US" sz="2800" i="1" dirty="0">
                <a:solidFill>
                  <a:srgbClr val="663300"/>
                </a:solidFill>
              </a:rPr>
              <a:t>arrow operator</a:t>
            </a:r>
            <a:r>
              <a:rPr lang="en-US" sz="2800" dirty="0">
                <a:solidFill>
                  <a:srgbClr val="663300"/>
                </a:solidFill>
              </a:rPr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Operators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1905000"/>
            <a:ext cx="8305800" cy="3810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dot operator accesses the contents of the member using the member name and the structure variable name.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800" dirty="0" err="1" smtClean="0">
                <a:solidFill>
                  <a:srgbClr val="663300"/>
                </a:solidFill>
                <a:latin typeface="Courier New" pitchFamily="49" charset="0"/>
              </a:rPr>
              <a:t>mars.nummoons</a:t>
            </a:r>
            <a:r>
              <a:rPr lang="en-US" sz="3200" dirty="0" smtClean="0">
                <a:solidFill>
                  <a:srgbClr val="663300"/>
                </a:solidFill>
              </a:rPr>
              <a:t> </a:t>
            </a:r>
            <a:endParaRPr lang="en-US" sz="3200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3200" dirty="0">
                <a:solidFill>
                  <a:srgbClr val="663300"/>
                </a:solidFill>
              </a:rPr>
              <a:t>directly accesses the contents of the member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Can be used as a regular integer variable.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Operators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The arrow operator accesses the contents of the member using a pointer to the structure variable and the member name.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mars_ptr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-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&gt;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r>
              <a:rPr lang="en-US" sz="2400" dirty="0">
                <a:solidFill>
                  <a:srgbClr val="663300"/>
                </a:solidFill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3200" dirty="0">
                <a:solidFill>
                  <a:srgbClr val="663300"/>
                </a:solidFill>
              </a:rPr>
              <a:t>directly points to the contents of the member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equal to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(*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mars_ptr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).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endParaRPr lang="en-US" sz="24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Type Definitions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So,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Myvar</a:t>
            </a:r>
            <a:r>
              <a:rPr lang="en-US" sz="3200" dirty="0">
                <a:solidFill>
                  <a:srgbClr val="663300"/>
                </a:solidFill>
              </a:rPr>
              <a:t> can now be used to indicate an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unsigned long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wherever used.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Myvar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n;</a:t>
            </a:r>
          </a:p>
          <a:p>
            <a:pPr>
              <a:buFontTx/>
              <a:buNone/>
            </a:pPr>
            <a:r>
              <a:rPr lang="en-US" sz="3200" dirty="0">
                <a:solidFill>
                  <a:srgbClr val="663300"/>
                </a:solidFill>
              </a:rPr>
              <a:t>is the same as: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unsigned long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But it can be used for far more.  (later)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Initializing Structure Members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Like in arrays.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Use values inside braces.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Only when variable being instantiated.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planet earth = {earth,1,1.0e+6,0}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If less values than members, then only the first few are initialized.  </a:t>
            </a:r>
            <a:endParaRPr lang="en-US" sz="3200" dirty="0" smtClean="0">
              <a:solidFill>
                <a:srgbClr val="6633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solidFill>
                  <a:srgbClr val="663300"/>
                </a:solidFill>
              </a:rPr>
              <a:t>Others </a:t>
            </a:r>
            <a:r>
              <a:rPr lang="en-US" sz="2600" dirty="0">
                <a:solidFill>
                  <a:srgbClr val="663300"/>
                </a:solidFill>
              </a:rPr>
              <a:t>= 0.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Must be constant values or expressions.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 and Functions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267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Structures can be passed to functions as: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Individual structure members.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An entire structure variable.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Pointer to a structure variable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Passed by value if the individual structure member or the entire structure is passed.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Passed by reference if a pointer to the structure is passed.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2971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Arrays can be assigned to a structure member.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There can be arrays of structures.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Structure members can be other structures.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Structure members can be </a:t>
            </a:r>
            <a:r>
              <a:rPr lang="en-US" sz="3200" i="1" dirty="0">
                <a:solidFill>
                  <a:srgbClr val="663300"/>
                </a:solidFill>
              </a:rPr>
              <a:t>self-referencing structures</a:t>
            </a:r>
            <a:r>
              <a:rPr lang="en-US" sz="3200" dirty="0">
                <a:solidFill>
                  <a:srgbClr val="663300"/>
                </a:solidFill>
              </a:rPr>
              <a:t> - pointers that point to similar structures as itself.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Unions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3733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Same as structures, except members share same storage space.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Saves space when some members are never used at the same time.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Space for a member must be large enough to accommodate the largest of the data types to be stored in that member.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Unions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3200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Unions are declared and defined in a way similar to structures.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keyword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union</a:t>
            </a:r>
            <a:r>
              <a:rPr lang="en-US" sz="3200" dirty="0">
                <a:solidFill>
                  <a:srgbClr val="663300"/>
                </a:solidFill>
              </a:rPr>
              <a:t> replaces the keyword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Not highly recommended except when memory management is critical.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Enumeration Constants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38100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Allows a set of integer constants to be represented by identifiers.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Symbolic constants whose value can be set automatically.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Values start with 0 (unless otherwise noted by programmer) and are incremented by 1.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Uses the </a:t>
            </a:r>
            <a:r>
              <a:rPr lang="en-US" sz="3200" i="1" dirty="0" err="1">
                <a:solidFill>
                  <a:srgbClr val="663300"/>
                </a:solidFill>
              </a:rPr>
              <a:t>enum</a:t>
            </a:r>
            <a:r>
              <a:rPr lang="en-US" sz="3200" dirty="0">
                <a:solidFill>
                  <a:srgbClr val="663300"/>
                </a:solidFill>
              </a:rPr>
              <a:t> keyword for definition.</a:t>
            </a:r>
            <a:r>
              <a:rPr lang="en-US" dirty="0">
                <a:solidFill>
                  <a:srgbClr val="6633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Enumeration Example</a:t>
            </a:r>
          </a:p>
        </p:txBody>
      </p:sp>
      <p:sp>
        <p:nvSpPr>
          <p:cNvPr id="8089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838200" y="1828800"/>
            <a:ext cx="7772400" cy="3657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#include &lt;</a:t>
            </a:r>
            <a:r>
              <a:rPr lang="en-US" sz="2000" dirty="0" err="1">
                <a:latin typeface="Courier New" pitchFamily="49" charset="0"/>
              </a:rPr>
              <a:t>stdio.h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ourier New" pitchFamily="49" charset="0"/>
              </a:rPr>
              <a:t>enum</a:t>
            </a:r>
            <a:r>
              <a:rPr lang="en-US" sz="2000" dirty="0">
                <a:latin typeface="Courier New" pitchFamily="49" charset="0"/>
              </a:rPr>
              <a:t> months {JAN=1, FEB, MAR, APR, MAY, JUN, JUL, AUG, SEP, ACT, NOV, DEC}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enum</a:t>
            </a:r>
            <a:r>
              <a:rPr lang="en-US" sz="2000" dirty="0">
                <a:latin typeface="Courier New" pitchFamily="49" charset="0"/>
              </a:rPr>
              <a:t> months month;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  char *</a:t>
            </a:r>
            <a:r>
              <a:rPr lang="en-US" sz="2000" dirty="0" err="1">
                <a:latin typeface="Courier New" pitchFamily="49" charset="0"/>
              </a:rPr>
              <a:t>monthName</a:t>
            </a:r>
            <a:r>
              <a:rPr lang="en-US" sz="2000" dirty="0">
                <a:latin typeface="Courier New" pitchFamily="49" charset="0"/>
              </a:rPr>
              <a:t>[] = {“”, “January”,..};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for(month=</a:t>
            </a:r>
            <a:r>
              <a:rPr lang="en-US" sz="2000" dirty="0" err="1">
                <a:latin typeface="Courier New" pitchFamily="49" charset="0"/>
              </a:rPr>
              <a:t>JAN;month</a:t>
            </a:r>
            <a:r>
              <a:rPr lang="en-US" sz="2000" dirty="0">
                <a:latin typeface="Courier New" pitchFamily="49" charset="0"/>
              </a:rPr>
              <a:t>&lt;=</a:t>
            </a:r>
            <a:r>
              <a:rPr lang="en-US" sz="2000" dirty="0" err="1">
                <a:latin typeface="Courier New" pitchFamily="49" charset="0"/>
              </a:rPr>
              <a:t>DEC;month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(……….</a:t>
            </a:r>
            <a:r>
              <a:rPr lang="en-US" sz="2000" dirty="0" err="1">
                <a:latin typeface="Courier New" pitchFamily="49" charset="0"/>
              </a:rPr>
              <a:t>monthName</a:t>
            </a:r>
            <a:r>
              <a:rPr lang="en-US" sz="2000" dirty="0">
                <a:latin typeface="Courier New" pitchFamily="49" charset="0"/>
              </a:rPr>
              <a:t>[month];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Arrays are the most basic of all data structures in programming 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after the variable, of course.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Provides space for several “variables” of the same type 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Ordered sequentially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Facilitates going from one “position” to the next, as in within a loop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Can be one-dimensional, like a vector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Most common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Can be two dimensional, like a matrix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Second most common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Can be n-dimensional, as in a n-dimension matrix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Hard to visualize when more than three or four dimensions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8458200" cy="3886200"/>
          </a:xfrm>
        </p:spPr>
        <p:txBody>
          <a:bodyPr/>
          <a:lstStyle/>
          <a:p>
            <a:r>
              <a:rPr lang="en-US" sz="3200" dirty="0" smtClean="0">
                <a:solidFill>
                  <a:srgbClr val="663300"/>
                </a:solidFill>
              </a:rPr>
              <a:t>The prototype is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&gt;[&lt;number of cells&gt;]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Where arrayName is the name of the array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Between [] is the number of cells in the array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Expressed as an integer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Arrays have to be declared just like variables</a:t>
            </a:r>
          </a:p>
          <a:p>
            <a:pPr lvl="1" algn="ctr">
              <a:buNone/>
            </a:pPr>
            <a:r>
              <a:rPr lang="en-US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arrayName[100]</a:t>
            </a:r>
            <a:endParaRPr lang="en-US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Left-most symbol indicates the name of the array.  This is common for all its </a:t>
            </a:r>
            <a:r>
              <a:rPr lang="en-US" sz="3200" i="1" dirty="0">
                <a:solidFill>
                  <a:srgbClr val="663300"/>
                </a:solidFill>
              </a:rPr>
              <a:t>elements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Individual data identified by distance from first one in array.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Within square brackets is the </a:t>
            </a:r>
            <a:r>
              <a:rPr lang="en-US" sz="3200" i="1" dirty="0">
                <a:solidFill>
                  <a:srgbClr val="663300"/>
                </a:solidFill>
              </a:rPr>
              <a:t>cell number</a:t>
            </a:r>
            <a:r>
              <a:rPr lang="en-US" sz="3200" dirty="0">
                <a:solidFill>
                  <a:srgbClr val="663300"/>
                </a:solidFill>
              </a:rPr>
              <a:t> (how many cells away from the first one).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Individual cells can be used as regular variables.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3733800" y="1981200"/>
            <a:ext cx="1905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6" name="Line 1028"/>
          <p:cNvSpPr>
            <a:spLocks noChangeShapeType="1"/>
          </p:cNvSpPr>
          <p:nvPr/>
        </p:nvSpPr>
        <p:spPr bwMode="auto">
          <a:xfrm>
            <a:off x="3733800" y="2438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1029"/>
          <p:cNvSpPr>
            <a:spLocks noChangeShapeType="1"/>
          </p:cNvSpPr>
          <p:nvPr/>
        </p:nvSpPr>
        <p:spPr bwMode="auto">
          <a:xfrm>
            <a:off x="3733800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1030"/>
          <p:cNvSpPr>
            <a:spLocks noChangeShapeType="1"/>
          </p:cNvSpPr>
          <p:nvPr/>
        </p:nvSpPr>
        <p:spPr bwMode="auto">
          <a:xfrm>
            <a:off x="37338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1031"/>
          <p:cNvSpPr>
            <a:spLocks noChangeShapeType="1"/>
          </p:cNvSpPr>
          <p:nvPr/>
        </p:nvSpPr>
        <p:spPr bwMode="auto">
          <a:xfrm>
            <a:off x="3733800" y="3810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1032"/>
          <p:cNvSpPr>
            <a:spLocks noChangeShapeType="1"/>
          </p:cNvSpPr>
          <p:nvPr/>
        </p:nvSpPr>
        <p:spPr bwMode="auto">
          <a:xfrm>
            <a:off x="37338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033"/>
          <p:cNvSpPr>
            <a:spLocks noChangeShapeType="1"/>
          </p:cNvSpPr>
          <p:nvPr/>
        </p:nvSpPr>
        <p:spPr bwMode="auto">
          <a:xfrm>
            <a:off x="3733800" y="4724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34"/>
          <p:cNvSpPr>
            <a:spLocks noChangeShapeType="1"/>
          </p:cNvSpPr>
          <p:nvPr/>
        </p:nvSpPr>
        <p:spPr bwMode="auto">
          <a:xfrm>
            <a:off x="37338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35"/>
          <p:cNvSpPr>
            <a:spLocks noChangeShapeType="1"/>
          </p:cNvSpPr>
          <p:nvPr/>
        </p:nvSpPr>
        <p:spPr bwMode="auto">
          <a:xfrm>
            <a:off x="3733800" y="5638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037"/>
          <p:cNvSpPr txBox="1">
            <a:spLocks noChangeArrowheads="1"/>
          </p:cNvSpPr>
          <p:nvPr/>
        </p:nvSpPr>
        <p:spPr bwMode="auto">
          <a:xfrm>
            <a:off x="4560418" y="1946275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63300"/>
                </a:solidFill>
              </a:rPr>
              <a:t>45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13326" name="Text Box 1038"/>
          <p:cNvSpPr txBox="1">
            <a:spLocks noChangeArrowheads="1"/>
          </p:cNvSpPr>
          <p:nvPr/>
        </p:nvSpPr>
        <p:spPr bwMode="auto">
          <a:xfrm>
            <a:off x="4653393" y="2403475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</a:rPr>
              <a:t>6</a:t>
            </a:r>
          </a:p>
        </p:txBody>
      </p:sp>
      <p:sp>
        <p:nvSpPr>
          <p:cNvPr id="13327" name="Text Box 1039"/>
          <p:cNvSpPr txBox="1">
            <a:spLocks noChangeArrowheads="1"/>
          </p:cNvSpPr>
          <p:nvPr/>
        </p:nvSpPr>
        <p:spPr bwMode="auto">
          <a:xfrm>
            <a:off x="4653393" y="2860675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13328" name="Text Box 1040"/>
          <p:cNvSpPr txBox="1">
            <a:spLocks noChangeArrowheads="1"/>
          </p:cNvSpPr>
          <p:nvPr/>
        </p:nvSpPr>
        <p:spPr bwMode="auto">
          <a:xfrm>
            <a:off x="4560419" y="3317875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</a:rPr>
              <a:t>72</a:t>
            </a:r>
          </a:p>
        </p:txBody>
      </p:sp>
      <p:sp>
        <p:nvSpPr>
          <p:cNvPr id="13329" name="Text Box 1041"/>
          <p:cNvSpPr txBox="1">
            <a:spLocks noChangeArrowheads="1"/>
          </p:cNvSpPr>
          <p:nvPr/>
        </p:nvSpPr>
        <p:spPr bwMode="auto">
          <a:xfrm>
            <a:off x="4374471" y="3775075"/>
            <a:ext cx="92845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</a:rPr>
              <a:t>1543</a:t>
            </a:r>
          </a:p>
        </p:txBody>
      </p:sp>
      <p:sp>
        <p:nvSpPr>
          <p:cNvPr id="13330" name="Text Box 1042"/>
          <p:cNvSpPr txBox="1">
            <a:spLocks noChangeArrowheads="1"/>
          </p:cNvSpPr>
          <p:nvPr/>
        </p:nvSpPr>
        <p:spPr bwMode="auto">
          <a:xfrm>
            <a:off x="4560418" y="4232275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63300"/>
                </a:solidFill>
              </a:rPr>
              <a:t>89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13331" name="Text Box 1043"/>
          <p:cNvSpPr txBox="1">
            <a:spLocks noChangeArrowheads="1"/>
          </p:cNvSpPr>
          <p:nvPr/>
        </p:nvSpPr>
        <p:spPr bwMode="auto">
          <a:xfrm>
            <a:off x="4653393" y="4689475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13332" name="Text Box 1044"/>
          <p:cNvSpPr txBox="1">
            <a:spLocks noChangeArrowheads="1"/>
          </p:cNvSpPr>
          <p:nvPr/>
        </p:nvSpPr>
        <p:spPr bwMode="auto">
          <a:xfrm>
            <a:off x="4560419" y="5146675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</a:rPr>
              <a:t>62</a:t>
            </a:r>
          </a:p>
        </p:txBody>
      </p:sp>
      <p:sp>
        <p:nvSpPr>
          <p:cNvPr id="13333" name="Text Box 1045"/>
          <p:cNvSpPr txBox="1">
            <a:spLocks noChangeArrowheads="1"/>
          </p:cNvSpPr>
          <p:nvPr/>
        </p:nvSpPr>
        <p:spPr bwMode="auto">
          <a:xfrm>
            <a:off x="4653393" y="5603875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63300"/>
                </a:solidFill>
              </a:rPr>
              <a:t>3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13334" name="Text Box 1046"/>
          <p:cNvSpPr txBox="1">
            <a:spLocks noChangeArrowheads="1"/>
          </p:cNvSpPr>
          <p:nvPr/>
        </p:nvSpPr>
        <p:spPr bwMode="auto">
          <a:xfrm>
            <a:off x="2436331" y="19462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c[0]</a:t>
            </a:r>
          </a:p>
        </p:txBody>
      </p:sp>
      <p:sp>
        <p:nvSpPr>
          <p:cNvPr id="13335" name="Text Box 1047"/>
          <p:cNvSpPr txBox="1">
            <a:spLocks noChangeArrowheads="1"/>
          </p:cNvSpPr>
          <p:nvPr/>
        </p:nvSpPr>
        <p:spPr bwMode="auto">
          <a:xfrm>
            <a:off x="2436331" y="24034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c[1]</a:t>
            </a:r>
          </a:p>
        </p:txBody>
      </p:sp>
      <p:sp>
        <p:nvSpPr>
          <p:cNvPr id="13336" name="Text Box 1048"/>
          <p:cNvSpPr txBox="1">
            <a:spLocks noChangeArrowheads="1"/>
          </p:cNvSpPr>
          <p:nvPr/>
        </p:nvSpPr>
        <p:spPr bwMode="auto">
          <a:xfrm>
            <a:off x="2436331" y="28606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c[2]</a:t>
            </a:r>
          </a:p>
        </p:txBody>
      </p:sp>
      <p:sp>
        <p:nvSpPr>
          <p:cNvPr id="13337" name="Text Box 1049"/>
          <p:cNvSpPr txBox="1">
            <a:spLocks noChangeArrowheads="1"/>
          </p:cNvSpPr>
          <p:nvPr/>
        </p:nvSpPr>
        <p:spPr bwMode="auto">
          <a:xfrm>
            <a:off x="2436331" y="33178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c[3]</a:t>
            </a:r>
          </a:p>
        </p:txBody>
      </p:sp>
      <p:sp>
        <p:nvSpPr>
          <p:cNvPr id="13338" name="Text Box 1050"/>
          <p:cNvSpPr txBox="1">
            <a:spLocks noChangeArrowheads="1"/>
          </p:cNvSpPr>
          <p:nvPr/>
        </p:nvSpPr>
        <p:spPr bwMode="auto">
          <a:xfrm>
            <a:off x="2436331" y="37750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c[4]</a:t>
            </a:r>
          </a:p>
        </p:txBody>
      </p:sp>
      <p:sp>
        <p:nvSpPr>
          <p:cNvPr id="13339" name="Text Box 1051"/>
          <p:cNvSpPr txBox="1">
            <a:spLocks noChangeArrowheads="1"/>
          </p:cNvSpPr>
          <p:nvPr/>
        </p:nvSpPr>
        <p:spPr bwMode="auto">
          <a:xfrm>
            <a:off x="2436331" y="42322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c[5]</a:t>
            </a:r>
          </a:p>
        </p:txBody>
      </p:sp>
      <p:sp>
        <p:nvSpPr>
          <p:cNvPr id="13340" name="Text Box 1052"/>
          <p:cNvSpPr txBox="1">
            <a:spLocks noChangeArrowheads="1"/>
          </p:cNvSpPr>
          <p:nvPr/>
        </p:nvSpPr>
        <p:spPr bwMode="auto">
          <a:xfrm>
            <a:off x="2436331" y="46894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c[6]</a:t>
            </a:r>
          </a:p>
        </p:txBody>
      </p:sp>
      <p:sp>
        <p:nvSpPr>
          <p:cNvPr id="13341" name="Text Box 1053"/>
          <p:cNvSpPr txBox="1">
            <a:spLocks noChangeArrowheads="1"/>
          </p:cNvSpPr>
          <p:nvPr/>
        </p:nvSpPr>
        <p:spPr bwMode="auto">
          <a:xfrm>
            <a:off x="2436331" y="51466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c[7]</a:t>
            </a:r>
          </a:p>
        </p:txBody>
      </p:sp>
      <p:sp>
        <p:nvSpPr>
          <p:cNvPr id="13342" name="Text Box 1054"/>
          <p:cNvSpPr txBox="1">
            <a:spLocks noChangeArrowheads="1"/>
          </p:cNvSpPr>
          <p:nvPr/>
        </p:nvSpPr>
        <p:spPr bwMode="auto">
          <a:xfrm>
            <a:off x="2436331" y="5603875"/>
            <a:ext cx="7232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c[8]</a:t>
            </a:r>
          </a:p>
        </p:txBody>
      </p:sp>
      <p:sp>
        <p:nvSpPr>
          <p:cNvPr id="13343" name="Text Box 1055"/>
          <p:cNvSpPr txBox="1">
            <a:spLocks noChangeArrowheads="1"/>
          </p:cNvSpPr>
          <p:nvPr/>
        </p:nvSpPr>
        <p:spPr bwMode="auto">
          <a:xfrm>
            <a:off x="451076" y="1565275"/>
            <a:ext cx="189026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For array c: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5157</TotalTime>
  <Words>1905</Words>
  <Application>Microsoft Office PowerPoint</Application>
  <PresentationFormat>On-screen Show (4:3)</PresentationFormat>
  <Paragraphs>367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Courier New</vt:lpstr>
      <vt:lpstr>Franklin Gothic Book</vt:lpstr>
      <vt:lpstr>Perpetua</vt:lpstr>
      <vt:lpstr>Times New Roman</vt:lpstr>
      <vt:lpstr>Wingdings 2</vt:lpstr>
      <vt:lpstr>Equity</vt:lpstr>
      <vt:lpstr>COP 3223H</vt:lpstr>
      <vt:lpstr>Simple Data Structures</vt:lpstr>
      <vt:lpstr>Type Definitions</vt:lpstr>
      <vt:lpstr>Type Definitions</vt:lpstr>
      <vt:lpstr>Arrays </vt:lpstr>
      <vt:lpstr>Arrays</vt:lpstr>
      <vt:lpstr>Arrays</vt:lpstr>
      <vt:lpstr>Arrays</vt:lpstr>
      <vt:lpstr>Arrays</vt:lpstr>
      <vt:lpstr>Declaring Arrays</vt:lpstr>
      <vt:lpstr>Declaring Arrays</vt:lpstr>
      <vt:lpstr>Initializing Arrays</vt:lpstr>
      <vt:lpstr>Calling Array Elements</vt:lpstr>
      <vt:lpstr>Passing Arrays to Functions</vt:lpstr>
      <vt:lpstr>Passing Arrays to Functions</vt:lpstr>
      <vt:lpstr>Multi-dimension Arrays</vt:lpstr>
      <vt:lpstr>Initializing Multi-dim. Arrays</vt:lpstr>
      <vt:lpstr>Arrays and Strings</vt:lpstr>
      <vt:lpstr>Arrays and Loops</vt:lpstr>
      <vt:lpstr>Nested For Loops</vt:lpstr>
      <vt:lpstr>Pointers and Arrays</vt:lpstr>
      <vt:lpstr>Pointers and Arrays</vt:lpstr>
      <vt:lpstr>Pointers and Arrays</vt:lpstr>
      <vt:lpstr>Pointers and Strings</vt:lpstr>
      <vt:lpstr>Arrays of Pointers</vt:lpstr>
      <vt:lpstr>Arrays of Pointers</vt:lpstr>
      <vt:lpstr>Structures</vt:lpstr>
      <vt:lpstr>Structures</vt:lpstr>
      <vt:lpstr>Structure Definitions</vt:lpstr>
      <vt:lpstr>Structure Variables</vt:lpstr>
      <vt:lpstr>Structure Variables</vt:lpstr>
      <vt:lpstr>Structure Variables</vt:lpstr>
      <vt:lpstr>Structure Variables</vt:lpstr>
      <vt:lpstr>Structure Variables</vt:lpstr>
      <vt:lpstr>Structure Variables</vt:lpstr>
      <vt:lpstr>Structure Variables</vt:lpstr>
      <vt:lpstr>Structures Components</vt:lpstr>
      <vt:lpstr>Structure Operators</vt:lpstr>
      <vt:lpstr>Structure Operators</vt:lpstr>
      <vt:lpstr>Initializing Structure Members</vt:lpstr>
      <vt:lpstr>Structures and Functions</vt:lpstr>
      <vt:lpstr>Structures</vt:lpstr>
      <vt:lpstr>Unions</vt:lpstr>
      <vt:lpstr>Unions</vt:lpstr>
      <vt:lpstr>Enumeration Constants</vt:lpstr>
      <vt:lpstr>Enumeration Example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Jarumi Bonner</cp:lastModifiedBy>
  <cp:revision>179</cp:revision>
  <cp:lastPrinted>1601-01-01T00:00:00Z</cp:lastPrinted>
  <dcterms:created xsi:type="dcterms:W3CDTF">2002-07-12T16:50:49Z</dcterms:created>
  <dcterms:modified xsi:type="dcterms:W3CDTF">2015-12-05T16:24:53Z</dcterms:modified>
</cp:coreProperties>
</file>