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57" r:id="rId9"/>
    <p:sldId id="258" r:id="rId10"/>
    <p:sldId id="259" r:id="rId11"/>
    <p:sldId id="260" r:id="rId12"/>
    <p:sldId id="261" r:id="rId13"/>
    <p:sldId id="263" r:id="rId14"/>
    <p:sldId id="264" r:id="rId15"/>
    <p:sldId id="265" r:id="rId16"/>
    <p:sldId id="266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35539-50BE-4B7D-BC8B-19A886824B06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D6152-3BA2-4500-B8AC-71A97AC145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02801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D6152-3BA2-4500-B8AC-71A97AC1451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267233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2406324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477924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17150008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14149716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20632222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19509427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591174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1833343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616721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2546593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238F-CB60-41BF-9E9F-10804C0DC5C0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A685-A431-4E56-B3DB-2326DEA270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238F-CB60-41BF-9E9F-10804C0DC5C0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A685-A431-4E56-B3DB-2326DEA270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238F-CB60-41BF-9E9F-10804C0DC5C0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A685-A431-4E56-B3DB-2326DEA270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188" y="317500"/>
            <a:ext cx="8213725" cy="119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238F-CB60-41BF-9E9F-10804C0DC5C0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A685-A431-4E56-B3DB-2326DEA270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238F-CB60-41BF-9E9F-10804C0DC5C0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A685-A431-4E56-B3DB-2326DEA270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238F-CB60-41BF-9E9F-10804C0DC5C0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A685-A431-4E56-B3DB-2326DEA270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238F-CB60-41BF-9E9F-10804C0DC5C0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A685-A431-4E56-B3DB-2326DEA270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238F-CB60-41BF-9E9F-10804C0DC5C0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A685-A431-4E56-B3DB-2326DEA270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238F-CB60-41BF-9E9F-10804C0DC5C0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A685-A431-4E56-B3DB-2326DEA270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238F-CB60-41BF-9E9F-10804C0DC5C0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A685-A431-4E56-B3DB-2326DEA270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238F-CB60-41BF-9E9F-10804C0DC5C0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A685-A431-4E56-B3DB-2326DEA270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5238F-CB60-41BF-9E9F-10804C0DC5C0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6A685-A431-4E56-B3DB-2326DEA270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ciitable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COP 3223C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Packet #7</a:t>
            </a:r>
          </a:p>
          <a:p>
            <a:r>
              <a:rPr lang="en-US" dirty="0" smtClean="0"/>
              <a:t>Characters, Strings </a:t>
            </a:r>
            <a:r>
              <a:rPr lang="en-US" dirty="0" smtClean="0"/>
              <a:t>and String Manipulation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Reading Strings</a:t>
            </a:r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You can use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 smtClean="0"/>
              <a:t> to read strings </a:t>
            </a:r>
          </a:p>
          <a:p>
            <a:r>
              <a:rPr lang="en-US" sz="2400" dirty="0" smtClean="0"/>
              <a:t>The format specifier for strings is %s</a:t>
            </a:r>
          </a:p>
          <a:p>
            <a:r>
              <a:rPr lang="en-US" sz="2400" dirty="0" smtClean="0"/>
              <a:t>Example:</a:t>
            </a:r>
          </a:p>
          <a:p>
            <a:pPr lvl="1">
              <a:buFontTx/>
              <a:buNone/>
            </a:pPr>
            <a:r>
              <a:rPr lang="en-US" sz="2400" dirty="0" err="1" smtClean="0">
                <a:latin typeface="Courier New" pitchFamily="49" charset="0"/>
              </a:rPr>
              <a:t>scanf</a:t>
            </a:r>
            <a:r>
              <a:rPr lang="en-US" sz="2400" dirty="0" smtClean="0">
                <a:latin typeface="Courier New" pitchFamily="49" charset="0"/>
              </a:rPr>
              <a:t>("%s", word);</a:t>
            </a:r>
          </a:p>
          <a:p>
            <a:r>
              <a:rPr lang="en-US" sz="2400" dirty="0" smtClean="0"/>
              <a:t>Note that I didn't put an &amp;. This is NOT a mistake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 smtClean="0"/>
              <a:t>doesn't need the &amp; because functions can modify the contents of arrays and strings are just char arrays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Reading Strings</a:t>
            </a:r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When you read a string, scanf stops reading as soon as it hits whitespace</a:t>
            </a:r>
          </a:p>
          <a:p>
            <a:r>
              <a:rPr lang="en-US" smtClean="0"/>
              <a:t>Thus, if you've got this line of code:</a:t>
            </a:r>
          </a:p>
          <a:p>
            <a:pPr lvl="1">
              <a:buFontTx/>
              <a:buNone/>
            </a:pPr>
            <a:r>
              <a:rPr lang="en-US" smtClean="0">
                <a:latin typeface="Courier New" pitchFamily="49" charset="0"/>
              </a:rPr>
              <a:t>	scanf("%s", word);</a:t>
            </a:r>
          </a:p>
          <a:p>
            <a:pPr lvl="1">
              <a:buFontTx/>
              <a:buNone/>
            </a:pPr>
            <a:r>
              <a:rPr lang="en-US" smtClean="0"/>
              <a:t>And the user types:</a:t>
            </a:r>
          </a:p>
          <a:p>
            <a:pPr lvl="1">
              <a:buFontTx/>
              <a:buNone/>
            </a:pPr>
            <a:r>
              <a:rPr lang="en-US" smtClean="0"/>
              <a:t>	</a:t>
            </a:r>
            <a:r>
              <a:rPr lang="en-US" smtClean="0">
                <a:latin typeface="Courier New" pitchFamily="49" charset="0"/>
              </a:rPr>
              <a:t>reading strings</a:t>
            </a:r>
          </a:p>
          <a:p>
            <a:pPr lvl="1">
              <a:buFontTx/>
              <a:buNone/>
            </a:pPr>
            <a:r>
              <a:rPr lang="en-US" smtClean="0"/>
              <a:t>Then </a:t>
            </a:r>
            <a:r>
              <a:rPr lang="en-US" smtClean="0">
                <a:latin typeface="Courier New" pitchFamily="49" charset="0"/>
              </a:rPr>
              <a:t>word</a:t>
            </a:r>
            <a:r>
              <a:rPr lang="en-US" smtClean="0"/>
              <a:t> will only contain </a:t>
            </a:r>
            <a:r>
              <a:rPr lang="en-US" smtClean="0">
                <a:latin typeface="Courier New" pitchFamily="49" charset="0"/>
              </a:rPr>
              <a:t>"reading"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Printing Strings</a:t>
            </a:r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You can print strings with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400" dirty="0" smtClean="0"/>
              <a:t>The format specifier is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%s</a:t>
            </a:r>
          </a:p>
          <a:p>
            <a:r>
              <a:rPr lang="en-US" sz="2400" dirty="0" smtClean="0"/>
              <a:t>Example:</a:t>
            </a:r>
          </a:p>
          <a:p>
            <a:pPr lvl="1">
              <a:buFontTx/>
              <a:buNone/>
            </a:pPr>
            <a:r>
              <a:rPr lang="en-US" sz="2400" dirty="0" err="1" smtClean="0">
                <a:latin typeface="Courier New" pitchFamily="49" charset="0"/>
              </a:rPr>
              <a:t>printf</a:t>
            </a:r>
            <a:r>
              <a:rPr lang="en-US" sz="2400" dirty="0" smtClean="0">
                <a:latin typeface="Courier New" pitchFamily="49" charset="0"/>
              </a:rPr>
              <a:t>("%s", word);</a:t>
            </a:r>
          </a:p>
          <a:p>
            <a:r>
              <a:rPr lang="en-US" sz="2400" dirty="0" smtClean="0"/>
              <a:t>Precision works a little differently for strings:</a:t>
            </a:r>
          </a:p>
          <a:p>
            <a:pPr lvl="1">
              <a:buFontTx/>
              <a:buNone/>
            </a:pPr>
            <a:r>
              <a:rPr lang="en-US" sz="2400" dirty="0" err="1" smtClean="0">
                <a:latin typeface="Courier New" pitchFamily="49" charset="0"/>
              </a:rPr>
              <a:t>printf</a:t>
            </a:r>
            <a:r>
              <a:rPr lang="en-US" sz="2400" dirty="0" smtClean="0">
                <a:latin typeface="Courier New" pitchFamily="49" charset="0"/>
              </a:rPr>
              <a:t>("%.6s", word);</a:t>
            </a:r>
          </a:p>
          <a:p>
            <a:r>
              <a:rPr lang="en-US" sz="2400" dirty="0" smtClean="0"/>
              <a:t>This will print AT MOST 6 characters, even if word is longer than 6 characters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 Functions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number of useful string functions are found in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err="1" smtClean="0">
                <a:latin typeface="Courier New" pitchFamily="49" charset="0"/>
              </a:rPr>
              <a:t>strcpy</a:t>
            </a:r>
            <a:r>
              <a:rPr lang="en-US" dirty="0" smtClean="0"/>
              <a:t> – Copies the second string into the first string parameter (This is a good way to initialize strings)</a:t>
            </a:r>
          </a:p>
          <a:p>
            <a:pPr lvl="1"/>
            <a:r>
              <a:rPr lang="en-US" sz="2400" dirty="0" err="1" smtClean="0">
                <a:latin typeface="Courier New" pitchFamily="49" charset="0"/>
              </a:rPr>
              <a:t>strcpy</a:t>
            </a:r>
            <a:r>
              <a:rPr lang="en-US" sz="2400" dirty="0" smtClean="0">
                <a:latin typeface="Courier New" pitchFamily="49" charset="0"/>
              </a:rPr>
              <a:t>(word, "Hello");</a:t>
            </a:r>
          </a:p>
          <a:p>
            <a:pPr lvl="1"/>
            <a:r>
              <a:rPr lang="en-US" dirty="0" smtClean="0"/>
              <a:t>You can think of </a:t>
            </a:r>
            <a:r>
              <a:rPr lang="en-US" sz="2400" dirty="0" err="1">
                <a:latin typeface="Courier New" pitchFamily="49" charset="0"/>
              </a:rPr>
              <a:t>strcpy</a:t>
            </a:r>
            <a:r>
              <a:rPr lang="en-US" sz="2400" dirty="0" smtClean="0">
                <a:latin typeface="Courier New" pitchFamily="49" charset="0"/>
              </a:rPr>
              <a:t>()</a:t>
            </a:r>
            <a:r>
              <a:rPr lang="en-US" dirty="0" smtClean="0"/>
              <a:t>as =, except for strings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 Functions</a:t>
            </a:r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</a:rPr>
              <a:t>strlen</a:t>
            </a:r>
            <a:r>
              <a:rPr lang="en-US" dirty="0" smtClean="0"/>
              <a:t> – Returns an integer indicating the length of the string</a:t>
            </a:r>
          </a:p>
          <a:p>
            <a:r>
              <a:rPr lang="en-US" dirty="0" err="1" smtClean="0">
                <a:latin typeface="Courier New" pitchFamily="49" charset="0"/>
              </a:rPr>
              <a:t>strcat</a:t>
            </a:r>
            <a:r>
              <a:rPr lang="en-US" dirty="0" smtClean="0"/>
              <a:t> – Concatenates (tacks on to the end) the second string to the first string</a:t>
            </a:r>
          </a:p>
          <a:p>
            <a:pPr lvl="1"/>
            <a:r>
              <a:rPr lang="en-US" dirty="0" smtClean="0"/>
              <a:t>You can think of </a:t>
            </a:r>
            <a:r>
              <a:rPr lang="en-US" dirty="0" err="1" smtClean="0">
                <a:latin typeface="Courier New" pitchFamily="49" charset="0"/>
              </a:rPr>
              <a:t>strcat</a:t>
            </a:r>
            <a:r>
              <a:rPr lang="en-US" dirty="0" smtClean="0">
                <a:latin typeface="Courier New" pitchFamily="49" charset="0"/>
              </a:rPr>
              <a:t>()</a:t>
            </a:r>
            <a:r>
              <a:rPr lang="en-US" dirty="0" smtClean="0"/>
              <a:t> as += except for strings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 Functions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latin typeface="Courier New" pitchFamily="49" charset="0"/>
              </a:rPr>
              <a:t>strcmp</a:t>
            </a:r>
            <a:r>
              <a:rPr lang="en-US" smtClean="0"/>
              <a:t> – Compares two strings lexicographically (like the dictionary). Returns 0 if the strings are the same, negative if the first comes before the second, or positive if the first comes after the second</a:t>
            </a:r>
          </a:p>
          <a:p>
            <a:pPr lvl="1">
              <a:buFontTx/>
              <a:buNone/>
            </a:pPr>
            <a:r>
              <a:rPr lang="en-US" smtClean="0">
                <a:latin typeface="Courier New" pitchFamily="49" charset="0"/>
              </a:rPr>
              <a:t>if(strcmp(word, "hello") == 0)</a:t>
            </a:r>
          </a:p>
          <a:p>
            <a:pPr lvl="2">
              <a:buFont typeface="Monotype Sorts" pitchFamily="2" charset="2"/>
              <a:buNone/>
            </a:pPr>
            <a:r>
              <a:rPr lang="en-US" smtClean="0">
                <a:latin typeface="Courier New" pitchFamily="49" charset="0"/>
              </a:rPr>
              <a:t>printf("You entered hello\n");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 Functions</a:t>
            </a:r>
          </a:p>
        </p:txBody>
      </p:sp>
      <p:graphicFrame>
        <p:nvGraphicFramePr>
          <p:cNvPr id="524291" name="Group 3"/>
          <p:cNvGraphicFramePr>
            <a:graphicFrameLocks noGrp="1"/>
          </p:cNvGraphicFramePr>
          <p:nvPr>
            <p:ph idx="1"/>
          </p:nvPr>
        </p:nvGraphicFramePr>
        <p:xfrm>
          <a:off x="2286000" y="2514600"/>
          <a:ext cx="4114800" cy="2667002"/>
        </p:xfrm>
        <a:graphic>
          <a:graphicData uri="http://schemas.openxmlformats.org/drawingml/2006/table">
            <a:tbl>
              <a:tblPr/>
              <a:tblGrid>
                <a:gridCol w="1600200"/>
                <a:gridCol w="25146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For numbers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For strings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Courier New" pitchFamily="49" charset="0"/>
                        </a:rPr>
                        <a:t>a == 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Courier New" pitchFamily="49" charset="0"/>
                        </a:rPr>
                        <a:t>strcmp(a, b) ==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Courier New" pitchFamily="49" charset="0"/>
                        </a:rPr>
                        <a:t>a != 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Courier New" pitchFamily="49" charset="0"/>
                        </a:rPr>
                        <a:t>strcmp(a, b) !=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Courier New" pitchFamily="49" charset="0"/>
                        </a:rPr>
                        <a:t>a &lt;  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Courier New" pitchFamily="49" charset="0"/>
                        </a:rPr>
                        <a:t>strcmp(a, b) &lt;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Courier New" pitchFamily="49" charset="0"/>
                        </a:rPr>
                        <a:t>a &gt;  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Courier New" pitchFamily="49" charset="0"/>
                        </a:rPr>
                        <a:t>strcmp(a, b) &gt;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Courier New" pitchFamily="49" charset="0"/>
                        </a:rPr>
                        <a:t>a &lt;= 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Courier New" pitchFamily="49" charset="0"/>
                        </a:rPr>
                        <a:t>strcmp(a, b) &lt;=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Courier New" pitchFamily="49" charset="0"/>
                        </a:rPr>
                        <a:t>a &gt;= 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Courier New" pitchFamily="49" charset="0"/>
                        </a:rPr>
                        <a:t>strcmp(a, b) &gt;=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4317" name="Text Box 29"/>
          <p:cNvSpPr txBox="1">
            <a:spLocks noChangeArrowheads="1"/>
          </p:cNvSpPr>
          <p:nvPr/>
        </p:nvSpPr>
        <p:spPr bwMode="auto">
          <a:xfrm>
            <a:off x="5241925" y="2603500"/>
            <a:ext cx="3292475" cy="4889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24318" name="Text Box 30"/>
          <p:cNvSpPr txBox="1">
            <a:spLocks noChangeArrowheads="1"/>
          </p:cNvSpPr>
          <p:nvPr/>
        </p:nvSpPr>
        <p:spPr bwMode="auto">
          <a:xfrm>
            <a:off x="536575" y="1928813"/>
            <a:ext cx="7866384" cy="52322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800" dirty="0"/>
              <a:t>works a lot like the comparison operators</a:t>
            </a:r>
          </a:p>
        </p:txBody>
      </p:sp>
      <p:sp>
        <p:nvSpPr>
          <p:cNvPr id="524319" name="Text Box 31"/>
          <p:cNvSpPr txBox="1">
            <a:spLocks noChangeArrowheads="1"/>
          </p:cNvSpPr>
          <p:nvPr/>
        </p:nvSpPr>
        <p:spPr bwMode="auto">
          <a:xfrm>
            <a:off x="2819400" y="5334000"/>
            <a:ext cx="2721194" cy="52322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800" dirty="0"/>
              <a:t>Notice a pattern?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Arrays of Strings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Declare an array of strings like this: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The order of the numbers is important!</a:t>
            </a:r>
          </a:p>
        </p:txBody>
      </p:sp>
      <p:pic>
        <p:nvPicPr>
          <p:cNvPr id="5283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514600"/>
            <a:ext cx="5486400" cy="2787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Arrays of Strings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access a string in an array of strings, it works the same as accessing anything else in an array</a:t>
            </a:r>
          </a:p>
          <a:p>
            <a:r>
              <a:rPr lang="en-US" dirty="0" smtClean="0"/>
              <a:t>Example: Print whatever string is in word[4]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("%s\n", word[4]);</a:t>
            </a:r>
          </a:p>
          <a:p>
            <a:r>
              <a:rPr lang="en-US" dirty="0" smtClean="0"/>
              <a:t>Example: Read into the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string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("%s", word[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Characters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In C, characters are represented by their American Standard Code for Information Interchange (ASCII) values.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ASCII table can be found </a:t>
            </a:r>
            <a:r>
              <a:rPr lang="en-US" dirty="0" smtClean="0">
                <a:hlinkClick r:id="rId3"/>
              </a:rPr>
              <a:t>here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 char takes up 1 byte (8 bits)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Chars can be treated as signed integers ranging from -128 to 127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Only some of these represent printable characters (32 through 126 are normal characters)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There is an extended ASCII table for more symbols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Characters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do arithmetic on characters and get useful results</a:t>
            </a:r>
          </a:p>
          <a:p>
            <a:pPr lvl="1"/>
            <a:r>
              <a:rPr lang="en-US" dirty="0" smtClean="0"/>
              <a:t>'a' + 1 is 'b', 'a' + 2 is 'c', and so on</a:t>
            </a:r>
          </a:p>
          <a:p>
            <a:pPr lvl="1"/>
            <a:r>
              <a:rPr lang="en-US" dirty="0" smtClean="0"/>
              <a:t>If x is a lowercase letter, you can make it uppercase like so:</a:t>
            </a:r>
          </a:p>
          <a:p>
            <a:pPr lvl="2" algn="ctr">
              <a:buFont typeface="Monotype Sorts" pitchFamily="2" charset="2"/>
              <a:buNone/>
            </a:pPr>
            <a:r>
              <a:rPr lang="en-US" dirty="0" smtClean="0">
                <a:latin typeface="Courier New" pitchFamily="49" charset="0"/>
              </a:rPr>
              <a:t>x = x – 'a' + 'A';</a:t>
            </a:r>
          </a:p>
          <a:p>
            <a:pPr lvl="1"/>
            <a:r>
              <a:rPr lang="en-US" dirty="0" smtClean="0"/>
              <a:t>First subtract the letter itself to make it zero, then add the new character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Reading Characters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You can read a character at a time using special functions</a:t>
            </a:r>
          </a:p>
          <a:p>
            <a:r>
              <a:rPr lang="en-US" smtClean="0">
                <a:latin typeface="Courier New" pitchFamily="49" charset="0"/>
              </a:rPr>
              <a:t>getchar()</a:t>
            </a:r>
            <a:r>
              <a:rPr lang="en-US" smtClean="0"/>
              <a:t> takes no parameters and returns a character entered by the user</a:t>
            </a:r>
          </a:p>
          <a:p>
            <a:r>
              <a:rPr lang="en-US" smtClean="0">
                <a:latin typeface="Courier New" pitchFamily="49" charset="0"/>
              </a:rPr>
              <a:t>fgetc()</a:t>
            </a:r>
            <a:r>
              <a:rPr lang="en-US" smtClean="0"/>
              <a:t> takes in a file pointer and returns a single character from that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Writing Characters</a:t>
            </a:r>
          </a:p>
        </p:txBody>
      </p:sp>
      <p:sp>
        <p:nvSpPr>
          <p:cNvPr id="442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You can print a character at a time using special functions</a:t>
            </a:r>
          </a:p>
          <a:p>
            <a:r>
              <a:rPr lang="en-US" smtClean="0">
                <a:latin typeface="Courier New" pitchFamily="49" charset="0"/>
              </a:rPr>
              <a:t>putchar()</a:t>
            </a:r>
            <a:r>
              <a:rPr lang="en-US" smtClean="0"/>
              <a:t> takes in a single character and prints it to the screen</a:t>
            </a:r>
          </a:p>
          <a:p>
            <a:r>
              <a:rPr lang="en-US" smtClean="0">
                <a:latin typeface="Courier New" pitchFamily="49" charset="0"/>
              </a:rPr>
              <a:t>fputc()</a:t>
            </a:r>
            <a:r>
              <a:rPr lang="en-US" smtClean="0"/>
              <a:t> takes in a character and a file pointer and prints the character to the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ctype.h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ctype.h</a:t>
            </a:r>
            <a:r>
              <a:rPr lang="en-US" sz="2400" dirty="0" smtClean="0"/>
              <a:t> has a few functions that can tell you useful things about characters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Each of these takes in a character and returns a true of false value</a:t>
            </a:r>
          </a:p>
          <a:p>
            <a:pPr lvl="1">
              <a:lnSpc>
                <a:spcPct val="80000"/>
              </a:lnSpc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isalpha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400" dirty="0" smtClean="0"/>
              <a:t>– Is it a letter?</a:t>
            </a:r>
          </a:p>
          <a:p>
            <a:pPr lvl="1">
              <a:lnSpc>
                <a:spcPct val="80000"/>
              </a:lnSpc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isdigit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400" dirty="0" smtClean="0"/>
              <a:t>– Is it a digit?</a:t>
            </a:r>
          </a:p>
          <a:p>
            <a:pPr lvl="1">
              <a:lnSpc>
                <a:spcPct val="80000"/>
              </a:lnSpc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isalnum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400" dirty="0" smtClean="0"/>
              <a:t>– Is it a letter or </a:t>
            </a:r>
            <a:r>
              <a:rPr lang="en-US" sz="2400" dirty="0" smtClean="0"/>
              <a:t>digit (i.e</a:t>
            </a:r>
            <a:r>
              <a:rPr lang="en-US" sz="2400" dirty="0" smtClean="0"/>
              <a:t>. alphanumeric)?</a:t>
            </a:r>
          </a:p>
          <a:p>
            <a:pPr lvl="1">
              <a:lnSpc>
                <a:spcPct val="80000"/>
              </a:lnSpc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isspace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400" dirty="0" smtClean="0"/>
              <a:t>– Is it a whitespace character?</a:t>
            </a:r>
          </a:p>
          <a:p>
            <a:pPr lvl="1">
              <a:lnSpc>
                <a:spcPct val="80000"/>
              </a:lnSpc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400" dirty="0" smtClean="0"/>
              <a:t>– Is it an uppercase letter?</a:t>
            </a:r>
          </a:p>
          <a:p>
            <a:pPr lvl="1">
              <a:lnSpc>
                <a:spcPct val="80000"/>
              </a:lnSpc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islower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400" dirty="0" smtClean="0"/>
              <a:t>– Is it a lowercase letter?</a:t>
            </a:r>
          </a:p>
          <a:p>
            <a:pPr lvl="1">
              <a:lnSpc>
                <a:spcPct val="80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ctype.h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ctype.h</a:t>
            </a:r>
            <a:r>
              <a:rPr lang="en-US" dirty="0" smtClean="0"/>
              <a:t> also has two functions that change the case of letters</a:t>
            </a:r>
          </a:p>
          <a:p>
            <a:r>
              <a:rPr lang="en-US" dirty="0" smtClean="0"/>
              <a:t>They take in a character and return a character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 smtClean="0"/>
              <a:t>– Returns the </a:t>
            </a:r>
            <a:r>
              <a:rPr lang="en-US" dirty="0" smtClean="0"/>
              <a:t>uppercase version </a:t>
            </a:r>
            <a:r>
              <a:rPr lang="en-US" dirty="0" smtClean="0"/>
              <a:t>of a letter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 smtClean="0"/>
              <a:t>– Returns the lowercase </a:t>
            </a:r>
            <a:r>
              <a:rPr lang="en-US" dirty="0" smtClean="0"/>
              <a:t>version </a:t>
            </a:r>
            <a:r>
              <a:rPr lang="en-US" dirty="0" smtClean="0"/>
              <a:t>of a letter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Strings</a:t>
            </a:r>
          </a:p>
        </p:txBody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 C, strings are represented as character arrays</a:t>
            </a:r>
          </a:p>
          <a:p>
            <a:r>
              <a:rPr lang="en-US" smtClean="0"/>
              <a:t>Strings end with a special character called the </a:t>
            </a:r>
            <a:r>
              <a:rPr lang="en-US" u="sng" smtClean="0"/>
              <a:t>null terminator</a:t>
            </a:r>
            <a:r>
              <a:rPr lang="en-US" smtClean="0"/>
              <a:t> ('\0')</a:t>
            </a:r>
          </a:p>
          <a:p>
            <a:r>
              <a:rPr lang="en-US" smtClean="0"/>
              <a:t>Without the null terminator, the computer wouldn't be able to figure out where the string ends!</a:t>
            </a:r>
            <a:endParaRPr lang="en-US" u="sng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Strings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Example: Declare a string and initialize it to hold the word "hello"</a:t>
            </a:r>
          </a:p>
          <a:p>
            <a:pPr lvl="1">
              <a:buFontTx/>
              <a:buNone/>
            </a:pPr>
            <a:r>
              <a:rPr lang="en-US" smtClean="0">
                <a:latin typeface="Courier New" pitchFamily="49" charset="0"/>
              </a:rPr>
              <a:t>char word[20];</a:t>
            </a:r>
          </a:p>
          <a:p>
            <a:pPr lvl="1">
              <a:buFontTx/>
              <a:buNone/>
            </a:pPr>
            <a:r>
              <a:rPr lang="en-US" smtClean="0">
                <a:latin typeface="Courier New" pitchFamily="49" charset="0"/>
              </a:rPr>
              <a:t>word[0] = 'h';		word[1] = 'e';</a:t>
            </a:r>
          </a:p>
          <a:p>
            <a:pPr lvl="1">
              <a:buFontTx/>
              <a:buNone/>
            </a:pPr>
            <a:r>
              <a:rPr lang="en-US" smtClean="0">
                <a:latin typeface="Courier New" pitchFamily="49" charset="0"/>
              </a:rPr>
              <a:t>word[2] = 'l';		word[3] = 'l';</a:t>
            </a:r>
          </a:p>
          <a:p>
            <a:pPr lvl="1">
              <a:buFontTx/>
              <a:buNone/>
            </a:pPr>
            <a:r>
              <a:rPr lang="en-US" smtClean="0">
                <a:latin typeface="Courier New" pitchFamily="49" charset="0"/>
              </a:rPr>
              <a:t>word[4] = 'o';		word[5] ='\0';</a:t>
            </a:r>
          </a:p>
          <a:p>
            <a:r>
              <a:rPr lang="en-US" smtClean="0"/>
              <a:t>Note: There are much better ways of initializing strings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857</Words>
  <Application>Microsoft Office PowerPoint</Application>
  <PresentationFormat>On-screen Show (4:3)</PresentationFormat>
  <Paragraphs>117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COP 3223C</vt:lpstr>
      <vt:lpstr>Characters</vt:lpstr>
      <vt:lpstr>Characters</vt:lpstr>
      <vt:lpstr>Reading Characters</vt:lpstr>
      <vt:lpstr>Writing Characters</vt:lpstr>
      <vt:lpstr>ctype.h</vt:lpstr>
      <vt:lpstr>ctype.h</vt:lpstr>
      <vt:lpstr>Strings</vt:lpstr>
      <vt:lpstr>Strings</vt:lpstr>
      <vt:lpstr>Reading Strings</vt:lpstr>
      <vt:lpstr>Reading Strings</vt:lpstr>
      <vt:lpstr>Printing Strings</vt:lpstr>
      <vt:lpstr>String Functions</vt:lpstr>
      <vt:lpstr>String Functions</vt:lpstr>
      <vt:lpstr>String Functions</vt:lpstr>
      <vt:lpstr>String Functions</vt:lpstr>
      <vt:lpstr>Arrays of Strings</vt:lpstr>
      <vt:lpstr>Arrays of Strings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 3223H</dc:title>
  <dc:creator>Dr. Gonzalez</dc:creator>
  <cp:lastModifiedBy>Avelino</cp:lastModifiedBy>
  <cp:revision>8</cp:revision>
  <dcterms:created xsi:type="dcterms:W3CDTF">2013-10-23T18:34:27Z</dcterms:created>
  <dcterms:modified xsi:type="dcterms:W3CDTF">2015-11-10T16:45:02Z</dcterms:modified>
</cp:coreProperties>
</file>