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EB811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9689"/>
            <a:ext cx="4608195" cy="3146425"/>
          </a:xfrm>
          <a:custGeom>
            <a:avLst/>
            <a:gdLst/>
            <a:ahLst/>
            <a:cxnLst/>
            <a:rect l="l" t="t" r="r" b="b"/>
            <a:pathLst>
              <a:path w="4608195" h="3146425">
                <a:moveTo>
                  <a:pt x="0" y="3146361"/>
                </a:moveTo>
                <a:lnTo>
                  <a:pt x="4608004" y="3146361"/>
                </a:lnTo>
                <a:lnTo>
                  <a:pt x="4608004" y="0"/>
                </a:lnTo>
                <a:lnTo>
                  <a:pt x="0" y="0"/>
                </a:lnTo>
                <a:lnTo>
                  <a:pt x="0" y="314636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0"/>
            <a:ext cx="4608195" cy="309880"/>
          </a:xfrm>
          <a:custGeom>
            <a:avLst/>
            <a:gdLst/>
            <a:ahLst/>
            <a:cxnLst/>
            <a:rect l="l" t="t" r="r" b="b"/>
            <a:pathLst>
              <a:path w="4608195" h="309880">
                <a:moveTo>
                  <a:pt x="0" y="309638"/>
                </a:moveTo>
                <a:lnTo>
                  <a:pt x="4608004" y="309638"/>
                </a:lnTo>
                <a:lnTo>
                  <a:pt x="4608004" y="0"/>
                </a:lnTo>
                <a:lnTo>
                  <a:pt x="0" y="0"/>
                </a:lnTo>
                <a:lnTo>
                  <a:pt x="0" y="309638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12429"/>
            <a:ext cx="3915511" cy="403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500" y="666516"/>
            <a:ext cx="4013098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EB811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11141" y="3242180"/>
            <a:ext cx="123189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5778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Relationship Id="rId3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Relationship Id="rId3" Type="http://schemas.openxmlformats.org/officeDocument/2006/relationships/slide" Target="slide36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3" Type="http://schemas.openxmlformats.org/officeDocument/2006/relationships/slide" Target="slide35.xml"/><Relationship Id="rId4" Type="http://schemas.openxmlformats.org/officeDocument/2006/relationships/slide" Target="slide13.xml"/><Relationship Id="rId5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3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Relationship Id="rId3" Type="http://schemas.openxmlformats.org/officeDocument/2006/relationships/slide" Target="slide3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2275" y="227798"/>
            <a:ext cx="1435843" cy="216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100"/>
              </a:spcBef>
            </a:pPr>
            <a:r>
              <a:rPr dirty="0" spc="50"/>
              <a:t>Classiﬁcation </a:t>
            </a:r>
            <a:r>
              <a:rPr dirty="0" spc="60"/>
              <a:t>and </a:t>
            </a:r>
            <a:r>
              <a:rPr dirty="0" spc="30"/>
              <a:t>Feature </a:t>
            </a:r>
            <a:r>
              <a:rPr dirty="0" spc="45"/>
              <a:t>Relevance </a:t>
            </a:r>
            <a:r>
              <a:rPr dirty="0" spc="40"/>
              <a:t>Determination</a:t>
            </a:r>
            <a:r>
              <a:rPr dirty="0" spc="-25"/>
              <a:t> </a:t>
            </a:r>
            <a:r>
              <a:rPr dirty="0" spc="35"/>
              <a:t>for  </a:t>
            </a:r>
            <a:r>
              <a:rPr dirty="0" spc="50"/>
              <a:t>Imbalanced </a:t>
            </a:r>
            <a:r>
              <a:rPr dirty="0" spc="40"/>
              <a:t>Astronomical</a:t>
            </a:r>
            <a:r>
              <a:rPr dirty="0" spc="15"/>
              <a:t> </a:t>
            </a:r>
            <a:r>
              <a:rPr dirty="0" spc="40"/>
              <a:t>Data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120179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5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1423795"/>
            <a:ext cx="1373505" cy="932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Jarvin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Mutatiina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SUPERVISORS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Asst.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Prof.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Dr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Kerstin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Bunte 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Prof.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Michael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Biehl 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Mohammad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Mohammadi, </a:t>
            </a:r>
            <a:r>
              <a:rPr dirty="0" sz="800">
                <a:solidFill>
                  <a:srgbClr val="22373A"/>
                </a:solidFill>
                <a:latin typeface="Calibri"/>
                <a:cs typeface="Calibri"/>
              </a:rPr>
              <a:t>MSc 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Teymoor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Saifollahi,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2373A"/>
                </a:solidFill>
                <a:latin typeface="Calibri"/>
                <a:cs typeface="Calibri"/>
              </a:rPr>
              <a:t>MSc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2922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Photometric</a:t>
            </a:r>
            <a:r>
              <a:rPr dirty="0" sz="1000" spc="-15">
                <a:solidFill>
                  <a:srgbClr val="F9F9F9"/>
                </a:solidFill>
              </a:rPr>
              <a:t> </a:t>
            </a:r>
            <a:r>
              <a:rPr dirty="0" sz="1000" spc="50">
                <a:solidFill>
                  <a:srgbClr val="F9F9F9"/>
                </a:solidFill>
              </a:rPr>
              <a:t>Selection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040765" cy="0"/>
          </a:xfrm>
          <a:custGeom>
            <a:avLst/>
            <a:gdLst/>
            <a:ahLst/>
            <a:cxnLst/>
            <a:rect l="l" t="t" r="r" b="b"/>
            <a:pathLst>
              <a:path w="1040765" h="0">
                <a:moveTo>
                  <a:pt x="0" y="0"/>
                </a:moveTo>
                <a:lnTo>
                  <a:pt x="104049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6997" y="398310"/>
            <a:ext cx="252729" cy="149225"/>
          </a:xfrm>
          <a:custGeom>
            <a:avLst/>
            <a:gdLst/>
            <a:ahLst/>
            <a:cxnLst/>
            <a:rect l="l" t="t" r="r" b="b"/>
            <a:pathLst>
              <a:path w="252730" h="149225">
                <a:moveTo>
                  <a:pt x="0" y="148894"/>
                </a:moveTo>
                <a:lnTo>
                  <a:pt x="252694" y="148894"/>
                </a:lnTo>
                <a:lnTo>
                  <a:pt x="252694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2518" y="398322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882"/>
                </a:lnTo>
              </a:path>
            </a:pathLst>
          </a:custGeom>
          <a:ln w="45653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95345" y="398310"/>
            <a:ext cx="263525" cy="149225"/>
          </a:xfrm>
          <a:custGeom>
            <a:avLst/>
            <a:gdLst/>
            <a:ahLst/>
            <a:cxnLst/>
            <a:rect l="l" t="t" r="r" b="b"/>
            <a:pathLst>
              <a:path w="263525" h="149225">
                <a:moveTo>
                  <a:pt x="0" y="148894"/>
                </a:moveTo>
                <a:lnTo>
                  <a:pt x="263220" y="148894"/>
                </a:lnTo>
                <a:lnTo>
                  <a:pt x="263220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353279"/>
            <a:ext cx="3880485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traditionally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used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by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astronomers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on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basis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color-color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diagram. The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color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indices </a:t>
            </a:r>
            <a:r>
              <a:rPr dirty="0" sz="900" spc="55">
                <a:solidFill>
                  <a:srgbClr val="22373A"/>
                </a:solidFill>
                <a:latin typeface="Calibri"/>
                <a:cs typeface="Calibri"/>
              </a:rPr>
              <a:t>ui-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age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object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ik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metallicity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most instrumental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according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Munoz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et.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al[</a:t>
            </a:r>
            <a:r>
              <a:rPr dirty="0" sz="900" spc="2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Munoz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</a:t>
            </a:r>
            <a:r>
              <a:rPr dirty="0" sz="900" spc="1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 spc="-3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2013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].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857" y="952087"/>
            <a:ext cx="2016290" cy="1637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2646464"/>
            <a:ext cx="3851910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2: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Color-color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diagram showing photometry-based selection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ui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ik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colors.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Based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on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position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novel data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points,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 class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can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be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assigned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according 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its</a:t>
            </a:r>
            <a:r>
              <a:rPr dirty="0" sz="800" spc="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position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694" y="1491029"/>
            <a:ext cx="56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Methods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394" y="1755886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10" h="0">
                <a:moveTo>
                  <a:pt x="0" y="0"/>
                </a:moveTo>
                <a:lnTo>
                  <a:pt x="2505237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394" y="1755886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68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17094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Data</a:t>
            </a:r>
            <a:r>
              <a:rPr dirty="0" sz="1000" spc="15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Pre-processing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5" h="0">
                <a:moveTo>
                  <a:pt x="0" y="0"/>
                </a:moveTo>
                <a:lnTo>
                  <a:pt x="118914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462313"/>
            <a:ext cx="3386454" cy="61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Appropriate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pre-processing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crucial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9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research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919"/>
              </a:spcBef>
              <a:buChar char="•"/>
              <a:tabLst>
                <a:tab pos="24066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Z-score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Transformation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475"/>
              </a:spcBef>
              <a:buChar char="•"/>
              <a:tabLst>
                <a:tab pos="24066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Synthetic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Minority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Over-Sampling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(SMOTE)[</a:t>
            </a:r>
            <a:r>
              <a:rPr dirty="0" sz="900" spc="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Chawla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</a:t>
            </a:r>
            <a:r>
              <a:rPr dirty="0" sz="900" spc="2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2002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]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2628" y="1114336"/>
            <a:ext cx="1790504" cy="137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5432" y="2554375"/>
            <a:ext cx="2122170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</a:t>
            </a:r>
            <a:r>
              <a:rPr dirty="0" sz="800" spc="-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buChar char="•"/>
              <a:tabLst>
                <a:tab pos="102870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Borderline-SMOTE[</a:t>
            </a:r>
            <a:r>
              <a:rPr dirty="0" sz="900" spc="25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Han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al.,</a:t>
            </a:r>
            <a:r>
              <a:rPr dirty="0" sz="900" spc="80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900" spc="5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2005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]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8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97485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Learning </a:t>
            </a:r>
            <a:r>
              <a:rPr dirty="0" sz="1000" spc="25">
                <a:solidFill>
                  <a:srgbClr val="F9F9F9"/>
                </a:solidFill>
              </a:rPr>
              <a:t>Vector </a:t>
            </a:r>
            <a:r>
              <a:rPr dirty="0" sz="1000" spc="40">
                <a:solidFill>
                  <a:srgbClr val="F9F9F9"/>
                </a:solidFill>
              </a:rPr>
              <a:t>Quantization</a:t>
            </a:r>
            <a:r>
              <a:rPr dirty="0" sz="1000">
                <a:solidFill>
                  <a:srgbClr val="F9F9F9"/>
                </a:solidFill>
              </a:rPr>
              <a:t> </a:t>
            </a:r>
            <a:r>
              <a:rPr dirty="0" sz="1000" spc="20">
                <a:solidFill>
                  <a:srgbClr val="F9F9F9"/>
                </a:solidFill>
              </a:rPr>
              <a:t>-LVQ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337945" cy="0"/>
          </a:xfrm>
          <a:custGeom>
            <a:avLst/>
            <a:gdLst/>
            <a:ahLst/>
            <a:cxnLst/>
            <a:rect l="l" t="t" r="r" b="b"/>
            <a:pathLst>
              <a:path w="1337945" h="0">
                <a:moveTo>
                  <a:pt x="0" y="0"/>
                </a:moveTo>
                <a:lnTo>
                  <a:pt x="133785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0032" y="364925"/>
            <a:ext cx="3604895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marR="367030" indent="-90170">
              <a:lnSpc>
                <a:spcPct val="116199"/>
              </a:lnSpc>
              <a:spcBef>
                <a:spcPts val="100"/>
              </a:spcBef>
              <a:buChar char="•"/>
              <a:tabLst>
                <a:tab pos="128270" algn="l"/>
              </a:tabLst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prototype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based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ML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method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based on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similarity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measure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introduced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by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Kohonen[</a:t>
            </a:r>
            <a:r>
              <a:rPr dirty="0" sz="900" spc="3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Kohonen,</a:t>
            </a:r>
            <a:r>
              <a:rPr dirty="0" sz="900" spc="8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 spc="-3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1997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].</a:t>
            </a:r>
            <a:endParaRPr sz="9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175"/>
              </a:spcBef>
            </a:pP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900" spc="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baseline="-13888" sz="900" spc="7" i="1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n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3888" sz="900" spc="22" i="1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labels.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Prototypes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37037" sz="900" spc="-2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baseline="37037" sz="9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175"/>
              </a:spcBef>
            </a:pP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labels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50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37037" sz="900" spc="7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iteratively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updated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</a:t>
            </a:r>
            <a:r>
              <a:rPr dirty="0" sz="9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below;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9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458" y="1182476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5559" y="1199217"/>
            <a:ext cx="2851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-5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85">
                <a:solidFill>
                  <a:srgbClr val="22373A"/>
                </a:solidFill>
                <a:latin typeface="Garamond"/>
                <a:cs typeface="Garamond"/>
              </a:rPr>
              <a:t>:=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761" y="965779"/>
            <a:ext cx="1168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670">
                <a:solidFill>
                  <a:srgbClr val="22373A"/>
                </a:solidFill>
                <a:latin typeface="Times New Roman"/>
                <a:cs typeface="Times New Roman"/>
              </a:rPr>
              <a:t>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7761" y="1273233"/>
            <a:ext cx="1295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0">
                <a:solidFill>
                  <a:srgbClr val="22373A"/>
                </a:solidFill>
                <a:latin typeface="Times New Roman"/>
                <a:cs typeface="Times New Roman"/>
              </a:rPr>
              <a:t>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7761" y="1068268"/>
            <a:ext cx="22732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0">
                <a:solidFill>
                  <a:srgbClr val="22373A"/>
                </a:solidFill>
                <a:latin typeface="Times New Roman"/>
                <a:cs typeface="Times New Roman"/>
              </a:rPr>
              <a:t></a:t>
            </a:r>
            <a:r>
              <a:rPr dirty="0" sz="900" spc="29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baseline="4629" sz="900" spc="-22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baseline="4629"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2362" y="1169294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047" y="1102974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1787" y="1113391"/>
            <a:ext cx="8350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+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η </a:t>
            </a:r>
            <a:r>
              <a:rPr dirty="0" sz="900">
                <a:solidFill>
                  <a:srgbClr val="22373A"/>
                </a:solidFill>
                <a:latin typeface="Cambria"/>
                <a:cs typeface="Cambria"/>
              </a:rPr>
              <a:t>· </a:t>
            </a:r>
            <a:r>
              <a:rPr dirty="0" sz="900" spc="4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ξ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4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2350" y="1360479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8685" y="1294160"/>
            <a:ext cx="7067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1787" y="1304577"/>
            <a:ext cx="8350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η </a:t>
            </a:r>
            <a:r>
              <a:rPr dirty="0" sz="900">
                <a:solidFill>
                  <a:srgbClr val="22373A"/>
                </a:solidFill>
                <a:latin typeface="Cambria"/>
                <a:cs typeface="Cambria"/>
              </a:rPr>
              <a:t>· </a:t>
            </a:r>
            <a:r>
              <a:rPr dirty="0" sz="900" spc="4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ξ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-3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9778" y="1058853"/>
            <a:ext cx="741045" cy="40830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if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3888" sz="900" spc="22" i="1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-4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50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37037" sz="900" spc="7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425"/>
              </a:spcBef>
            </a:pP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otherwise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6755" y="1199217"/>
            <a:ext cx="1441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1)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1676" y="1739892"/>
            <a:ext cx="692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7093" y="1606786"/>
            <a:ext cx="1861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ξ </a:t>
            </a:r>
            <a:r>
              <a:rPr dirty="0" sz="900" spc="165">
                <a:solidFill>
                  <a:srgbClr val="22373A"/>
                </a:solidFill>
                <a:latin typeface="Cambria"/>
                <a:cs typeface="Cambria"/>
              </a:rPr>
              <a:t>←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50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41666" sz="900" spc="7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50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-15">
                <a:solidFill>
                  <a:srgbClr val="22373A"/>
                </a:solidFill>
                <a:latin typeface="Georgia"/>
                <a:cs typeface="Georgia"/>
              </a:rPr>
              <a:t>where </a:t>
            </a:r>
            <a:r>
              <a:rPr dirty="0" sz="900">
                <a:solidFill>
                  <a:srgbClr val="22373A"/>
                </a:solidFill>
                <a:latin typeface="Georgia"/>
                <a:cs typeface="Georgia"/>
              </a:rPr>
              <a:t>arg </a:t>
            </a:r>
            <a:r>
              <a:rPr dirty="0" sz="900" spc="-20">
                <a:solidFill>
                  <a:srgbClr val="22373A"/>
                </a:solidFill>
                <a:latin typeface="Georgia"/>
                <a:cs typeface="Georgia"/>
              </a:rPr>
              <a:t>min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ξ,</a:t>
            </a:r>
            <a:r>
              <a:rPr dirty="0" sz="900" spc="-14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41666" sz="900" spc="5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7895" y="1900237"/>
            <a:ext cx="669290" cy="149225"/>
          </a:xfrm>
          <a:prstGeom prst="rect">
            <a:avLst/>
          </a:prstGeom>
          <a:solidFill>
            <a:srgbClr val="FFF200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000"/>
              </a:lnSpc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cost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2646" y="1606786"/>
            <a:ext cx="248285" cy="433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(2)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432" y="1855219"/>
            <a:ext cx="2827020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2235" marR="5080" indent="-90170">
              <a:lnSpc>
                <a:spcPct val="116199"/>
              </a:lnSpc>
              <a:spcBef>
                <a:spcPts val="100"/>
              </a:spcBef>
              <a:buChar char="•"/>
              <a:tabLst>
                <a:tab pos="102870" algn="l"/>
              </a:tabLst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Sato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Yamada[</a:t>
            </a:r>
            <a:r>
              <a:rPr dirty="0" sz="900" spc="3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Sato </a:t>
            </a:r>
            <a:r>
              <a:rPr dirty="0" sz="900" spc="4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and </a:t>
            </a:r>
            <a:r>
              <a:rPr dirty="0" sz="900" spc="2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Yamada, </a:t>
            </a:r>
            <a:r>
              <a:rPr dirty="0" sz="900" spc="-2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1995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]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introduce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boundary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optimization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Generalised LVQ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(GLVQ). 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cost function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deﬁned</a:t>
            </a:r>
            <a:r>
              <a:rPr dirty="0" sz="9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as;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5300" y="2376619"/>
            <a:ext cx="698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2829" y="2372824"/>
            <a:ext cx="1949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85">
                <a:solidFill>
                  <a:srgbClr val="22373A"/>
                </a:solidFill>
                <a:latin typeface="Times New Roman"/>
                <a:cs typeface="Times New Roman"/>
              </a:rPr>
              <a:t>∑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77149" y="2657734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1931" y="2536906"/>
            <a:ext cx="7162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" algn="l"/>
              </a:tabLst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8707" y="2481003"/>
            <a:ext cx="1449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290" algn="l"/>
              </a:tabLst>
            </a:pP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	</a:t>
            </a:r>
            <a:r>
              <a:rPr dirty="0" sz="900" spc="20">
                <a:solidFill>
                  <a:srgbClr val="22373A"/>
                </a:solidFill>
                <a:latin typeface="Garamond"/>
                <a:cs typeface="Garamond"/>
              </a:rPr>
              <a:t>Φ(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µ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-15">
                <a:solidFill>
                  <a:srgbClr val="22373A"/>
                </a:solidFill>
                <a:latin typeface="Georgia"/>
                <a:cs typeface="Georgia"/>
              </a:rPr>
              <a:t>where 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µ</a:t>
            </a:r>
            <a:r>
              <a:rPr dirty="0" sz="900" spc="5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111" y="2396825"/>
            <a:ext cx="47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811" y="2407242"/>
            <a:ext cx="4438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d</a:t>
            </a:r>
            <a:r>
              <a:rPr dirty="0" u="sng" sz="900" spc="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aramond"/>
                <a:cs typeface="Garamond"/>
              </a:rPr>
              <a:t>(</a:t>
            </a:r>
            <a:r>
              <a:rPr dirty="0" u="sng" sz="900" spc="40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ξ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u="sng" sz="900" spc="-15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,</a:t>
            </a:r>
            <a:r>
              <a:rPr dirty="0" u="sng" sz="900" spc="-215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dirty="0" u="sng" sz="900" spc="-75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ω </a:t>
            </a:r>
            <a:r>
              <a:rPr dirty="0" u="sng" sz="900" spc="9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aramond"/>
                <a:cs typeface="Garamond"/>
              </a:rPr>
              <a:t>)</a:t>
            </a:r>
            <a:r>
              <a:rPr dirty="0" u="sng" sz="900" spc="-2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aramond"/>
                <a:cs typeface="Garamond"/>
              </a:rPr>
              <a:t> 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2448" y="2463144"/>
            <a:ext cx="5810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7370" algn="l"/>
              </a:tabLst>
            </a:pPr>
            <a:r>
              <a:rPr dirty="0" u="sng" sz="600" spc="2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i</a:t>
            </a: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u="sng" sz="600" spc="2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3239" y="2396825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7895" y="2407242"/>
            <a:ext cx="5543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21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−</a:t>
            </a:r>
            <a:r>
              <a:rPr dirty="0" u="sng" sz="900" spc="-6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900" spc="4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d</a:t>
            </a:r>
            <a:r>
              <a:rPr dirty="0" u="sng" sz="900" spc="4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aramond"/>
                <a:cs typeface="Garamond"/>
              </a:rPr>
              <a:t>(</a:t>
            </a:r>
            <a:r>
              <a:rPr dirty="0" u="sng" sz="900" spc="40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ξ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u="sng" sz="900" spc="-15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, </a:t>
            </a:r>
            <a:r>
              <a:rPr dirty="0" u="sng" sz="900" spc="-75" b="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Bookman Old Style"/>
                <a:cs typeface="Bookman Old Style"/>
              </a:rPr>
              <a:t>ω </a:t>
            </a:r>
            <a:r>
              <a:rPr dirty="0" u="sng" sz="900" spc="9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34411" y="2558232"/>
            <a:ext cx="10229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baseline="-13888" sz="900" spc="52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3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23148" sz="900" spc="37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 spc="-3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+</a:t>
            </a:r>
            <a:r>
              <a:rPr dirty="0" sz="900" spc="-3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baseline="-13888" sz="900" spc="52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3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23148" sz="900" spc="52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6164" y="2481003"/>
            <a:ext cx="1549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(3)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194" y="2751996"/>
            <a:ext cx="282130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dirty="0" sz="900" spc="-195">
                <a:solidFill>
                  <a:srgbClr val="22373A"/>
                </a:solidFill>
                <a:latin typeface="Calibri"/>
                <a:cs typeface="Calibri"/>
              </a:rPr>
              <a:t>•</a:t>
            </a:r>
            <a:endParaRPr sz="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µ</a:t>
            </a:r>
            <a:r>
              <a:rPr dirty="0" baseline="-13888" sz="900" spc="37" i="1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dirty="0" sz="900" spc="50">
                <a:solidFill>
                  <a:srgbClr val="22373A"/>
                </a:solidFill>
                <a:latin typeface="Cambria"/>
                <a:cs typeface="Cambria"/>
              </a:rPr>
              <a:t>∈ 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[</a:t>
            </a:r>
            <a:r>
              <a:rPr dirty="0" sz="900" spc="3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 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dirty="0" sz="900" spc="-35">
                <a:solidFill>
                  <a:srgbClr val="22373A"/>
                </a:solidFill>
                <a:latin typeface="Garamond"/>
                <a:cs typeface="Garamond"/>
              </a:rPr>
              <a:t>]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shows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conﬁdence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the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classiﬁcation.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1080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Relevance</a:t>
            </a:r>
            <a:r>
              <a:rPr dirty="0" sz="1000" spc="-10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learning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486535" cy="0"/>
          </a:xfrm>
          <a:custGeom>
            <a:avLst/>
            <a:gdLst/>
            <a:ahLst/>
            <a:cxnLst/>
            <a:rect l="l" t="t" r="r" b="b"/>
            <a:pathLst>
              <a:path w="1486535" h="0">
                <a:moveTo>
                  <a:pt x="0" y="0"/>
                </a:moveTo>
                <a:lnTo>
                  <a:pt x="148649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8035" y="1153876"/>
            <a:ext cx="812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25" b="0" i="1">
                <a:solidFill>
                  <a:srgbClr val="22373A"/>
                </a:solidFill>
                <a:latin typeface="Bookman Old Style"/>
                <a:cs typeface="Bookman Old Style"/>
              </a:rPr>
              <a:t>λ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826409"/>
            <a:ext cx="2967990" cy="356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Optimize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similarity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measure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adapting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target</a:t>
            </a:r>
            <a:r>
              <a:rPr dirty="0" sz="900" spc="18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dataset.</a:t>
            </a:r>
            <a:endParaRPr sz="900">
              <a:latin typeface="Calibri"/>
              <a:cs typeface="Calibri"/>
            </a:endParaRPr>
          </a:p>
          <a:p>
            <a:pPr algn="ctr" marL="937260">
              <a:lnSpc>
                <a:spcPct val="100000"/>
              </a:lnSpc>
              <a:spcBef>
                <a:spcPts val="810"/>
              </a:spcBef>
            </a:pPr>
            <a:r>
              <a:rPr dirty="0" sz="600" spc="1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2433" y="1062438"/>
            <a:ext cx="1949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85">
                <a:solidFill>
                  <a:srgbClr val="22373A"/>
                </a:solidFill>
                <a:latin typeface="Times New Roman"/>
                <a:cs typeface="Times New Roman"/>
              </a:rPr>
              <a:t>∑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700" y="1347360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600" spc="175">
                <a:solidFill>
                  <a:srgbClr val="22373A"/>
                </a:solidFill>
                <a:latin typeface="PMingLiU"/>
                <a:cs typeface="PMingLiU"/>
              </a:rPr>
              <a:t>=</a:t>
            </a:r>
            <a:r>
              <a:rPr dirty="0" sz="600" spc="-6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2211" y="1170617"/>
            <a:ext cx="9664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1365" algn="l"/>
              </a:tabLst>
            </a:pP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  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ξ,</a:t>
            </a:r>
            <a:r>
              <a:rPr dirty="0" sz="900" spc="-14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	</a:t>
            </a:r>
            <a:r>
              <a:rPr dirty="0" sz="900" spc="60" b="0" i="1">
                <a:solidFill>
                  <a:srgbClr val="22373A"/>
                </a:solidFill>
                <a:latin typeface="Bookman Old Style"/>
                <a:cs typeface="Bookman Old Style"/>
              </a:rPr>
              <a:t>λ</a:t>
            </a:r>
            <a:r>
              <a:rPr dirty="0" sz="900" spc="-12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9253" y="1226520"/>
            <a:ext cx="169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600" spc="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5432" y="1226520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5592" y="1170617"/>
            <a:ext cx="2876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-5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7695" y="1153876"/>
            <a:ext cx="622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3661" y="1170617"/>
            <a:ext cx="1574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4)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498997"/>
            <a:ext cx="3774440" cy="119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16199"/>
              </a:lnSpc>
              <a:spcBef>
                <a:spcPts val="100"/>
              </a:spcBef>
            </a:pP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Weight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factors 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λ</a:t>
            </a:r>
            <a:r>
              <a:rPr dirty="0" baseline="-13888" sz="900" spc="60" i="1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known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relevances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iteratively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updated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each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learning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step[</a:t>
            </a:r>
            <a:r>
              <a:rPr dirty="0" sz="900" spc="2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Bojer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</a:t>
            </a:r>
            <a:r>
              <a:rPr dirty="0" sz="900" spc="10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 spc="-2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2001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].</a:t>
            </a:r>
            <a:endParaRPr sz="900">
              <a:latin typeface="Calibri"/>
              <a:cs typeface="Calibri"/>
            </a:endParaRPr>
          </a:p>
          <a:p>
            <a:pPr algn="just" marL="38100" marR="61594">
              <a:lnSpc>
                <a:spcPct val="116199"/>
              </a:lnSpc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substitute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general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Euclidean distance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increases classiﬁcation 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performance.</a:t>
            </a:r>
            <a:endParaRPr sz="900">
              <a:latin typeface="Calibri"/>
              <a:cs typeface="Calibri"/>
            </a:endParaRPr>
          </a:p>
          <a:p>
            <a:pPr algn="just" marL="38100" marR="103505">
              <a:lnSpc>
                <a:spcPct val="116199"/>
              </a:lnSpc>
              <a:spcBef>
                <a:spcPts val="445"/>
              </a:spcBef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Generalized Relevance </a:t>
            </a:r>
            <a:r>
              <a:rPr dirty="0" sz="900" spc="15">
                <a:solidFill>
                  <a:srgbClr val="22373A"/>
                </a:solidFill>
                <a:latin typeface="Courier New"/>
                <a:cs typeface="Courier New"/>
              </a:rPr>
              <a:t>LVQ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(GRLVQ)[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Hammer </a:t>
            </a:r>
            <a:r>
              <a:rPr dirty="0" sz="900" spc="4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and </a:t>
            </a:r>
            <a:r>
              <a:rPr dirty="0" sz="900" spc="2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Villmann,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2002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] 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combines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both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concepts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relevance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learning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a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cost function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equations </a:t>
            </a:r>
            <a:r>
              <a:rPr dirty="0" sz="900" spc="-25">
                <a:solidFill>
                  <a:srgbClr val="FF7F00"/>
                </a:solidFill>
                <a:latin typeface="Calibri"/>
                <a:cs typeface="Calibri"/>
                <a:hlinkClick r:id="rId4" action="ppaction://hlinksldjump"/>
              </a:rPr>
              <a:t>3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900" spc="-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7F00"/>
                </a:solidFill>
                <a:latin typeface="Calibri"/>
                <a:cs typeface="Calibri"/>
                <a:hlinkClick r:id="rId5" action="ppaction://hlinksldjump"/>
              </a:rPr>
              <a:t>4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4992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Adaptive </a:t>
            </a:r>
            <a:r>
              <a:rPr dirty="0" sz="1000" spc="45">
                <a:solidFill>
                  <a:srgbClr val="F9F9F9"/>
                </a:solidFill>
              </a:rPr>
              <a:t>Distance</a:t>
            </a:r>
            <a:r>
              <a:rPr dirty="0" sz="1000">
                <a:solidFill>
                  <a:srgbClr val="F9F9F9"/>
                </a:solidFill>
              </a:rPr>
              <a:t> </a:t>
            </a:r>
            <a:r>
              <a:rPr dirty="0" sz="1000" spc="25">
                <a:solidFill>
                  <a:srgbClr val="F9F9F9"/>
                </a:solidFill>
              </a:rPr>
              <a:t>Metrics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 h="0">
                <a:moveTo>
                  <a:pt x="0" y="0"/>
                </a:moveTo>
                <a:lnTo>
                  <a:pt x="163513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9194" y="382303"/>
            <a:ext cx="4002404" cy="152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130" indent="-90170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Font typeface="Calibri"/>
              <a:buChar char="•"/>
              <a:tabLst>
                <a:tab pos="278765" algn="l"/>
              </a:tabLst>
            </a:pPr>
            <a:r>
              <a:rPr dirty="0" sz="900" spc="30" i="1">
                <a:solidFill>
                  <a:srgbClr val="EB811B"/>
                </a:solidFill>
                <a:latin typeface="Calibri"/>
                <a:cs typeface="Calibri"/>
              </a:rPr>
              <a:t>Global </a:t>
            </a:r>
            <a:r>
              <a:rPr dirty="0" sz="900" spc="5" i="1">
                <a:solidFill>
                  <a:srgbClr val="EB811B"/>
                </a:solidFill>
                <a:latin typeface="Calibri"/>
                <a:cs typeface="Calibri"/>
              </a:rPr>
              <a:t>Metric</a:t>
            </a:r>
            <a:r>
              <a:rPr dirty="0" sz="900" spc="45" i="1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900" spc="30" i="1">
                <a:solidFill>
                  <a:srgbClr val="EB811B"/>
                </a:solidFill>
                <a:latin typeface="Calibri"/>
                <a:cs typeface="Calibri"/>
              </a:rPr>
              <a:t>Tensors</a:t>
            </a:r>
            <a:endParaRPr sz="900">
              <a:latin typeface="Calibri"/>
              <a:cs typeface="Calibri"/>
            </a:endParaRPr>
          </a:p>
          <a:p>
            <a:pPr marL="50800" marR="227329">
              <a:lnSpc>
                <a:spcPct val="116199"/>
              </a:lnSpc>
              <a:spcBef>
                <a:spcPts val="500"/>
              </a:spcBef>
            </a:pP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global full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transformation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matrix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deﬁned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be adapted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by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stochastic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gradient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descent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each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learning</a:t>
            </a:r>
            <a:r>
              <a:rPr dirty="0" sz="9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step.</a:t>
            </a:r>
            <a:endParaRPr sz="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Generalized</a:t>
            </a:r>
            <a:r>
              <a:rPr dirty="0" sz="900" spc="-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Matrix</a:t>
            </a:r>
            <a:endParaRPr sz="900">
              <a:latin typeface="Courier New"/>
              <a:cs typeface="Courier New"/>
            </a:endParaRPr>
          </a:p>
          <a:p>
            <a:pPr marL="50800" marR="55880">
              <a:lnSpc>
                <a:spcPct val="116199"/>
              </a:lnSpc>
            </a:pPr>
            <a:r>
              <a:rPr dirty="0" sz="900" spc="10">
                <a:solidFill>
                  <a:srgbClr val="22373A"/>
                </a:solidFill>
                <a:latin typeface="Courier New"/>
                <a:cs typeface="Courier New"/>
              </a:rPr>
              <a:t>LVQ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(GMLVQ)[</a:t>
            </a:r>
            <a:r>
              <a:rPr dirty="0" sz="900" spc="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Schneider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 </a:t>
            </a:r>
            <a:r>
              <a:rPr dirty="0" sz="900" spc="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2009b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900" spc="4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Schneider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al., </a:t>
            </a:r>
            <a:r>
              <a:rPr dirty="0" sz="900" spc="1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2009a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]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implements this 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metric.</a:t>
            </a:r>
            <a:endParaRPr sz="900">
              <a:latin typeface="Calibri"/>
              <a:cs typeface="Calibri"/>
            </a:endParaRPr>
          </a:p>
          <a:p>
            <a:pPr marL="50800" marR="55880" indent="1242060">
              <a:lnSpc>
                <a:spcPct val="134600"/>
              </a:lnSpc>
              <a:spcBef>
                <a:spcPts val="1055"/>
              </a:spcBef>
              <a:tabLst>
                <a:tab pos="3809365" algn="l"/>
              </a:tabLst>
            </a:pP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baseline="41666" sz="900" spc="-247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-4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3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4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baseline="41666" sz="900" spc="67" i="1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dirty="0" sz="900" spc="20">
                <a:solidFill>
                  <a:srgbClr val="22373A"/>
                </a:solidFill>
                <a:latin typeface="Garamond"/>
                <a:cs typeface="Garamond"/>
              </a:rPr>
              <a:t>Λ(</a:t>
            </a: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3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4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>
                <a:solidFill>
                  <a:srgbClr val="22373A"/>
                </a:solidFill>
                <a:latin typeface="Garamond"/>
                <a:cs typeface="Garamond"/>
              </a:rPr>
              <a:t>	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(5) 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where </a:t>
            </a:r>
            <a:r>
              <a:rPr dirty="0" sz="900" spc="-50">
                <a:solidFill>
                  <a:srgbClr val="22373A"/>
                </a:solidFill>
                <a:latin typeface="Garamond"/>
                <a:cs typeface="Garamond"/>
              </a:rPr>
              <a:t>Λ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full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N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×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matrix that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represents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correlations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between</a:t>
            </a:r>
            <a:r>
              <a:rPr dirty="0" sz="900" spc="-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11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1846" y="2456149"/>
            <a:ext cx="159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(6)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882130"/>
            <a:ext cx="3805554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6199"/>
              </a:lnSpc>
              <a:spcBef>
                <a:spcPts val="100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feature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dimensions.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It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derivable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Euclidean distance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transformed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space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shown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below;</a:t>
            </a:r>
            <a:endParaRPr sz="900">
              <a:latin typeface="Calibri"/>
              <a:cs typeface="Calibri"/>
            </a:endParaRPr>
          </a:p>
          <a:p>
            <a:pPr marL="2313305">
              <a:lnSpc>
                <a:spcPct val="100000"/>
              </a:lnSpc>
              <a:spcBef>
                <a:spcPts val="480"/>
              </a:spcBef>
            </a:pPr>
            <a:r>
              <a:rPr dirty="0" sz="900" spc="-50">
                <a:solidFill>
                  <a:srgbClr val="22373A"/>
                </a:solidFill>
                <a:latin typeface="Garamond"/>
                <a:cs typeface="Garamond"/>
              </a:rPr>
              <a:t>Λ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15">
                <a:solidFill>
                  <a:srgbClr val="22373A"/>
                </a:solidFill>
                <a:latin typeface="Garamond"/>
                <a:cs typeface="Garamond"/>
              </a:rPr>
              <a:t> Ω</a:t>
            </a:r>
            <a:r>
              <a:rPr dirty="0" baseline="41666" sz="900" spc="22" i="1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22373A"/>
                </a:solidFill>
                <a:latin typeface="Garamond"/>
                <a:cs typeface="Garamond"/>
              </a:rPr>
              <a:t>Ω</a:t>
            </a:r>
            <a:endParaRPr sz="900">
              <a:latin typeface="Garamond"/>
              <a:cs typeface="Garamond"/>
            </a:endParaRPr>
          </a:p>
          <a:p>
            <a:pPr algn="r" marR="1043305">
              <a:lnSpc>
                <a:spcPct val="100000"/>
              </a:lnSpc>
              <a:spcBef>
                <a:spcPts val="470"/>
              </a:spcBef>
            </a:pPr>
            <a:r>
              <a:rPr dirty="0" sz="900" spc="-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baseline="41666" sz="900" spc="-7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900" spc="-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-5" b="0" i="1">
                <a:solidFill>
                  <a:srgbClr val="22373A"/>
                </a:solidFill>
                <a:latin typeface="Bookman Old Style"/>
                <a:cs typeface="Bookman Old Style"/>
              </a:rPr>
              <a:t>ξ,</a:t>
            </a:r>
            <a:r>
              <a:rPr dirty="0" sz="900" spc="-12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3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baseline="41666" sz="900" spc="37" i="1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Ω</a:t>
            </a:r>
            <a:r>
              <a:rPr dirty="0" baseline="41666" sz="900" spc="37" i="1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Ω(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3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  <a:p>
            <a:pPr algn="r" marR="1049655">
              <a:lnSpc>
                <a:spcPct val="100000"/>
              </a:lnSpc>
              <a:spcBef>
                <a:spcPts val="475"/>
              </a:spcBef>
            </a:pPr>
            <a:r>
              <a:rPr dirty="0" sz="900" spc="-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r>
              <a:rPr dirty="0" baseline="41666" sz="900" spc="-7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900" spc="-5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-5" b="0" i="1">
                <a:solidFill>
                  <a:srgbClr val="22373A"/>
                </a:solidFill>
                <a:latin typeface="Bookman Old Style"/>
                <a:cs typeface="Bookman Old Style"/>
              </a:rPr>
              <a:t>ξ,</a:t>
            </a:r>
            <a:r>
              <a:rPr dirty="0" sz="900" spc="-13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 spc="2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1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[Ω</a:t>
            </a:r>
            <a:r>
              <a:rPr dirty="0" baseline="41666" sz="900" spc="44" i="1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4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10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sz="900" spc="10">
                <a:solidFill>
                  <a:srgbClr val="22373A"/>
                </a:solidFill>
                <a:latin typeface="Garamond"/>
                <a:cs typeface="Garamond"/>
              </a:rPr>
              <a:t>)]</a:t>
            </a:r>
            <a:r>
              <a:rPr dirty="0" baseline="41666" sz="900" spc="1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baseline="41666" sz="900">
              <a:latin typeface="Calibri"/>
              <a:cs typeface="Calibri"/>
            </a:endParaRPr>
          </a:p>
          <a:p>
            <a:pPr marL="38100" marR="276225">
              <a:lnSpc>
                <a:spcPct val="116199"/>
              </a:lnSpc>
              <a:spcBef>
                <a:spcPts val="2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diagonal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-50">
                <a:solidFill>
                  <a:srgbClr val="22373A"/>
                </a:solidFill>
                <a:latin typeface="Garamond"/>
                <a:cs typeface="Garamond"/>
              </a:rPr>
              <a:t>Λ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corresponds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relevance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values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the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feature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dimensions.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4992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Adaptive </a:t>
            </a:r>
            <a:r>
              <a:rPr dirty="0" sz="1000" spc="45">
                <a:solidFill>
                  <a:srgbClr val="F9F9F9"/>
                </a:solidFill>
              </a:rPr>
              <a:t>Distance</a:t>
            </a:r>
            <a:r>
              <a:rPr dirty="0" sz="1000">
                <a:solidFill>
                  <a:srgbClr val="F9F9F9"/>
                </a:solidFill>
              </a:rPr>
              <a:t> </a:t>
            </a:r>
            <a:r>
              <a:rPr dirty="0" sz="1000" spc="25">
                <a:solidFill>
                  <a:srgbClr val="F9F9F9"/>
                </a:solidFill>
              </a:rPr>
              <a:t>Metrics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 h="0">
                <a:moveTo>
                  <a:pt x="0" y="0"/>
                </a:moveTo>
                <a:lnTo>
                  <a:pt x="178378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8290" indent="-90170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Font typeface="Calibri"/>
              <a:buChar char="•"/>
              <a:tabLst>
                <a:tab pos="289560" algn="l"/>
              </a:tabLst>
            </a:pPr>
            <a:r>
              <a:rPr dirty="0" spc="35"/>
              <a:t>Local </a:t>
            </a:r>
            <a:r>
              <a:rPr dirty="0" spc="5"/>
              <a:t>Metric</a:t>
            </a:r>
            <a:r>
              <a:rPr dirty="0" spc="40"/>
              <a:t> </a:t>
            </a:r>
            <a:r>
              <a:rPr dirty="0" spc="30"/>
              <a:t>Tensors</a:t>
            </a:r>
          </a:p>
          <a:p>
            <a:pPr marL="60960" marR="102235">
              <a:lnSpc>
                <a:spcPct val="116199"/>
              </a:lnSpc>
              <a:spcBef>
                <a:spcPts val="745"/>
              </a:spcBef>
            </a:pPr>
            <a:r>
              <a:rPr dirty="0" spc="30" i="0">
                <a:solidFill>
                  <a:srgbClr val="22373A"/>
                </a:solidFill>
                <a:latin typeface="Calibri"/>
                <a:cs typeface="Calibri"/>
              </a:rPr>
              <a:t>Learn </a:t>
            </a:r>
            <a:r>
              <a:rPr dirty="0" spc="25" i="0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pc="35" i="0">
                <a:solidFill>
                  <a:srgbClr val="22373A"/>
                </a:solidFill>
                <a:latin typeface="Calibri"/>
                <a:cs typeface="Calibri"/>
              </a:rPr>
              <a:t>localized dissimilarities </a:t>
            </a:r>
            <a:r>
              <a:rPr dirty="0" spc="-40" i="0">
                <a:solidFill>
                  <a:srgbClr val="22373A"/>
                </a:solidFill>
                <a:latin typeface="Calibri"/>
                <a:cs typeface="Calibri"/>
              </a:rPr>
              <a:t>w.r.t </a:t>
            </a:r>
            <a:r>
              <a:rPr dirty="0" spc="15" i="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pc="25" i="0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pc="30" i="0">
                <a:solidFill>
                  <a:srgbClr val="22373A"/>
                </a:solidFill>
                <a:latin typeface="Calibri"/>
                <a:cs typeface="Calibri"/>
              </a:rPr>
              <a:t>distinct </a:t>
            </a:r>
            <a:r>
              <a:rPr dirty="0" spc="45" i="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pc="15" i="0">
                <a:solidFill>
                  <a:srgbClr val="22373A"/>
                </a:solidFill>
                <a:latin typeface="Calibri"/>
                <a:cs typeface="Calibri"/>
              </a:rPr>
              <a:t>prototypes.  </a:t>
            </a:r>
            <a:r>
              <a:rPr dirty="0" spc="30" i="0">
                <a:solidFill>
                  <a:srgbClr val="22373A"/>
                </a:solidFill>
                <a:latin typeface="Calibri"/>
                <a:cs typeface="Calibri"/>
              </a:rPr>
              <a:t>Deﬁne </a:t>
            </a:r>
            <a:r>
              <a:rPr dirty="0" spc="40" i="0">
                <a:solidFill>
                  <a:srgbClr val="22373A"/>
                </a:solidFill>
                <a:latin typeface="Calibri"/>
                <a:cs typeface="Calibri"/>
              </a:rPr>
              <a:t>non-linear decision boundaries </a:t>
            </a:r>
            <a:r>
              <a:rPr dirty="0" spc="15" i="0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pc="25" i="0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pc="40" i="0">
                <a:solidFill>
                  <a:srgbClr val="22373A"/>
                </a:solidFill>
                <a:latin typeface="Calibri"/>
                <a:cs typeface="Calibri"/>
              </a:rPr>
              <a:t>local </a:t>
            </a:r>
            <a:r>
              <a:rPr dirty="0" spc="30" i="0">
                <a:solidFill>
                  <a:srgbClr val="22373A"/>
                </a:solidFill>
                <a:latin typeface="Calibri"/>
                <a:cs typeface="Calibri"/>
              </a:rPr>
              <a:t>transformation</a:t>
            </a:r>
            <a:r>
              <a:rPr dirty="0" spc="155" i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pc="15" i="0">
                <a:solidFill>
                  <a:srgbClr val="22373A"/>
                </a:solidFill>
                <a:latin typeface="Calibri"/>
                <a:cs typeface="Calibri"/>
              </a:rPr>
              <a:t>matrix.</a:t>
            </a:r>
          </a:p>
          <a:p>
            <a:pPr marL="60960" marR="207010">
              <a:lnSpc>
                <a:spcPct val="116199"/>
              </a:lnSpc>
              <a:spcBef>
                <a:spcPts val="450"/>
              </a:spcBef>
            </a:pPr>
            <a:r>
              <a:rPr dirty="0" spc="-5" i="0">
                <a:solidFill>
                  <a:srgbClr val="22373A"/>
                </a:solidFill>
                <a:latin typeface="Courier New"/>
                <a:cs typeface="Courier New"/>
              </a:rPr>
              <a:t>Localized </a:t>
            </a:r>
            <a:r>
              <a:rPr dirty="0" spc="10" i="0">
                <a:solidFill>
                  <a:srgbClr val="22373A"/>
                </a:solidFill>
                <a:latin typeface="Courier New"/>
                <a:cs typeface="Courier New"/>
              </a:rPr>
              <a:t>GMLVQ</a:t>
            </a:r>
            <a:r>
              <a:rPr dirty="0" spc="10" i="0">
                <a:solidFill>
                  <a:srgbClr val="22373A"/>
                </a:solidFill>
                <a:latin typeface="Calibri"/>
                <a:cs typeface="Calibri"/>
              </a:rPr>
              <a:t>(LGMLVQ)[</a:t>
            </a:r>
            <a:r>
              <a:rPr dirty="0" spc="10" i="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Schneider </a:t>
            </a:r>
            <a:r>
              <a:rPr dirty="0" spc="15" i="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et </a:t>
            </a:r>
            <a:r>
              <a:rPr dirty="0" i="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 </a:t>
            </a:r>
            <a:r>
              <a:rPr dirty="0" spc="25" i="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2009b</a:t>
            </a:r>
            <a:r>
              <a:rPr dirty="0" spc="25" i="0">
                <a:solidFill>
                  <a:srgbClr val="22373A"/>
                </a:solidFill>
                <a:latin typeface="Calibri"/>
                <a:cs typeface="Calibri"/>
              </a:rPr>
              <a:t>]- direct </a:t>
            </a:r>
            <a:r>
              <a:rPr dirty="0" spc="30" i="0">
                <a:solidFill>
                  <a:srgbClr val="22373A"/>
                </a:solidFill>
                <a:latin typeface="Calibri"/>
                <a:cs typeface="Calibri"/>
              </a:rPr>
              <a:t>extension </a:t>
            </a:r>
            <a:r>
              <a:rPr dirty="0" spc="25" i="0">
                <a:solidFill>
                  <a:srgbClr val="22373A"/>
                </a:solidFill>
                <a:latin typeface="Calibri"/>
                <a:cs typeface="Calibri"/>
              </a:rPr>
              <a:t>of  </a:t>
            </a:r>
            <a:r>
              <a:rPr dirty="0" spc="-35" i="0">
                <a:solidFill>
                  <a:srgbClr val="22373A"/>
                </a:solidFill>
                <a:latin typeface="Calibri"/>
                <a:cs typeface="Calibri"/>
              </a:rPr>
              <a:t>GMLVQ.</a:t>
            </a:r>
          </a:p>
          <a:p>
            <a:pPr marL="1237615">
              <a:lnSpc>
                <a:spcPct val="100000"/>
              </a:lnSpc>
              <a:spcBef>
                <a:spcPts val="175"/>
              </a:spcBef>
              <a:tabLst>
                <a:tab pos="3825875" algn="l"/>
              </a:tabLst>
            </a:pPr>
            <a:r>
              <a:rPr dirty="0" spc="-50">
                <a:solidFill>
                  <a:srgbClr val="22373A"/>
                </a:solidFill>
              </a:rPr>
              <a:t>d</a:t>
            </a:r>
            <a:r>
              <a:rPr dirty="0" baseline="41666" sz="900" spc="-75" i="0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baseline="77777" sz="750" spc="-75">
                <a:solidFill>
                  <a:srgbClr val="22373A"/>
                </a:solidFill>
              </a:rPr>
              <a:t>j</a:t>
            </a:r>
            <a:r>
              <a:rPr dirty="0" baseline="77777" sz="750" spc="-22">
                <a:solidFill>
                  <a:srgbClr val="22373A"/>
                </a:solidFill>
              </a:rPr>
              <a:t> </a:t>
            </a:r>
            <a:r>
              <a:rPr dirty="0" sz="900" spc="30" i="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0" b="0">
                <a:solidFill>
                  <a:srgbClr val="22373A"/>
                </a:solidFill>
                <a:latin typeface="Bookman Old Style"/>
                <a:cs typeface="Bookman Old Style"/>
              </a:rPr>
              <a:t>ξ,</a:t>
            </a:r>
            <a:r>
              <a:rPr dirty="0" sz="900" spc="-114" b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b="0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41666" sz="900" spc="52">
                <a:solidFill>
                  <a:srgbClr val="22373A"/>
                </a:solidFill>
              </a:rPr>
              <a:t>j</a:t>
            </a:r>
            <a:r>
              <a:rPr dirty="0" sz="900" spc="35" i="0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114" i="0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r>
              <a:rPr dirty="0" sz="900" spc="40" i="0">
                <a:solidFill>
                  <a:srgbClr val="22373A"/>
                </a:solidFill>
                <a:latin typeface="Garamond"/>
                <a:cs typeface="Garamond"/>
              </a:rPr>
              <a:t> (</a:t>
            </a:r>
            <a:r>
              <a:rPr dirty="0" sz="900" spc="40" b="0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25" b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 i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10" i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 b="0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41666" sz="900" spc="44">
                <a:solidFill>
                  <a:srgbClr val="22373A"/>
                </a:solidFill>
              </a:rPr>
              <a:t>j</a:t>
            </a:r>
            <a:r>
              <a:rPr dirty="0" sz="900" spc="30" i="0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baseline="41666" sz="900" spc="44">
                <a:solidFill>
                  <a:srgbClr val="22373A"/>
                </a:solidFill>
              </a:rPr>
              <a:t>T</a:t>
            </a:r>
            <a:r>
              <a:rPr dirty="0" sz="900" spc="30" i="0">
                <a:solidFill>
                  <a:srgbClr val="22373A"/>
                </a:solidFill>
                <a:latin typeface="Garamond"/>
                <a:cs typeface="Garamond"/>
              </a:rPr>
              <a:t>Λ</a:t>
            </a:r>
            <a:r>
              <a:rPr dirty="0" baseline="41666" sz="900" spc="44">
                <a:solidFill>
                  <a:srgbClr val="22373A"/>
                </a:solidFill>
              </a:rPr>
              <a:t>j</a:t>
            </a:r>
            <a:r>
              <a:rPr dirty="0" sz="900" spc="30" i="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0" b="0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r>
              <a:rPr dirty="0" sz="900" spc="-20" b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15" i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10" i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5" b="0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41666" sz="900" spc="52">
                <a:solidFill>
                  <a:srgbClr val="22373A"/>
                </a:solidFill>
              </a:rPr>
              <a:t>j</a:t>
            </a:r>
            <a:r>
              <a:rPr dirty="0" sz="900" spc="35" i="0">
                <a:solidFill>
                  <a:srgbClr val="22373A"/>
                </a:solidFill>
                <a:latin typeface="Garamond"/>
                <a:cs typeface="Garamond"/>
              </a:rPr>
              <a:t>)	</a:t>
            </a:r>
            <a:r>
              <a:rPr dirty="0" sz="900" spc="-10" i="0">
                <a:solidFill>
                  <a:srgbClr val="22373A"/>
                </a:solidFill>
                <a:latin typeface="Calibri"/>
                <a:cs typeface="Calibri"/>
              </a:rPr>
              <a:t>(7)</a:t>
            </a:r>
            <a:endParaRPr sz="90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670"/>
              </a:spcBef>
            </a:pPr>
            <a:r>
              <a:rPr dirty="0" spc="15" i="0">
                <a:solidFill>
                  <a:srgbClr val="22373A"/>
                </a:solidFill>
                <a:latin typeface="Calibri"/>
                <a:cs typeface="Calibri"/>
              </a:rPr>
              <a:t>where </a:t>
            </a:r>
            <a:r>
              <a:rPr dirty="0" spc="-15" i="0">
                <a:solidFill>
                  <a:srgbClr val="22373A"/>
                </a:solidFill>
                <a:latin typeface="Garamond"/>
                <a:cs typeface="Garamond"/>
              </a:rPr>
              <a:t>Λ</a:t>
            </a:r>
            <a:r>
              <a:rPr dirty="0" baseline="37037" sz="900" spc="-22">
                <a:solidFill>
                  <a:srgbClr val="22373A"/>
                </a:solidFill>
              </a:rPr>
              <a:t>j </a:t>
            </a:r>
            <a:r>
              <a:rPr dirty="0" sz="900" spc="114" i="0">
                <a:solidFill>
                  <a:srgbClr val="22373A"/>
                </a:solidFill>
                <a:latin typeface="Garamond"/>
                <a:cs typeface="Garamond"/>
              </a:rPr>
              <a:t>= </a:t>
            </a:r>
            <a:r>
              <a:rPr dirty="0" sz="900" spc="15" i="0">
                <a:solidFill>
                  <a:srgbClr val="22373A"/>
                </a:solidFill>
                <a:latin typeface="Garamond"/>
                <a:cs typeface="Garamond"/>
              </a:rPr>
              <a:t>Ω</a:t>
            </a:r>
            <a:r>
              <a:rPr dirty="0" baseline="37037" sz="900" spc="22">
                <a:solidFill>
                  <a:srgbClr val="22373A"/>
                </a:solidFill>
              </a:rPr>
              <a:t>jT</a:t>
            </a:r>
            <a:r>
              <a:rPr dirty="0" sz="900" spc="15" i="0">
                <a:solidFill>
                  <a:srgbClr val="22373A"/>
                </a:solidFill>
                <a:latin typeface="Garamond"/>
                <a:cs typeface="Garamond"/>
              </a:rPr>
              <a:t>Ω</a:t>
            </a:r>
            <a:r>
              <a:rPr dirty="0" baseline="37037" sz="900" spc="22">
                <a:solidFill>
                  <a:srgbClr val="22373A"/>
                </a:solidFill>
              </a:rPr>
              <a:t>j </a:t>
            </a:r>
            <a:r>
              <a:rPr dirty="0" sz="900" spc="45" i="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2373A"/>
                </a:solidFill>
              </a:rPr>
              <a:t>j </a:t>
            </a:r>
            <a:r>
              <a:rPr dirty="0" sz="900" spc="45" i="0">
                <a:solidFill>
                  <a:srgbClr val="22373A"/>
                </a:solidFill>
                <a:latin typeface="Calibri"/>
                <a:cs typeface="Calibri"/>
              </a:rPr>
              <a:t>is a </a:t>
            </a:r>
            <a:r>
              <a:rPr dirty="0" sz="900" spc="30" i="0">
                <a:solidFill>
                  <a:srgbClr val="22373A"/>
                </a:solidFill>
                <a:latin typeface="Calibri"/>
                <a:cs typeface="Calibri"/>
              </a:rPr>
              <a:t>given</a:t>
            </a:r>
            <a:r>
              <a:rPr dirty="0" sz="900" spc="-65" i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 i="0">
                <a:solidFill>
                  <a:srgbClr val="22373A"/>
                </a:solidFill>
                <a:latin typeface="Calibri"/>
                <a:cs typeface="Calibri"/>
              </a:rPr>
              <a:t>prototype.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12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4738" y="2075540"/>
            <a:ext cx="698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2267" y="2071733"/>
            <a:ext cx="1949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85">
                <a:solidFill>
                  <a:srgbClr val="22373A"/>
                </a:solidFill>
                <a:latin typeface="Times New Roman"/>
                <a:cs typeface="Times New Roman"/>
              </a:rPr>
              <a:t>∑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370" y="2163170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467" y="2238888"/>
            <a:ext cx="10102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3119" algn="l"/>
              </a:tabLst>
            </a:pPr>
            <a:r>
              <a:rPr dirty="0" baseline="4629" sz="900" spc="-7" i="1">
                <a:solidFill>
                  <a:srgbClr val="22373A"/>
                </a:solidFill>
                <a:latin typeface="Calibri"/>
                <a:cs typeface="Calibri"/>
              </a:rPr>
              <a:t>LGMLVQ</a:t>
            </a:r>
            <a:r>
              <a:rPr dirty="0" baseline="4629" sz="900" spc="-7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sz="600" spc="30" i="1">
                <a:solidFill>
                  <a:srgbClr val="22373A"/>
                </a:solidFill>
                <a:latin typeface="Calibri"/>
                <a:cs typeface="Calibri"/>
              </a:rPr>
              <a:t>local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2390" y="2179924"/>
            <a:ext cx="15335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  <a:tab pos="690880" algn="l"/>
                <a:tab pos="1061720" algn="l"/>
              </a:tabLst>
            </a:pP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E	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	</a:t>
            </a:r>
            <a:r>
              <a:rPr dirty="0" sz="900" spc="20">
                <a:solidFill>
                  <a:srgbClr val="22373A"/>
                </a:solidFill>
                <a:latin typeface="Garamond"/>
                <a:cs typeface="Garamond"/>
              </a:rPr>
              <a:t>Φ(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µ	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r>
              <a:rPr dirty="0" sz="900" spc="26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Georgia"/>
                <a:cs typeface="Georgia"/>
              </a:rPr>
              <a:t>where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8907" y="2125213"/>
            <a:ext cx="1676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7777" sz="1350" spc="37" b="0" i="1">
                <a:solidFill>
                  <a:srgbClr val="22373A"/>
                </a:solidFill>
                <a:latin typeface="Bookman Old Style"/>
                <a:cs typeface="Bookman Old Style"/>
              </a:rPr>
              <a:t>µ</a:t>
            </a:r>
            <a:r>
              <a:rPr dirty="0" sz="600" spc="25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4817" y="2238888"/>
            <a:ext cx="1898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 i="1">
                <a:solidFill>
                  <a:srgbClr val="22373A"/>
                </a:solidFill>
                <a:latin typeface="Calibri"/>
                <a:cs typeface="Calibri"/>
              </a:rPr>
              <a:t>local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7636" y="2179924"/>
            <a:ext cx="1168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170" y="2163475"/>
            <a:ext cx="1308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-2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J</a:t>
            </a:r>
            <a:r>
              <a:rPr dirty="0" u="sng" sz="600" spc="-2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6346" y="2102657"/>
            <a:ext cx="3136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d</a:t>
            </a:r>
            <a:r>
              <a:rPr dirty="0" sz="900" spc="29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u="sng" sz="900" spc="21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−</a:t>
            </a:r>
            <a:r>
              <a:rPr dirty="0" u="sng" sz="900" spc="5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 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4179" y="2102657"/>
            <a:ext cx="914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5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4070" y="2060376"/>
            <a:ext cx="471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baseline="-23148" sz="900" spc="-150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500" spc="-100" i="1">
                <a:solidFill>
                  <a:srgbClr val="22373A"/>
                </a:solidFill>
                <a:latin typeface="Calibri"/>
                <a:cs typeface="Calibri"/>
              </a:rPr>
              <a:t>j	</a:t>
            </a:r>
            <a:r>
              <a:rPr dirty="0" baseline="-23148" sz="900" spc="-135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500" spc="-9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990" y="2163475"/>
            <a:ext cx="1206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10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K</a:t>
            </a:r>
            <a:r>
              <a:rPr dirty="0" u="sng" sz="600" spc="15" i="1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2170" y="2275667"/>
            <a:ext cx="749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15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1459" y="2266527"/>
            <a:ext cx="425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10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6346" y="2276927"/>
            <a:ext cx="379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+</a:t>
            </a:r>
            <a:r>
              <a:rPr dirty="0" sz="900" spc="-65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990" y="2275667"/>
            <a:ext cx="749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15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9291" y="2266527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3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1175" y="2356655"/>
            <a:ext cx="1941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73530" algn="l"/>
                <a:tab pos="1861185" algn="l"/>
              </a:tabLst>
            </a:pP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	</a:t>
            </a:r>
            <a:r>
              <a:rPr dirty="0" baseline="9259" sz="900" spc="-30" i="1">
                <a:solidFill>
                  <a:srgbClr val="22373A"/>
                </a:solidFill>
                <a:latin typeface="Calibri"/>
                <a:cs typeface="Calibri"/>
              </a:rPr>
              <a:t>J	</a:t>
            </a:r>
            <a:r>
              <a:rPr dirty="0" baseline="9259" sz="900" spc="15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baseline="9259"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0245" y="2179924"/>
            <a:ext cx="1606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(8)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805" y="2562674"/>
            <a:ext cx="749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15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093" y="2543463"/>
            <a:ext cx="45974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dirty="0" sz="500" spc="10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500" spc="10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sz="500" spc="3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2805" y="2633908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dirty="0" sz="600" spc="-20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600" spc="-20" i="1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dirty="0" sz="600" spc="1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3680" y="2562674"/>
            <a:ext cx="18135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9270" algn="l"/>
              </a:tabLst>
            </a:pPr>
            <a:r>
              <a:rPr dirty="0" sz="600" spc="-215">
                <a:solidFill>
                  <a:srgbClr val="22373A"/>
                </a:solidFill>
                <a:latin typeface="PMingLiU"/>
                <a:cs typeface="PMingLiU"/>
              </a:rPr>
              <a:t>Λ</a:t>
            </a:r>
            <a:r>
              <a:rPr dirty="0" sz="600" spc="-215">
                <a:solidFill>
                  <a:srgbClr val="22373A"/>
                </a:solidFill>
                <a:latin typeface="PMingLiU"/>
                <a:cs typeface="PMingLiU"/>
              </a:rPr>
              <a:t>	</a:t>
            </a:r>
            <a:r>
              <a:rPr dirty="0" sz="600" spc="2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573091"/>
            <a:ext cx="3866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where </a:t>
            </a: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the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distances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the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points </a:t>
            </a:r>
            <a:r>
              <a:rPr dirty="0" sz="900" spc="-15" b="0" i="1">
                <a:solidFill>
                  <a:srgbClr val="22373A"/>
                </a:solidFill>
                <a:latin typeface="Bookman Old Style"/>
                <a:cs typeface="Bookman Old Style"/>
              </a:rPr>
              <a:t>ξ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closest</a:t>
            </a:r>
            <a:r>
              <a:rPr dirty="0" sz="900" spc="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correct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294" y="2732412"/>
            <a:ext cx="19284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incorrect prototypes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respectively.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4992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Adaptive </a:t>
            </a:r>
            <a:r>
              <a:rPr dirty="0" sz="1000" spc="45">
                <a:solidFill>
                  <a:srgbClr val="F9F9F9"/>
                </a:solidFill>
              </a:rPr>
              <a:t>Distance</a:t>
            </a:r>
            <a:r>
              <a:rPr dirty="0" sz="1000">
                <a:solidFill>
                  <a:srgbClr val="F9F9F9"/>
                </a:solidFill>
              </a:rPr>
              <a:t> </a:t>
            </a:r>
            <a:r>
              <a:rPr dirty="0" sz="1000" spc="25">
                <a:solidFill>
                  <a:srgbClr val="F9F9F9"/>
                </a:solidFill>
              </a:rPr>
              <a:t>Metrics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39" h="0">
                <a:moveTo>
                  <a:pt x="0" y="0"/>
                </a:moveTo>
                <a:lnTo>
                  <a:pt x="193242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913493"/>
            <a:ext cx="3756025" cy="894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90170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Font typeface="Calibri"/>
              <a:buChar char="•"/>
              <a:tabLst>
                <a:tab pos="240665" algn="l"/>
              </a:tabLst>
            </a:pPr>
            <a:r>
              <a:rPr dirty="0" sz="900" spc="35" i="1">
                <a:solidFill>
                  <a:srgbClr val="EB811B"/>
                </a:solidFill>
                <a:latin typeface="Calibri"/>
                <a:cs typeface="Calibri"/>
              </a:rPr>
              <a:t>Local </a:t>
            </a:r>
            <a:r>
              <a:rPr dirty="0" sz="900" spc="5" i="1">
                <a:solidFill>
                  <a:srgbClr val="EB811B"/>
                </a:solidFill>
                <a:latin typeface="Calibri"/>
                <a:cs typeface="Calibri"/>
              </a:rPr>
              <a:t>Metric</a:t>
            </a:r>
            <a:r>
              <a:rPr dirty="0" sz="900" spc="40" i="1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900" spc="30" i="1">
                <a:solidFill>
                  <a:srgbClr val="EB811B"/>
                </a:solidFill>
                <a:latin typeface="Calibri"/>
                <a:cs typeface="Calibri"/>
              </a:rPr>
              <a:t>Tensors</a:t>
            </a:r>
            <a:endParaRPr sz="900">
              <a:latin typeface="Calibri"/>
              <a:cs typeface="Calibri"/>
            </a:endParaRPr>
          </a:p>
          <a:p>
            <a:pPr marL="12700" marR="1560195">
              <a:lnSpc>
                <a:spcPct val="116199"/>
              </a:lnSpc>
              <a:spcBef>
                <a:spcPts val="745"/>
              </a:spcBef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Localized Limited Rank Matrix  </a:t>
            </a:r>
            <a:r>
              <a:rPr dirty="0" sz="900" spc="15">
                <a:solidFill>
                  <a:srgbClr val="22373A"/>
                </a:solidFill>
                <a:latin typeface="Courier New"/>
                <a:cs typeface="Courier New"/>
              </a:rPr>
              <a:t>LVQ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(LLiRAM)[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Bunte 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 </a:t>
            </a:r>
            <a:r>
              <a:rPr dirty="0" sz="900" spc="-3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2012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Bunte,</a:t>
            </a:r>
            <a:r>
              <a:rPr dirty="0" sz="900" spc="45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900" spc="-40">
                <a:solidFill>
                  <a:srgbClr val="FF7F00"/>
                </a:solidFill>
                <a:latin typeface="Calibri"/>
                <a:cs typeface="Calibri"/>
                <a:hlinkClick r:id="rId3" action="ppaction://hlinksldjump"/>
              </a:rPr>
              <a:t>2011</a:t>
            </a:r>
            <a:r>
              <a:rPr dirty="0" sz="900" spc="-40">
                <a:solidFill>
                  <a:srgbClr val="22373A"/>
                </a:solidFill>
                <a:latin typeface="Calibri"/>
                <a:cs typeface="Calibri"/>
              </a:rPr>
              <a:t>]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16199"/>
              </a:lnSpc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Transform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low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dimensional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representation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within the algorithm.  The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distance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metric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deﬁned</a:t>
            </a:r>
            <a:r>
              <a:rPr dirty="0" sz="9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as;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0240" y="3242180"/>
            <a:ext cx="124460" cy="1346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13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2587" y="1870287"/>
            <a:ext cx="425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10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9849" y="1965888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849" y="1889498"/>
            <a:ext cx="14097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280" algn="l"/>
                <a:tab pos="885190" algn="l"/>
              </a:tabLst>
            </a:pPr>
            <a:r>
              <a:rPr dirty="0" sz="600" spc="-110">
                <a:solidFill>
                  <a:srgbClr val="22373A"/>
                </a:solidFill>
                <a:latin typeface="PMingLiU"/>
                <a:cs typeface="PMingLiU"/>
              </a:rPr>
              <a:t>Ψ	</a:t>
            </a: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	j</a:t>
            </a:r>
            <a:r>
              <a:rPr dirty="0" sz="600" spc="16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600" i="1">
                <a:solidFill>
                  <a:srgbClr val="22373A"/>
                </a:solidFill>
                <a:latin typeface="Calibri"/>
                <a:cs typeface="Calibri"/>
              </a:rPr>
              <a:t>T T </a:t>
            </a:r>
            <a:r>
              <a:rPr dirty="0" sz="600" spc="5" i="1">
                <a:solidFill>
                  <a:srgbClr val="22373A"/>
                </a:solidFill>
                <a:latin typeface="Calibri"/>
                <a:cs typeface="Calibri"/>
              </a:rPr>
              <a:t>jT</a:t>
            </a:r>
            <a:r>
              <a:rPr dirty="0" sz="600" spc="6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4038" y="1906239"/>
            <a:ext cx="166306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d 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ξ,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114">
                <a:solidFill>
                  <a:srgbClr val="22373A"/>
                </a:solidFill>
                <a:latin typeface="Garamond"/>
                <a:cs typeface="Garamond"/>
              </a:rPr>
              <a:t>= </a:t>
            </a:r>
            <a:r>
              <a:rPr dirty="0" sz="900" spc="40">
                <a:solidFill>
                  <a:srgbClr val="22373A"/>
                </a:solidFill>
                <a:latin typeface="Garamond"/>
                <a:cs typeface="Garamond"/>
              </a:rPr>
              <a:t>(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ξ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 </a:t>
            </a:r>
            <a:r>
              <a:rPr dirty="0" sz="900" spc="-5">
                <a:solidFill>
                  <a:srgbClr val="22373A"/>
                </a:solidFill>
                <a:latin typeface="Garamond"/>
                <a:cs typeface="Garamond"/>
              </a:rPr>
              <a:t>Ω </a:t>
            </a:r>
            <a:r>
              <a:rPr dirty="0" sz="900" spc="35">
                <a:solidFill>
                  <a:srgbClr val="22373A"/>
                </a:solidFill>
                <a:latin typeface="Garamond"/>
                <a:cs typeface="Garamond"/>
              </a:rPr>
              <a:t>Ψ Ψ</a:t>
            </a:r>
            <a:r>
              <a:rPr dirty="0" sz="900" spc="30">
                <a:solidFill>
                  <a:srgbClr val="22373A"/>
                </a:solidFill>
                <a:latin typeface="Garamond"/>
                <a:cs typeface="Garamond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Ω(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ξ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6302" y="1889498"/>
            <a:ext cx="46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2373" y="1906239"/>
            <a:ext cx="292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dirty="0" sz="900" spc="-3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-75" b="0" i="1">
                <a:solidFill>
                  <a:srgbClr val="22373A"/>
                </a:solidFill>
                <a:latin typeface="Bookman Old Style"/>
                <a:cs typeface="Bookman Old Style"/>
              </a:rPr>
              <a:t>ω </a:t>
            </a:r>
            <a:r>
              <a:rPr dirty="0" sz="900" spc="95">
                <a:solidFill>
                  <a:srgbClr val="22373A"/>
                </a:solidFill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531" y="1906239"/>
            <a:ext cx="1587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(9)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94" y="2144093"/>
            <a:ext cx="3973195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55880">
              <a:lnSpc>
                <a:spcPct val="116199"/>
              </a:lnSpc>
              <a:spcBef>
                <a:spcPts val="100"/>
              </a:spcBef>
            </a:pP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where </a:t>
            </a:r>
            <a:r>
              <a:rPr dirty="0" sz="900" spc="-5">
                <a:solidFill>
                  <a:srgbClr val="22373A"/>
                </a:solidFill>
                <a:latin typeface="Garamond"/>
                <a:cs typeface="Garamond"/>
              </a:rPr>
              <a:t>Ω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a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rectangular </a:t>
            </a:r>
            <a:r>
              <a:rPr dirty="0" sz="900" spc="-85" i="1">
                <a:solidFill>
                  <a:srgbClr val="22373A"/>
                </a:solidFill>
                <a:latin typeface="Calibri"/>
                <a:cs typeface="Calibri"/>
              </a:rPr>
              <a:t>M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×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matrix of the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global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linear dimensionality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reduction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2373A"/>
                </a:solidFill>
                <a:latin typeface="Garamond"/>
                <a:cs typeface="Garamond"/>
              </a:rPr>
              <a:t>Ψ</a:t>
            </a:r>
            <a:r>
              <a:rPr dirty="0" baseline="37037" sz="900" spc="37" i="1">
                <a:solidFill>
                  <a:srgbClr val="22373A"/>
                </a:solidFill>
                <a:latin typeface="Calibri"/>
                <a:cs typeface="Calibri"/>
              </a:rPr>
              <a:t>j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local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dissimilarity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transformed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space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each 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prototype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 b="0" i="1">
                <a:solidFill>
                  <a:srgbClr val="22373A"/>
                </a:solidFill>
                <a:latin typeface="Bookman Old Style"/>
                <a:cs typeface="Bookman Old Style"/>
              </a:rPr>
              <a:t>ω</a:t>
            </a:r>
            <a:r>
              <a:rPr dirty="0" baseline="37037" sz="900" spc="-1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694" y="1493099"/>
            <a:ext cx="1777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Experiments </a:t>
            </a:r>
            <a:r>
              <a:rPr dirty="0" sz="1100" spc="6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and</a:t>
            </a:r>
            <a:r>
              <a:rPr dirty="0" sz="1100" spc="-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5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Discussion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394" y="1757956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10" h="0">
                <a:moveTo>
                  <a:pt x="0" y="0"/>
                </a:moveTo>
                <a:lnTo>
                  <a:pt x="2505237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394" y="1757956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 h="0">
                <a:moveTo>
                  <a:pt x="0" y="0"/>
                </a:moveTo>
                <a:lnTo>
                  <a:pt x="105058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14490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</a:t>
            </a:r>
            <a:r>
              <a:rPr dirty="0" sz="1000" spc="-20">
                <a:solidFill>
                  <a:srgbClr val="F9F9F9"/>
                </a:solidFill>
              </a:rPr>
              <a:t> </a:t>
            </a:r>
            <a:r>
              <a:rPr dirty="0" sz="1000" spc="50">
                <a:solidFill>
                  <a:srgbClr val="F9F9F9"/>
                </a:solidFill>
              </a:rPr>
              <a:t>Setup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081530" cy="0"/>
          </a:xfrm>
          <a:custGeom>
            <a:avLst/>
            <a:gdLst/>
            <a:ahLst/>
            <a:cxnLst/>
            <a:rect l="l" t="t" r="r" b="b"/>
            <a:pathLst>
              <a:path w="2081530" h="0">
                <a:moveTo>
                  <a:pt x="0" y="0"/>
                </a:moveTo>
                <a:lnTo>
                  <a:pt x="208106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5432" y="1251563"/>
            <a:ext cx="3567429" cy="10198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275"/>
              </a:spcBef>
              <a:buFont typeface="Calibri"/>
              <a:buChar char="•"/>
              <a:tabLst>
                <a:tab pos="102870" algn="l"/>
              </a:tabLst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Baseline Setup</a:t>
            </a:r>
            <a:r>
              <a:rPr dirty="0" sz="900" spc="-2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Without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resampling techniques</a:t>
            </a:r>
            <a:endParaRPr sz="900">
              <a:latin typeface="Calibri"/>
              <a:cs typeface="Calibri"/>
            </a:endParaRPr>
          </a:p>
          <a:p>
            <a:pPr marL="102235" marR="85090">
              <a:lnSpc>
                <a:spcPct val="116199"/>
              </a:lnSpc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10-fold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cross validation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-5" i="1">
                <a:solidFill>
                  <a:srgbClr val="22373A"/>
                </a:solidFill>
                <a:latin typeface="Courier New"/>
                <a:cs typeface="Courier New"/>
              </a:rPr>
              <a:t>90/10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class-wise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split,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Z-score 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transformation, </a:t>
            </a:r>
            <a:r>
              <a:rPr dirty="0" sz="900" spc="-90">
                <a:solidFill>
                  <a:srgbClr val="22373A"/>
                </a:solidFill>
                <a:latin typeface="Calibri"/>
                <a:cs typeface="Calibri"/>
              </a:rPr>
              <a:t>1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prototype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per class, regularization set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</a:t>
            </a:r>
            <a:r>
              <a:rPr dirty="0" sz="9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0.00001.</a:t>
            </a:r>
            <a:endParaRPr sz="9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102870" algn="l"/>
              </a:tabLst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Resampled</a:t>
            </a:r>
            <a:r>
              <a:rPr dirty="0" sz="900" spc="-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setup</a:t>
            </a:r>
            <a:endParaRPr sz="900">
              <a:latin typeface="Courier New"/>
              <a:cs typeface="Courier New"/>
            </a:endParaRPr>
          </a:p>
          <a:p>
            <a:pPr marL="102235" marR="5080">
              <a:lnSpc>
                <a:spcPct val="116199"/>
              </a:lnSpc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Involves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resampling techniques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SMOTE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or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Borderline-SMOTE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aǒter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Z-score transformation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10-cross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validation</a:t>
            </a:r>
            <a:r>
              <a:rPr dirty="0" sz="9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folds.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694" y="1493099"/>
            <a:ext cx="805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Int</a:t>
            </a:r>
            <a:r>
              <a:rPr dirty="0" sz="1100" spc="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dirty="0" sz="1100" spc="5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oduction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394" y="1757956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10" h="0">
                <a:moveTo>
                  <a:pt x="0" y="0"/>
                </a:moveTo>
                <a:lnTo>
                  <a:pt x="2505237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80530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-25">
                <a:solidFill>
                  <a:srgbClr val="F9F9F9"/>
                </a:solidFill>
              </a:rPr>
              <a:t>BV1 </a:t>
            </a:r>
            <a:r>
              <a:rPr dirty="0" sz="1000" spc="95">
                <a:solidFill>
                  <a:srgbClr val="F9F9F9"/>
                </a:solidFill>
              </a:rPr>
              <a:t>-</a:t>
            </a:r>
            <a:r>
              <a:rPr dirty="0" sz="1000" spc="30">
                <a:solidFill>
                  <a:srgbClr val="F9F9F9"/>
                </a:solidFill>
              </a:rPr>
              <a:t> </a:t>
            </a:r>
            <a:r>
              <a:rPr dirty="0" sz="1000" spc="10" i="1">
                <a:solidFill>
                  <a:srgbClr val="F9F9F9"/>
                </a:solidFill>
                <a:latin typeface="Calibri"/>
                <a:cs typeface="Calibri"/>
              </a:rPr>
              <a:t>data1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 h="0">
                <a:moveTo>
                  <a:pt x="0" y="0"/>
                </a:moveTo>
                <a:lnTo>
                  <a:pt x="222970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0190" y="80309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83398" y="780845"/>
            <a:ext cx="336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Q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787" y="780845"/>
            <a:ext cx="4387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1484" y="780845"/>
            <a:ext cx="4387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11" y="936586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568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20190" y="939114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83398" y="916862"/>
            <a:ext cx="279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0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6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0787" y="91686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0.586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0.505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1477" y="91686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0.754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0.402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190" y="1070063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3398" y="1047812"/>
            <a:ext cx="279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6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0787" y="104781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0.9997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0.0007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1385" y="1047812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0190" y="120102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83398" y="1178762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0.0058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0683" y="117876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0.99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2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1481" y="117876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0.99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2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0190" y="133197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83398" y="1309724"/>
            <a:ext cx="279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0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6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0787" y="130972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0.431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0.3903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1477" y="1309724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0.544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0.311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20190" y="1462925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83398" y="144067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0.0028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0683" y="144067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0.0030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1477" y="144067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0.0028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20190" y="1593875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83398" y="1571623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0.031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0.00037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40683" y="1571623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0.0202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0.0093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1385" y="157162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8932" y="907377"/>
            <a:ext cx="808355" cy="942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Precision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Speciﬁcity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training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 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</a:t>
            </a:r>
            <a:r>
              <a:rPr dirty="0" sz="800" spc="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20190" y="172483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83398" y="1702586"/>
            <a:ext cx="2576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9644" algn="l"/>
                <a:tab pos="1870075" algn="l"/>
              </a:tabLst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0.0312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3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0.00262	0.0198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0.0113	0.017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47294" y="1912620"/>
            <a:ext cx="3913504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Table </a:t>
            </a:r>
            <a:r>
              <a:rPr dirty="0" sz="800" spc="-45">
                <a:solidFill>
                  <a:srgbClr val="22373A"/>
                </a:solidFill>
                <a:latin typeface="Calibri"/>
                <a:cs typeface="Calibri"/>
              </a:rPr>
              <a:t>1: </a:t>
            </a:r>
            <a:r>
              <a:rPr dirty="0" sz="800" spc="-35" i="1">
                <a:solidFill>
                  <a:srgbClr val="22373A"/>
                </a:solidFill>
                <a:latin typeface="Calibri"/>
                <a:cs typeface="Calibri"/>
              </a:rPr>
              <a:t>BV1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results showing precision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speciﬁcity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minority class, TPR </a:t>
            </a:r>
            <a:r>
              <a:rPr dirty="0" sz="800" spc="-45">
                <a:solidFill>
                  <a:srgbClr val="22373A"/>
                </a:solidFill>
                <a:latin typeface="Calibri"/>
                <a:cs typeface="Calibri"/>
              </a:rPr>
              <a:t>1,2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represent the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True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Positive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Rate/recall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classes </a:t>
            </a:r>
            <a:r>
              <a:rPr dirty="0" sz="800" spc="-60">
                <a:solidFill>
                  <a:srgbClr val="22373A"/>
                </a:solidFill>
                <a:latin typeface="Calibri"/>
                <a:cs typeface="Calibri"/>
              </a:rPr>
              <a:t>1,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-30">
                <a:solidFill>
                  <a:srgbClr val="22373A"/>
                </a:solidFill>
                <a:latin typeface="Calibri"/>
                <a:cs typeface="Calibri"/>
              </a:rPr>
              <a:t>3,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average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training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all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standard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deviation.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These  results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methods </a:t>
            </a:r>
            <a:r>
              <a:rPr dirty="0" sz="800" spc="-30">
                <a:solidFill>
                  <a:srgbClr val="22373A"/>
                </a:solidFill>
                <a:latin typeface="Calibri"/>
                <a:cs typeface="Calibri"/>
              </a:rPr>
              <a:t>GMLVQ,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i.e.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LGMLVQ3 </a:t>
            </a:r>
            <a:r>
              <a:rPr dirty="0" sz="800">
                <a:solidFill>
                  <a:srgbClr val="22373A"/>
                </a:solidFill>
                <a:latin typeface="Calibri"/>
                <a:cs typeface="Calibri"/>
              </a:rPr>
              <a:t>i.e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experimental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setup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 BV1.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37731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</a:t>
            </a:r>
            <a:r>
              <a:rPr dirty="0" sz="1000" spc="-35">
                <a:solidFill>
                  <a:srgbClr val="F9F9F9"/>
                </a:solidFill>
              </a:rPr>
              <a:t> </a:t>
            </a:r>
            <a:r>
              <a:rPr dirty="0" sz="1000" spc="-20">
                <a:solidFill>
                  <a:srgbClr val="F9F9F9"/>
                </a:solidFill>
              </a:rPr>
              <a:t>RV1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 h="0">
                <a:moveTo>
                  <a:pt x="0" y="0"/>
                </a:moveTo>
                <a:lnTo>
                  <a:pt x="237835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4472" y="999528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7680" y="977276"/>
            <a:ext cx="336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Q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5017" y="977276"/>
            <a:ext cx="4387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9033" y="977276"/>
            <a:ext cx="4387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050" y="977276"/>
            <a:ext cx="348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LLi</a:t>
            </a:r>
            <a:r>
              <a:rPr dirty="0" sz="800" spc="6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aM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1133017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7946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4472" y="1135545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57680" y="1113293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0.451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0.108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4915" y="111329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0.698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8935" y="1113293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0.706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0.092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2952" y="1113293"/>
            <a:ext cx="6045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0.52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0.071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4472" y="1266494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57680" y="1244243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0.968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4915" y="124424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8935" y="124424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0.0048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2952" y="124424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0.9775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94472" y="139745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57680" y="137519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0.949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4915" y="1375192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88935" y="1375192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2952" y="1375192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0.9595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94472" y="152840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57680" y="1506155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0.913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0.060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4915" y="1506155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0.934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8935" y="1506155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0.938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0.059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2952" y="1506155"/>
            <a:ext cx="6045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0.9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0.0672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4472" y="165935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57680" y="1637105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0.973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44915" y="1637105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0.985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8935" y="1637105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2952" y="1637105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4472" y="179030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57680" y="1768054"/>
            <a:ext cx="6610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0.037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4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4915" y="176805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8935" y="176805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0.0155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32948" y="1768054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0.0422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214" y="1103808"/>
            <a:ext cx="808355" cy="942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Precision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Speciﬁcity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training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 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</a:t>
            </a:r>
            <a:r>
              <a:rPr dirty="0" sz="800" spc="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94472" y="1921268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357680" y="1899004"/>
            <a:ext cx="31934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9465" algn="l"/>
                <a:tab pos="1643380" algn="l"/>
                <a:tab pos="2487295" algn="l"/>
              </a:tabLst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0.037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0.12	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0.017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0.0065	0.0167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0.006	0.0282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2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16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47294" y="2109051"/>
            <a:ext cx="3913504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Table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2: </a:t>
            </a:r>
            <a:r>
              <a:rPr dirty="0" sz="800" spc="-35" i="1">
                <a:solidFill>
                  <a:srgbClr val="22373A"/>
                </a:solidFill>
                <a:latin typeface="Calibri"/>
                <a:cs typeface="Calibri"/>
              </a:rPr>
              <a:t>RV1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results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methods </a:t>
            </a:r>
            <a:r>
              <a:rPr dirty="0" sz="800" spc="-30">
                <a:solidFill>
                  <a:srgbClr val="22373A"/>
                </a:solidFill>
                <a:latin typeface="Calibri"/>
                <a:cs typeface="Calibri"/>
              </a:rPr>
              <a:t>GMLVQ,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-35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LGMLVQ3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LLiRaM 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experimental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setup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RV1.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these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experiments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is all 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resampled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based on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SMOTE.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82689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5">
                <a:solidFill>
                  <a:srgbClr val="F9F9F9"/>
                </a:solidFill>
              </a:rPr>
              <a:t>BV2 </a:t>
            </a:r>
            <a:r>
              <a:rPr dirty="0" sz="1000" spc="95">
                <a:solidFill>
                  <a:srgbClr val="F9F9F9"/>
                </a:solidFill>
              </a:rPr>
              <a:t>-</a:t>
            </a:r>
            <a:r>
              <a:rPr dirty="0" sz="1000" spc="-15">
                <a:solidFill>
                  <a:srgbClr val="F9F9F9"/>
                </a:solidFill>
              </a:rPr>
              <a:t> </a:t>
            </a:r>
            <a:r>
              <a:rPr dirty="0" sz="1000" spc="30" i="1">
                <a:solidFill>
                  <a:srgbClr val="F9F9F9"/>
                </a:solidFill>
                <a:latin typeface="Calibri"/>
                <a:cs typeface="Calibri"/>
              </a:rPr>
              <a:t>data2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 h="0">
                <a:moveTo>
                  <a:pt x="0" y="0"/>
                </a:moveTo>
                <a:lnTo>
                  <a:pt x="252699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6409" y="80309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19630" y="780845"/>
            <a:ext cx="43878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0327" y="780845"/>
            <a:ext cx="4394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800" spc="-70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Q3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943" y="936586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 h="0">
                <a:moveTo>
                  <a:pt x="0" y="0"/>
                </a:moveTo>
                <a:lnTo>
                  <a:pt x="2735872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56409" y="939114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19630" y="91686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0.9544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0.0234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229" y="91686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0.9611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0.0283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6409" y="1070063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19630" y="104781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0.9972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229" y="104781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0.9976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6409" y="120102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19630" y="117876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0.9826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0.0059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0229" y="1178762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0.9833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0.0058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56409" y="1331976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19630" y="1309724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0.8176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0.0515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0229" y="1309724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0.8157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0.0508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6409" y="1462925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19630" y="1440674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0.9902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0.0042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0229" y="1440674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0.9904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0.0041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56409" y="1593875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62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19630" y="1571623"/>
            <a:ext cx="718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0.0232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20229" y="1571623"/>
            <a:ext cx="774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0.023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0.00058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5164" y="907377"/>
            <a:ext cx="808355" cy="942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Precision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Speciﬁcity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8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training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 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</a:t>
            </a:r>
            <a:r>
              <a:rPr dirty="0" sz="800" spc="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56409" y="172483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0949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19630" y="1702586"/>
            <a:ext cx="16751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3130" algn="l"/>
              </a:tabLst>
            </a:pP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0.02396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30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0.005	0.0237 </a:t>
            </a:r>
            <a:r>
              <a:rPr dirty="0" sz="800" spc="215" i="1">
                <a:solidFill>
                  <a:srgbClr val="22373A"/>
                </a:solidFill>
                <a:latin typeface="Times New Roman"/>
                <a:cs typeface="Times New Roman"/>
              </a:rPr>
              <a:t>±</a:t>
            </a:r>
            <a:r>
              <a:rPr dirty="0" sz="800" spc="-1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0.0049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17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7294" y="1912620"/>
            <a:ext cx="3913504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Table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3: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BV2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results showing precision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speciﬁcity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minority class, TPR </a:t>
            </a:r>
            <a:r>
              <a:rPr dirty="0" sz="800" spc="-45">
                <a:solidFill>
                  <a:srgbClr val="22373A"/>
                </a:solidFill>
                <a:latin typeface="Calibri"/>
                <a:cs typeface="Calibri"/>
              </a:rPr>
              <a:t>1,2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represent the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True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Positive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Rate/recall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classes </a:t>
            </a:r>
            <a:r>
              <a:rPr dirty="0" sz="800" spc="-60">
                <a:solidFill>
                  <a:srgbClr val="22373A"/>
                </a:solidFill>
                <a:latin typeface="Calibri"/>
                <a:cs typeface="Calibri"/>
              </a:rPr>
              <a:t>1,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-30">
                <a:solidFill>
                  <a:srgbClr val="22373A"/>
                </a:solidFill>
                <a:latin typeface="Calibri"/>
                <a:cs typeface="Calibri"/>
              </a:rPr>
              <a:t>3,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average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training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error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all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standard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deviation.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These  results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methods </a:t>
            </a:r>
            <a:r>
              <a:rPr dirty="0" sz="800" spc="-25" i="1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-25" i="1">
                <a:solidFill>
                  <a:srgbClr val="22373A"/>
                </a:solidFill>
                <a:latin typeface="Calibri"/>
                <a:cs typeface="Calibri"/>
              </a:rPr>
              <a:t>LGMLVQ3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i.e.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experimental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setup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BV2.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3874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</a:t>
            </a:r>
            <a:r>
              <a:rPr dirty="0" sz="1000" spc="-30">
                <a:solidFill>
                  <a:srgbClr val="F9F9F9"/>
                </a:solidFill>
              </a:rPr>
              <a:t> </a:t>
            </a:r>
            <a:r>
              <a:rPr dirty="0" sz="1000" spc="5">
                <a:solidFill>
                  <a:srgbClr val="F9F9F9"/>
                </a:solidFill>
              </a:rPr>
              <a:t>RV2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 h="0">
                <a:moveTo>
                  <a:pt x="0" y="0"/>
                </a:moveTo>
                <a:lnTo>
                  <a:pt x="267563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2300" y="900226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5508" y="885184"/>
            <a:ext cx="5207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LGMLVQ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6743" y="885184"/>
            <a:ext cx="4908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GM</a:t>
            </a:r>
            <a:r>
              <a:rPr dirty="0" sz="900" spc="-75">
                <a:solidFill>
                  <a:srgbClr val="22373A"/>
                </a:solidFill>
                <a:latin typeface="Calibri"/>
                <a:cs typeface="Calibri"/>
              </a:rPr>
              <a:t>L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Q3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978" y="885184"/>
            <a:ext cx="6927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LGMLVQ2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65">
                <a:solidFill>
                  <a:srgbClr val="22373A"/>
                </a:solidFill>
                <a:latin typeface="Calibri"/>
                <a:cs typeface="Calibri"/>
              </a:rPr>
              <a:t>-BL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1062075"/>
            <a:ext cx="3942715" cy="0"/>
          </a:xfrm>
          <a:custGeom>
            <a:avLst/>
            <a:gdLst/>
            <a:ahLst/>
            <a:cxnLst/>
            <a:rect l="l" t="t" r="r" b="b"/>
            <a:pathLst>
              <a:path w="3942715" h="0">
                <a:moveTo>
                  <a:pt x="0" y="0"/>
                </a:moveTo>
                <a:lnTo>
                  <a:pt x="3942232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2300" y="1064615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5508" y="1049561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0.8362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0.0461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6708" y="1049561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0.8449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0.0456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7942" y="1049561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0.697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0.0631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300" y="1223937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55508" y="1208895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0.9868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6708" y="1208895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0.9877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7942" y="1208895"/>
            <a:ext cx="7378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0.97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0.0097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2300" y="1383258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4">
                <a:moveTo>
                  <a:pt x="0" y="159334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5508" y="1368216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0.967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6710" y="1368216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0.9674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7942" y="1368216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0.922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0.0264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2300" y="1542592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55508" y="1527550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0.939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0.0457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6710" y="1527550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0.9392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0.0457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7942" y="1527550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0.949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0.0482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2300" y="1701914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159334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55508" y="1686872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0.9818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6708" y="1686872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0.9825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-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7942" y="1686872"/>
            <a:ext cx="7378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0.98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0.0056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2300" y="1861248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55508" y="1846194"/>
            <a:ext cx="80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0.0261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46708" y="1846194"/>
            <a:ext cx="86486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0.02593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7940" y="1846194"/>
            <a:ext cx="7378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0.043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1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0.007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3214" y="1026875"/>
            <a:ext cx="906144" cy="11410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Precision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Speciﬁcity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TPR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16199"/>
              </a:lnSpc>
            </a:pP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training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error 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Avg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test</a:t>
            </a:r>
            <a:r>
              <a:rPr dirty="0" sz="900" spc="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error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92300" y="2020570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159321"/>
                </a:moveTo>
                <a:lnTo>
                  <a:pt x="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55508" y="2005528"/>
            <a:ext cx="27838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3300" algn="l"/>
                <a:tab pos="199453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0.0264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5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0.0067	0.0259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5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0.0067	0.0435 </a:t>
            </a:r>
            <a:r>
              <a:rPr dirty="0" sz="900" spc="215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dirty="0" sz="900" spc="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0.008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18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47294" y="2236724"/>
            <a:ext cx="3835400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Table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4: </a:t>
            </a:r>
            <a:r>
              <a:rPr dirty="0" sz="800" spc="-10" i="1">
                <a:solidFill>
                  <a:srgbClr val="22373A"/>
                </a:solidFill>
                <a:latin typeface="Calibri"/>
                <a:cs typeface="Calibri"/>
              </a:rPr>
              <a:t>RV2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results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methods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-35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LGMLVQ3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rank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50">
                <a:solidFill>
                  <a:srgbClr val="22373A"/>
                </a:solidFill>
                <a:latin typeface="Calibri"/>
                <a:cs typeface="Calibri"/>
              </a:rPr>
              <a:t>-BL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experimental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setup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RV1.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LGMLVQ2-BL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resampled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using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Borderline-SMOTE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technique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rest by</a:t>
            </a:r>
            <a:r>
              <a:rPr dirty="0" sz="800" spc="1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SMOTE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20199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20">
                <a:solidFill>
                  <a:srgbClr val="F9F9F9"/>
                </a:solidFill>
              </a:rPr>
              <a:t>RV2-</a:t>
            </a:r>
            <a:r>
              <a:rPr dirty="0" sz="1000" spc="-45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 h="0">
                <a:moveTo>
                  <a:pt x="0" y="0"/>
                </a:moveTo>
                <a:lnTo>
                  <a:pt x="2824278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8791" y="393794"/>
            <a:ext cx="3110420" cy="234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2798623"/>
            <a:ext cx="3905885" cy="28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4: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Top 6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class-wise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relevant features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normalized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proﬁle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with 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features’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percentage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8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contribution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9716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5">
                <a:solidFill>
                  <a:srgbClr val="F9F9F9"/>
                </a:solidFill>
              </a:rPr>
              <a:t>RV2</a:t>
            </a:r>
            <a:r>
              <a:rPr dirty="0" sz="1000" spc="-45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973070" cy="0"/>
          </a:xfrm>
          <a:custGeom>
            <a:avLst/>
            <a:gdLst/>
            <a:ahLst/>
            <a:cxnLst/>
            <a:rect l="l" t="t" r="r" b="b"/>
            <a:pathLst>
              <a:path w="2973070" h="0">
                <a:moveTo>
                  <a:pt x="0" y="0"/>
                </a:moveTo>
                <a:lnTo>
                  <a:pt x="297292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17" y="393823"/>
            <a:ext cx="3572373" cy="257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3022765"/>
            <a:ext cx="3571875" cy="28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15">
                <a:solidFill>
                  <a:srgbClr val="22373A"/>
                </a:solidFill>
                <a:latin typeface="Calibri"/>
                <a:cs typeface="Calibri"/>
              </a:rPr>
              <a:t>5: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Further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illustration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Top 6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relevant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features’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prototype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positions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relative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feature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value</a:t>
            </a:r>
            <a:r>
              <a:rPr dirty="0" sz="8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distribution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7923" y="3247496"/>
            <a:ext cx="10413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22373A"/>
                </a:solidFill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9716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5">
                <a:solidFill>
                  <a:srgbClr val="F9F9F9"/>
                </a:solidFill>
              </a:rPr>
              <a:t>RV2</a:t>
            </a:r>
            <a:r>
              <a:rPr dirty="0" sz="1000" spc="-45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56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643911"/>
            <a:ext cx="2133300" cy="159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6363" y="644453"/>
            <a:ext cx="2133390" cy="1599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2300010"/>
            <a:ext cx="3829685" cy="61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1544">
              <a:lnSpc>
                <a:spcPct val="100000"/>
              </a:lnSpc>
              <a:spcBef>
                <a:spcPts val="95"/>
              </a:spcBef>
              <a:tabLst>
                <a:tab pos="2915920" algn="l"/>
              </a:tabLst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(a)	(b)</a:t>
            </a:r>
            <a:endParaRPr sz="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68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6: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(a)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test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confusion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matrix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model </a:t>
            </a:r>
            <a:r>
              <a:rPr dirty="0" sz="800" spc="-25" i="1">
                <a:solidFill>
                  <a:srgbClr val="22373A"/>
                </a:solidFill>
                <a:latin typeface="Calibri"/>
                <a:cs typeface="Calibri"/>
              </a:rPr>
              <a:t>LGMLVQ2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800" spc="-10" i="1">
                <a:solidFill>
                  <a:srgbClr val="22373A"/>
                </a:solidFill>
                <a:latin typeface="Calibri"/>
                <a:cs typeface="Calibri"/>
              </a:rPr>
              <a:t>RV2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(b)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shows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ROC curve 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minority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vs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all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other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classes 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corresponding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AUROC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value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8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800" spc="-5" i="1">
                <a:solidFill>
                  <a:srgbClr val="22373A"/>
                </a:solidFill>
                <a:latin typeface="Sitka Text"/>
                <a:cs typeface="Sitka Text"/>
              </a:rPr>
              <a:t>.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99387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9630" y="3242790"/>
            <a:ext cx="125095" cy="1339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21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9716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Experimental </a:t>
            </a:r>
            <a:r>
              <a:rPr dirty="0" sz="1000" spc="50">
                <a:solidFill>
                  <a:srgbClr val="F9F9F9"/>
                </a:solidFill>
              </a:rPr>
              <a:t>Setup </a:t>
            </a:r>
            <a:r>
              <a:rPr dirty="0" sz="1000" spc="5">
                <a:solidFill>
                  <a:srgbClr val="F9F9F9"/>
                </a:solidFill>
              </a:rPr>
              <a:t>RV2</a:t>
            </a:r>
            <a:r>
              <a:rPr dirty="0" sz="1000" spc="-45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270250" cy="0"/>
          </a:xfrm>
          <a:custGeom>
            <a:avLst/>
            <a:gdLst/>
            <a:ahLst/>
            <a:cxnLst/>
            <a:rect l="l" t="t" r="r" b="b"/>
            <a:pathLst>
              <a:path w="3270250" h="0">
                <a:moveTo>
                  <a:pt x="0" y="0"/>
                </a:moveTo>
                <a:lnTo>
                  <a:pt x="327020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778622"/>
            <a:ext cx="1600083" cy="119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404" y="778622"/>
            <a:ext cx="1600083" cy="1199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0814" y="778622"/>
            <a:ext cx="1597126" cy="1199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2034352"/>
            <a:ext cx="3807460" cy="742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1345">
              <a:lnSpc>
                <a:spcPct val="100000"/>
              </a:lnSpc>
              <a:spcBef>
                <a:spcPts val="95"/>
              </a:spcBef>
              <a:tabLst>
                <a:tab pos="1924685" algn="l"/>
                <a:tab pos="3255010" algn="l"/>
              </a:tabLst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(a)	(b)	(c)</a:t>
            </a:r>
            <a:endParaRPr sz="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68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40">
                <a:solidFill>
                  <a:srgbClr val="22373A"/>
                </a:solidFill>
                <a:latin typeface="Calibri"/>
                <a:cs typeface="Calibri"/>
              </a:rPr>
              <a:t>7: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Misclassiﬁcation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rates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wrongly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classiﬁed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each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representing which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there are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misclassiﬁed </a:t>
            </a:r>
            <a:r>
              <a:rPr dirty="0" sz="800" spc="-15">
                <a:solidFill>
                  <a:srgbClr val="22373A"/>
                </a:solidFill>
                <a:latin typeface="Calibri"/>
                <a:cs typeface="Calibri"/>
              </a:rPr>
              <a:t>for.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(a)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64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-40">
                <a:solidFill>
                  <a:srgbClr val="22373A"/>
                </a:solidFill>
                <a:latin typeface="Calibri"/>
                <a:cs typeface="Calibri"/>
              </a:rPr>
              <a:t>125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misclassiﬁed 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80">
                <a:solidFill>
                  <a:srgbClr val="22373A"/>
                </a:solidFill>
                <a:latin typeface="Calibri"/>
                <a:cs typeface="Calibri"/>
              </a:rPr>
              <a:t>1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800" spc="-15">
                <a:solidFill>
                  <a:srgbClr val="22373A"/>
                </a:solidFill>
                <a:latin typeface="Calibri"/>
                <a:cs typeface="Calibri"/>
              </a:rPr>
              <a:t>oǒten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identiﬁed 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35">
                <a:solidFill>
                  <a:srgbClr val="22373A"/>
                </a:solidFill>
                <a:latin typeface="Calibri"/>
                <a:cs typeface="Calibri"/>
              </a:rPr>
              <a:t>2.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(b) </a:t>
            </a:r>
            <a:r>
              <a:rPr dirty="0" sz="800">
                <a:solidFill>
                  <a:srgbClr val="22373A"/>
                </a:solidFill>
                <a:latin typeface="Calibri"/>
                <a:cs typeface="Calibri"/>
              </a:rPr>
              <a:t>20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-45">
                <a:solidFill>
                  <a:srgbClr val="22373A"/>
                </a:solidFill>
                <a:latin typeface="Calibri"/>
                <a:cs typeface="Calibri"/>
              </a:rPr>
              <a:t>27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 </a:t>
            </a:r>
            <a:r>
              <a:rPr dirty="0" sz="800" spc="-15">
                <a:solidFill>
                  <a:srgbClr val="22373A"/>
                </a:solidFill>
                <a:latin typeface="Calibri"/>
                <a:cs typeface="Calibri"/>
              </a:rPr>
              <a:t>oǒten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classiﬁed 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60">
                <a:solidFill>
                  <a:srgbClr val="22373A"/>
                </a:solidFill>
                <a:latin typeface="Calibri"/>
                <a:cs typeface="Calibri"/>
              </a:rPr>
              <a:t>1.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(c)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66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-10">
                <a:solidFill>
                  <a:srgbClr val="22373A"/>
                </a:solidFill>
                <a:latin typeface="Calibri"/>
                <a:cs typeface="Calibri"/>
              </a:rPr>
              <a:t>92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3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classiﬁed 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dirty="0" sz="800" spc="1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9630" y="3242790"/>
            <a:ext cx="125095" cy="1339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22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21558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F9F9F9"/>
                </a:solidFill>
              </a:rPr>
              <a:t>Wrongly </a:t>
            </a:r>
            <a:r>
              <a:rPr dirty="0" sz="1000" spc="55">
                <a:solidFill>
                  <a:srgbClr val="F9F9F9"/>
                </a:solidFill>
              </a:rPr>
              <a:t>classiﬁed </a:t>
            </a:r>
            <a:r>
              <a:rPr dirty="0" sz="1000" spc="50">
                <a:solidFill>
                  <a:srgbClr val="F9F9F9"/>
                </a:solidFill>
              </a:rPr>
              <a:t>example</a:t>
            </a:r>
            <a:r>
              <a:rPr dirty="0" sz="1000" spc="-45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 h="0">
                <a:moveTo>
                  <a:pt x="0" y="0"/>
                </a:moveTo>
                <a:lnTo>
                  <a:pt x="341884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578705"/>
            <a:ext cx="2133390" cy="1599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6363" y="667520"/>
            <a:ext cx="2261577" cy="1510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2234262"/>
            <a:ext cx="3900170" cy="742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15920" indent="-1985010">
              <a:lnSpc>
                <a:spcPct val="100000"/>
              </a:lnSpc>
              <a:spcBef>
                <a:spcPts val="95"/>
              </a:spcBef>
              <a:buAutoNum type="alphaLcParenBoth"/>
              <a:tabLst>
                <a:tab pos="2915920" algn="l"/>
                <a:tab pos="2916555" algn="l"/>
              </a:tabLst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(b)</a:t>
            </a:r>
            <a:endParaRPr sz="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68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8: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100% Wrongly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classiﬁed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minority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35">
                <a:solidFill>
                  <a:srgbClr val="22373A"/>
                </a:solidFill>
                <a:latin typeface="Calibri"/>
                <a:cs typeface="Calibri"/>
              </a:rPr>
              <a:t>2.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(a)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Common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top  feature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positions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relative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closest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correct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wrong</a:t>
            </a:r>
            <a:r>
              <a:rPr dirty="0" sz="8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prototypes</a:t>
            </a:r>
            <a:endParaRPr sz="800">
              <a:latin typeface="Calibri"/>
              <a:cs typeface="Calibri"/>
            </a:endParaRPr>
          </a:p>
          <a:p>
            <a:pPr marL="12700" marR="23495">
              <a:lnSpc>
                <a:spcPct val="107400"/>
              </a:lnSpc>
              <a:buAutoNum type="alphaLcParenBoth" startAt="2"/>
              <a:tabLst>
                <a:tab pos="165100" algn="l"/>
              </a:tabLst>
            </a:pP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distances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projection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prototype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arc representation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same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 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relative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other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observations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each</a:t>
            </a:r>
            <a:r>
              <a:rPr dirty="0" sz="800" spc="1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class.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9630" y="3242790"/>
            <a:ext cx="125095" cy="1339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23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220408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Correctly </a:t>
            </a:r>
            <a:r>
              <a:rPr dirty="0" sz="1000" spc="55">
                <a:solidFill>
                  <a:srgbClr val="F9F9F9"/>
                </a:solidFill>
              </a:rPr>
              <a:t>classiﬁed </a:t>
            </a:r>
            <a:r>
              <a:rPr dirty="0" sz="1000" spc="50">
                <a:solidFill>
                  <a:srgbClr val="F9F9F9"/>
                </a:solidFill>
              </a:rPr>
              <a:t>example</a:t>
            </a:r>
            <a:r>
              <a:rPr dirty="0" sz="1000" spc="-60">
                <a:solidFill>
                  <a:srgbClr val="F9F9F9"/>
                </a:solidFill>
              </a:rPr>
              <a:t> </a:t>
            </a:r>
            <a:r>
              <a:rPr dirty="0" sz="1000" spc="-5">
                <a:solidFill>
                  <a:srgbClr val="F9F9F9"/>
                </a:solidFill>
              </a:rPr>
              <a:t>-</a:t>
            </a:r>
            <a:r>
              <a:rPr dirty="0" sz="1000" spc="-5" i="1">
                <a:solidFill>
                  <a:srgbClr val="F9F9F9"/>
                </a:solidFill>
                <a:latin typeface="Calibri"/>
                <a:cs typeface="Calibri"/>
              </a:rPr>
              <a:t>LGMLVQ2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568065" cy="0"/>
          </a:xfrm>
          <a:custGeom>
            <a:avLst/>
            <a:gdLst/>
            <a:ahLst/>
            <a:cxnLst/>
            <a:rect l="l" t="t" r="r" b="b"/>
            <a:pathLst>
              <a:path w="3568065" h="0">
                <a:moveTo>
                  <a:pt x="0" y="0"/>
                </a:moveTo>
                <a:lnTo>
                  <a:pt x="356756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644186"/>
            <a:ext cx="2133390" cy="1599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6363" y="733002"/>
            <a:ext cx="2261577" cy="1510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2299744"/>
            <a:ext cx="3901440" cy="61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1544">
              <a:lnSpc>
                <a:spcPct val="100000"/>
              </a:lnSpc>
              <a:spcBef>
                <a:spcPts val="95"/>
              </a:spcBef>
              <a:tabLst>
                <a:tab pos="2915920" algn="l"/>
              </a:tabLst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(a)	(b)</a:t>
            </a:r>
            <a:endParaRPr sz="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685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5">
                <a:solidFill>
                  <a:srgbClr val="22373A"/>
                </a:solidFill>
                <a:latin typeface="Calibri"/>
                <a:cs typeface="Calibri"/>
              </a:rPr>
              <a:t>9: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100%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Correctly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classiﬁed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minority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800" spc="-35">
                <a:solidFill>
                  <a:srgbClr val="22373A"/>
                </a:solidFill>
                <a:latin typeface="Calibri"/>
                <a:cs typeface="Calibri"/>
              </a:rPr>
              <a:t>2.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(a)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Top 6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feature 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positions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relative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closest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correct prototype (b)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arc  representation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same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example </a:t>
            </a:r>
            <a:r>
              <a:rPr dirty="0" sz="800" spc="35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distance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projection</a:t>
            </a:r>
            <a:r>
              <a:rPr dirty="0" sz="800" spc="1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prototype.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9630" y="3242790"/>
            <a:ext cx="125095" cy="1339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24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372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Introduction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64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5432" y="1224613"/>
            <a:ext cx="3712845" cy="105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8255" indent="-90170">
              <a:lnSpc>
                <a:spcPct val="116199"/>
              </a:lnSpc>
              <a:spcBef>
                <a:spcPts val="100"/>
              </a:spcBef>
              <a:buChar char="•"/>
              <a:tabLst>
                <a:tab pos="102870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Science in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Astronomy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becoming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more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popular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increasingly  complex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vast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amounts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dirty="0" sz="900" spc="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available.</a:t>
            </a:r>
            <a:endParaRPr sz="900">
              <a:latin typeface="Calibri"/>
              <a:cs typeface="Calibri"/>
            </a:endParaRPr>
          </a:p>
          <a:p>
            <a:pPr marL="102235" marR="5080" indent="-90170">
              <a:lnSpc>
                <a:spcPct val="116199"/>
              </a:lnSpc>
              <a:spcBef>
                <a:spcPts val="295"/>
              </a:spcBef>
              <a:buChar char="•"/>
              <a:tabLst>
                <a:tab pos="102870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Common conventional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astronomical method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analysis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Photometric 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selection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[</a:t>
            </a:r>
            <a:r>
              <a:rPr dirty="0" sz="900" spc="3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Stetson,</a:t>
            </a:r>
            <a:r>
              <a:rPr dirty="0" sz="900" spc="4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 spc="-2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2013</a:t>
            </a:r>
            <a:r>
              <a:rPr dirty="0" sz="900" spc="-25">
                <a:solidFill>
                  <a:srgbClr val="22373A"/>
                </a:solidFill>
                <a:latin typeface="Calibri"/>
                <a:cs typeface="Calibri"/>
              </a:rPr>
              <a:t>]</a:t>
            </a:r>
            <a:endParaRPr sz="900">
              <a:latin typeface="Calibri"/>
              <a:cs typeface="Calibri"/>
            </a:endParaRPr>
          </a:p>
          <a:p>
            <a:pPr marL="102235" marR="125730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102870" algn="l"/>
              </a:tabLst>
            </a:pP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ML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techniques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have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been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previously explored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e.g. </a:t>
            </a:r>
            <a:r>
              <a:rPr dirty="0" sz="900" spc="-25">
                <a:solidFill>
                  <a:srgbClr val="22373A"/>
                </a:solidFill>
                <a:latin typeface="Calibri"/>
                <a:cs typeface="Calibri"/>
              </a:rPr>
              <a:t>SVM,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KNN,Random 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Forest,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Artiﬁcial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Neural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Networks</a:t>
            </a:r>
            <a:r>
              <a:rPr dirty="0" sz="9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etc.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447" y="3242790"/>
            <a:ext cx="88265" cy="133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-15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34429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solidFill>
                  <a:srgbClr val="F9F9F9"/>
                </a:solidFill>
              </a:rPr>
              <a:t>Summary </a:t>
            </a:r>
            <a:r>
              <a:rPr dirty="0" sz="1000" spc="40">
                <a:solidFill>
                  <a:srgbClr val="F9F9F9"/>
                </a:solidFill>
              </a:rPr>
              <a:t>of</a:t>
            </a:r>
            <a:r>
              <a:rPr dirty="0" sz="1000" spc="-50">
                <a:solidFill>
                  <a:srgbClr val="F9F9F9"/>
                </a:solidFill>
              </a:rPr>
              <a:t> </a:t>
            </a:r>
            <a:r>
              <a:rPr dirty="0" sz="1000" spc="55">
                <a:solidFill>
                  <a:srgbClr val="F9F9F9"/>
                </a:solidFill>
              </a:rPr>
              <a:t>discussion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716654" cy="0"/>
          </a:xfrm>
          <a:custGeom>
            <a:avLst/>
            <a:gdLst/>
            <a:ahLst/>
            <a:cxnLst/>
            <a:rect l="l" t="t" r="r" b="b"/>
            <a:pathLst>
              <a:path w="3716654" h="0">
                <a:moveTo>
                  <a:pt x="0" y="0"/>
                </a:moveTo>
                <a:lnTo>
                  <a:pt x="371620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0032" y="686629"/>
            <a:ext cx="3796029" cy="212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marR="260985" indent="-90170">
              <a:lnSpc>
                <a:spcPct val="116199"/>
              </a:lnSpc>
              <a:spcBef>
                <a:spcPts val="100"/>
              </a:spcBef>
              <a:buChar char="•"/>
              <a:tabLst>
                <a:tab pos="128270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Angular size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features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g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7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67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u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predominantly  important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minority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than</a:t>
            </a:r>
            <a:r>
              <a:rPr dirty="0" sz="900" spc="1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expected.</a:t>
            </a:r>
            <a:endParaRPr sz="900">
              <a:latin typeface="Calibri"/>
              <a:cs typeface="Calibri"/>
            </a:endParaRPr>
          </a:p>
          <a:p>
            <a:pPr marL="127635" indent="-90170">
              <a:lnSpc>
                <a:spcPct val="100000"/>
              </a:lnSpc>
              <a:spcBef>
                <a:spcPts val="470"/>
              </a:spcBef>
              <a:buChar char="•"/>
              <a:tabLst>
                <a:tab pos="128270" algn="l"/>
              </a:tabLst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Sizes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expected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used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discriminate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-90">
                <a:solidFill>
                  <a:srgbClr val="22373A"/>
                </a:solidFill>
                <a:latin typeface="Calibri"/>
                <a:cs typeface="Calibri"/>
              </a:rPr>
              <a:t>1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</a:t>
            </a:r>
            <a:r>
              <a:rPr dirty="0" sz="9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3.</a:t>
            </a:r>
            <a:endParaRPr sz="900">
              <a:latin typeface="Calibri"/>
              <a:cs typeface="Calibri"/>
            </a:endParaRPr>
          </a:p>
          <a:p>
            <a:pPr marL="127635" marR="36830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128270" algn="l"/>
              </a:tabLst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2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objects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faint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hence measurements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can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larger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than actual 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size.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This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introduces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bias in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data.</a:t>
            </a:r>
            <a:endParaRPr sz="900">
              <a:latin typeface="Calibri"/>
              <a:cs typeface="Calibri"/>
            </a:endParaRPr>
          </a:p>
          <a:p>
            <a:pPr marL="127635" marR="70485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128270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Astronomically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more relevant features of </a:t>
            </a: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ui</a:t>
            </a:r>
            <a:r>
              <a:rPr dirty="0" sz="900" spc="55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age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object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ik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metallicity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do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not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vie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well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minority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class. Observations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u 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K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ﬁlters are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hard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have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lower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signal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noise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ratio.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Also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other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color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indices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like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gi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gr</a:t>
            </a:r>
            <a:r>
              <a:rPr dirty="0" sz="900" spc="15" b="0" i="1">
                <a:solidFill>
                  <a:srgbClr val="22373A"/>
                </a:solidFill>
                <a:latin typeface="Bookman Old Style"/>
                <a:cs typeface="Bookman Old Style"/>
              </a:rPr>
              <a:t>,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rk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etc.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partially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carry the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information.</a:t>
            </a:r>
            <a:endParaRPr sz="900">
              <a:latin typeface="Calibri"/>
              <a:cs typeface="Calibri"/>
            </a:endParaRPr>
          </a:p>
          <a:p>
            <a:pPr marL="127635" indent="-90170">
              <a:lnSpc>
                <a:spcPct val="100000"/>
              </a:lnSpc>
              <a:spcBef>
                <a:spcPts val="470"/>
              </a:spcBef>
              <a:buChar char="•"/>
              <a:tabLst>
                <a:tab pos="128270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Appropriate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pre-processing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crucial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9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research</a:t>
            </a:r>
            <a:endParaRPr sz="900">
              <a:latin typeface="Calibri"/>
              <a:cs typeface="Calibri"/>
            </a:endParaRPr>
          </a:p>
          <a:p>
            <a:pPr marL="127635" marR="123825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128270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boundaries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evidently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non-linear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local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metric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tensor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method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LGMLVQ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appropriate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this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9630" y="3242790"/>
            <a:ext cx="125095" cy="1339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600" spc="-20">
                <a:solidFill>
                  <a:srgbClr val="22373A"/>
                </a:solidFill>
                <a:latin typeface="Calibri"/>
                <a:cs typeface="Calibri"/>
              </a:rPr>
              <a:t>25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1247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F9F9F9"/>
                </a:solidFill>
              </a:rPr>
              <a:t>Future</a:t>
            </a:r>
            <a:r>
              <a:rPr dirty="0" sz="1000" spc="-25">
                <a:solidFill>
                  <a:srgbClr val="F9F9F9"/>
                </a:solidFill>
              </a:rPr>
              <a:t> </a:t>
            </a:r>
            <a:r>
              <a:rPr dirty="0" sz="1000" spc="15">
                <a:solidFill>
                  <a:srgbClr val="F9F9F9"/>
                </a:solidFill>
              </a:rPr>
              <a:t>Work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3865245" cy="0"/>
          </a:xfrm>
          <a:custGeom>
            <a:avLst/>
            <a:gdLst/>
            <a:ahLst/>
            <a:cxnLst/>
            <a:rect l="l" t="t" r="r" b="b"/>
            <a:pathLst>
              <a:path w="3865245" h="0">
                <a:moveTo>
                  <a:pt x="0" y="0"/>
                </a:moveTo>
                <a:lnTo>
                  <a:pt x="386484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930866"/>
            <a:ext cx="3794760" cy="164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Possible </a:t>
            </a:r>
            <a:r>
              <a:rPr dirty="0" sz="900" spc="25" i="1">
                <a:solidFill>
                  <a:srgbClr val="22373A"/>
                </a:solidFill>
                <a:latin typeface="Calibri"/>
                <a:cs typeface="Calibri"/>
              </a:rPr>
              <a:t>Future</a:t>
            </a:r>
            <a:r>
              <a:rPr dirty="0" sz="90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work</a:t>
            </a:r>
            <a:endParaRPr sz="900">
              <a:latin typeface="Calibri"/>
              <a:cs typeface="Calibri"/>
            </a:endParaRPr>
          </a:p>
          <a:p>
            <a:pPr marL="240029" marR="48895" indent="-90170">
              <a:lnSpc>
                <a:spcPct val="116199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Use trained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models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on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novel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observation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aid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further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research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into  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Ultra-compact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Dwarf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galaxies(UCDs)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Globular</a:t>
            </a:r>
            <a:r>
              <a:rPr dirty="0" sz="900" spc="1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Clusters.</a:t>
            </a:r>
            <a:endParaRPr sz="900">
              <a:latin typeface="Calibri"/>
              <a:cs typeface="Calibri"/>
            </a:endParaRPr>
          </a:p>
          <a:p>
            <a:pPr marL="240029" marR="126364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More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work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on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preliminary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feature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selection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address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disparity 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astronomical</a:t>
            </a:r>
            <a:r>
              <a:rPr dirty="0" sz="900" spc="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expectations.</a:t>
            </a:r>
            <a:endParaRPr sz="900">
              <a:latin typeface="Calibri"/>
              <a:cs typeface="Calibri"/>
            </a:endParaRPr>
          </a:p>
          <a:p>
            <a:pPr marL="240029" marR="45720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Explore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missing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value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imputation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techniques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cater for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information 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loss</a:t>
            </a:r>
            <a:endParaRPr sz="900">
              <a:latin typeface="Calibri"/>
              <a:cs typeface="Calibri"/>
            </a:endParaRPr>
          </a:p>
          <a:p>
            <a:pPr marL="240029" marR="5080" indent="-90170">
              <a:lnSpc>
                <a:spcPct val="116199"/>
              </a:lnSpc>
              <a:spcBef>
                <a:spcPts val="295"/>
              </a:spcBef>
              <a:buChar char="•"/>
              <a:tabLst>
                <a:tab pos="240665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Angle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LVQ[</a:t>
            </a:r>
            <a:r>
              <a:rPr dirty="0" sz="900" spc="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Bunte et </a:t>
            </a:r>
            <a:r>
              <a:rPr dirty="0" sz="90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al., </a:t>
            </a:r>
            <a:r>
              <a:rPr dirty="0" sz="900" spc="-2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2016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]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that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deﬁnes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angular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based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similarity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minimises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within-class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variation.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904" y="3242790"/>
            <a:ext cx="101600" cy="132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">
                <a:solidFill>
                  <a:srgbClr val="22373A"/>
                </a:solidFill>
                <a:latin typeface="Calibri"/>
                <a:cs typeface="Calibri"/>
              </a:rPr>
              <a:t>26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8274" y="1494152"/>
            <a:ext cx="9315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latin typeface="Calibri"/>
                <a:cs typeface="Calibri"/>
              </a:rPr>
              <a:t>Question</a:t>
            </a:r>
            <a:r>
              <a:rPr dirty="0" sz="1400" spc="3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904" y="3242790"/>
            <a:ext cx="101600" cy="132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">
                <a:solidFill>
                  <a:srgbClr val="22373A"/>
                </a:solidFill>
                <a:latin typeface="Calibri"/>
                <a:cs typeface="Calibri"/>
              </a:rPr>
              <a:t>26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5692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References</a:t>
            </a:r>
            <a:r>
              <a:rPr dirty="0" sz="1000" spc="240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i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013835" cy="0"/>
          </a:xfrm>
          <a:custGeom>
            <a:avLst/>
            <a:gdLst/>
            <a:ahLst/>
            <a:cxnLst/>
            <a:rect l="l" t="t" r="r" b="b"/>
            <a:pathLst>
              <a:path w="4013835" h="0">
                <a:moveTo>
                  <a:pt x="0" y="0"/>
                </a:moveTo>
                <a:lnTo>
                  <a:pt x="401349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954" y="846443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954" y="846443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7" y="86542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259" y="88440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59" y="89705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7" y="9160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607" y="9286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7" y="9413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607" y="9539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90" y="912868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869" y="846443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7954" y="1372135"/>
            <a:ext cx="101220" cy="139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954" y="137213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7" y="139111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259" y="14100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259" y="142274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7" y="14417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607" y="14543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07" y="14670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0607" y="147968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890" y="1438559"/>
            <a:ext cx="31635" cy="44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869" y="137213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954" y="1875499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954" y="187549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7" y="189447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259" y="191345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259" y="19261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607" y="194508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607" y="19577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607" y="19703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607" y="198304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890" y="1941924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3869" y="187549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7907" y="817413"/>
            <a:ext cx="3763010" cy="16922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Bertin,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E.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Arnouts,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S.</a:t>
            </a:r>
            <a:r>
              <a:rPr dirty="0" sz="900" spc="-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(1996).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Sextractor: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Soǒtware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for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source</a:t>
            </a:r>
            <a:r>
              <a:rPr dirty="0" sz="900" spc="-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extraction.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Astronomy </a:t>
            </a:r>
            <a:r>
              <a:rPr dirty="0" sz="900" spc="50" i="1">
                <a:solidFill>
                  <a:srgbClr val="6E7B7D"/>
                </a:solidFill>
                <a:latin typeface="Calibri"/>
                <a:cs typeface="Calibri"/>
              </a:rPr>
              <a:t>and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Astrophysics </a:t>
            </a:r>
            <a:r>
              <a:rPr dirty="0" sz="900" spc="40" i="1">
                <a:solidFill>
                  <a:srgbClr val="6E7B7D"/>
                </a:solidFill>
                <a:latin typeface="Calibri"/>
                <a:cs typeface="Calibri"/>
              </a:rPr>
              <a:t>Supplement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Series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,</a:t>
            </a:r>
            <a:r>
              <a:rPr dirty="0" sz="900" spc="8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6E7B7D"/>
                </a:solidFill>
                <a:latin typeface="Calibri"/>
                <a:cs typeface="Calibri"/>
              </a:rPr>
              <a:t>117(2):393–404.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Bojer, </a:t>
            </a:r>
            <a:r>
              <a:rPr dirty="0" sz="900" spc="-45">
                <a:solidFill>
                  <a:srgbClr val="22373A"/>
                </a:solidFill>
                <a:latin typeface="Calibri"/>
                <a:cs typeface="Calibri"/>
              </a:rPr>
              <a:t>T.,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Hammer,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B.,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Schunk,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D.,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von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Toschanowitz,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K.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T.</a:t>
            </a:r>
            <a:r>
              <a:rPr dirty="0" sz="900" spc="-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(2001).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0"/>
              </a:spcBef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Relevance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determination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 learning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quantization.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In </a:t>
            </a:r>
            <a:r>
              <a:rPr dirty="0" sz="900" spc="15" i="1">
                <a:solidFill>
                  <a:srgbClr val="6E7B7D"/>
                </a:solidFill>
                <a:latin typeface="Calibri"/>
                <a:cs typeface="Calibri"/>
              </a:rPr>
              <a:t>PROC. </a:t>
            </a:r>
            <a:r>
              <a:rPr dirty="0" sz="900" spc="20" i="1">
                <a:solidFill>
                  <a:srgbClr val="6E7B7D"/>
                </a:solidFill>
                <a:latin typeface="Calibri"/>
                <a:cs typeface="Calibri"/>
              </a:rPr>
              <a:t>OF </a:t>
            </a:r>
            <a:r>
              <a:rPr dirty="0" sz="900" spc="15" i="1">
                <a:solidFill>
                  <a:srgbClr val="6E7B7D"/>
                </a:solidFill>
                <a:latin typeface="Calibri"/>
                <a:cs typeface="Calibri"/>
              </a:rPr>
              <a:t>EUROPEAN </a:t>
            </a:r>
            <a:r>
              <a:rPr dirty="0" sz="900" spc="5" i="1">
                <a:solidFill>
                  <a:srgbClr val="6E7B7D"/>
                </a:solidFill>
                <a:latin typeface="Calibri"/>
                <a:cs typeface="Calibri"/>
              </a:rPr>
              <a:t>SYMPOSIUM </a:t>
            </a:r>
            <a:r>
              <a:rPr dirty="0" sz="900" spc="20" i="1">
                <a:solidFill>
                  <a:srgbClr val="6E7B7D"/>
                </a:solidFill>
                <a:latin typeface="Calibri"/>
                <a:cs typeface="Calibri"/>
              </a:rPr>
              <a:t>ON </a:t>
            </a:r>
            <a:r>
              <a:rPr dirty="0" sz="900" spc="10" i="1">
                <a:solidFill>
                  <a:srgbClr val="6E7B7D"/>
                </a:solidFill>
                <a:latin typeface="Calibri"/>
                <a:cs typeface="Calibri"/>
              </a:rPr>
              <a:t>ARTIFICIAL </a:t>
            </a:r>
            <a:r>
              <a:rPr dirty="0" sz="900" spc="15" i="1">
                <a:solidFill>
                  <a:srgbClr val="6E7B7D"/>
                </a:solidFill>
                <a:latin typeface="Calibri"/>
                <a:cs typeface="Calibri"/>
              </a:rPr>
              <a:t>NEURAL</a:t>
            </a:r>
            <a:r>
              <a:rPr dirty="0" sz="900" spc="40" i="1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6E7B7D"/>
                </a:solidFill>
                <a:latin typeface="Calibri"/>
                <a:cs typeface="Calibri"/>
              </a:rPr>
              <a:t>NETWORKS</a:t>
            </a:r>
            <a:r>
              <a:rPr dirty="0" sz="900" spc="5">
                <a:solidFill>
                  <a:srgbClr val="6E7B7D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Bunte,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K.</a:t>
            </a:r>
            <a:r>
              <a:rPr dirty="0" sz="900" spc="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(2011).</a:t>
            </a:r>
            <a:endParaRPr sz="900">
              <a:latin typeface="Calibri"/>
              <a:cs typeface="Calibri"/>
            </a:endParaRPr>
          </a:p>
          <a:p>
            <a:pPr marL="195580" marR="591820">
              <a:lnSpc>
                <a:spcPct val="116199"/>
              </a:lnSpc>
            </a:pP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Adaptive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dissimilarity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measures,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dimension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reduction </a:t>
            </a:r>
            <a:r>
              <a:rPr dirty="0" sz="900" spc="55" i="1">
                <a:solidFill>
                  <a:srgbClr val="22373A"/>
                </a:solidFill>
                <a:latin typeface="Calibri"/>
                <a:cs typeface="Calibri"/>
              </a:rPr>
              <a:t>and 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visualization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PhD</a:t>
            </a:r>
            <a:r>
              <a:rPr dirty="0" sz="900" spc="4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thesis.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40"/>
              </a:spcBef>
            </a:pPr>
            <a:r>
              <a:rPr dirty="0" spc="-5"/>
              <a:t>27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9184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References</a:t>
            </a:r>
            <a:r>
              <a:rPr dirty="0" sz="1000" spc="240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ii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213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954" y="534697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954" y="53469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7" y="5536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259" y="57265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59" y="58530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7" y="6042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607" y="61693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7" y="62959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607" y="6422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90" y="601121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869" y="5346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7954" y="1538136"/>
            <a:ext cx="101220" cy="139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954" y="153813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7" y="155711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259" y="157609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259" y="158874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7" y="160772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607" y="16203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07" y="163303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0607" y="164568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890" y="1604561"/>
            <a:ext cx="31635" cy="44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869" y="153813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954" y="2376095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954" y="237609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7" y="239507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259" y="24140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259" y="242670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607" y="24456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607" y="24583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607" y="247098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607" y="24836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890" y="2442520"/>
            <a:ext cx="31635" cy="44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3869" y="23760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2507" y="505641"/>
            <a:ext cx="3886835" cy="23450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Bunte,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K.,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Baranowski,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E.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S.,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Arlt, </a:t>
            </a:r>
            <a:r>
              <a:rPr dirty="0" sz="900" spc="-65">
                <a:solidFill>
                  <a:srgbClr val="22373A"/>
                </a:solidFill>
                <a:latin typeface="Calibri"/>
                <a:cs typeface="Calibri"/>
              </a:rPr>
              <a:t>W.,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Tino, 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P.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(2016).</a:t>
            </a:r>
            <a:endParaRPr sz="900">
              <a:latin typeface="Calibri"/>
              <a:cs typeface="Calibri"/>
            </a:endParaRPr>
          </a:p>
          <a:p>
            <a:pPr marL="220979" marR="30480">
              <a:lnSpc>
                <a:spcPct val="116199"/>
              </a:lnSpc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Relevance learning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quantization in variable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dimensional</a:t>
            </a:r>
            <a:r>
              <a:rPr dirty="0" sz="900" spc="-114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spaces.  </a:t>
            </a: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In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Hammer, </a:t>
            </a:r>
            <a:r>
              <a:rPr dirty="0" sz="900" spc="-15">
                <a:solidFill>
                  <a:srgbClr val="6E7B7D"/>
                </a:solidFill>
                <a:latin typeface="Calibri"/>
                <a:cs typeface="Calibri"/>
              </a:rPr>
              <a:t>B., </a:t>
            </a:r>
            <a:r>
              <a:rPr dirty="0" sz="900" spc="5">
                <a:solidFill>
                  <a:srgbClr val="6E7B7D"/>
                </a:solidFill>
                <a:latin typeface="Calibri"/>
                <a:cs typeface="Calibri"/>
              </a:rPr>
              <a:t>Martinetz, </a:t>
            </a:r>
            <a:r>
              <a:rPr dirty="0" sz="900" spc="-45">
                <a:solidFill>
                  <a:srgbClr val="6E7B7D"/>
                </a:solidFill>
                <a:latin typeface="Calibri"/>
                <a:cs typeface="Calibri"/>
              </a:rPr>
              <a:t>T., </a:t>
            </a:r>
            <a:r>
              <a:rPr dirty="0" sz="900" spc="45">
                <a:solidFill>
                  <a:srgbClr val="6E7B7D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Villmann, </a:t>
            </a:r>
            <a:r>
              <a:rPr dirty="0" sz="900" spc="-45">
                <a:solidFill>
                  <a:srgbClr val="6E7B7D"/>
                </a:solidFill>
                <a:latin typeface="Calibri"/>
                <a:cs typeface="Calibri"/>
              </a:rPr>
              <a:t>T.,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editors, </a:t>
            </a:r>
            <a:r>
              <a:rPr dirty="0" sz="900" spc="10" i="1">
                <a:solidFill>
                  <a:srgbClr val="6E7B7D"/>
                </a:solidFill>
                <a:latin typeface="Calibri"/>
                <a:cs typeface="Calibri"/>
              </a:rPr>
              <a:t>New </a:t>
            </a:r>
            <a:r>
              <a:rPr dirty="0" sz="900" spc="40" i="1">
                <a:solidFill>
                  <a:srgbClr val="6E7B7D"/>
                </a:solidFill>
                <a:latin typeface="Calibri"/>
                <a:cs typeface="Calibri"/>
              </a:rPr>
              <a:t>Challenges </a:t>
            </a:r>
            <a:r>
              <a:rPr dirty="0" sz="900" spc="45" i="1">
                <a:solidFill>
                  <a:srgbClr val="6E7B7D"/>
                </a:solidFill>
                <a:latin typeface="Calibri"/>
                <a:cs typeface="Calibri"/>
              </a:rPr>
              <a:t>in 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Computation </a:t>
            </a:r>
            <a:r>
              <a:rPr dirty="0" sz="900" spc="5" i="1">
                <a:solidFill>
                  <a:srgbClr val="6E7B7D"/>
                </a:solidFill>
                <a:latin typeface="Calibri"/>
                <a:cs typeface="Calibri"/>
              </a:rPr>
              <a:t>(NC</a:t>
            </a:r>
            <a:r>
              <a:rPr dirty="0" baseline="37037" sz="900" spc="7">
                <a:solidFill>
                  <a:srgbClr val="6E7B7D"/>
                </a:solidFill>
                <a:latin typeface="Calibri"/>
                <a:cs typeface="Calibri"/>
              </a:rPr>
              <a:t>2</a:t>
            </a:r>
            <a:r>
              <a:rPr dirty="0" sz="900" spc="5" i="1">
                <a:solidFill>
                  <a:srgbClr val="6E7B7D"/>
                </a:solidFill>
                <a:latin typeface="Calibri"/>
                <a:cs typeface="Calibri"/>
              </a:rPr>
              <a:t>)</a:t>
            </a:r>
            <a:r>
              <a:rPr dirty="0" sz="900" spc="5">
                <a:solidFill>
                  <a:srgbClr val="6E7B7D"/>
                </a:solidFill>
                <a:latin typeface="Calibri"/>
                <a:cs typeface="Calibri"/>
              </a:rPr>
              <a:t>,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Workshop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of the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GI-Fachgruppe Neuronale 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Netze </a:t>
            </a:r>
            <a:r>
              <a:rPr dirty="0" sz="900" spc="45">
                <a:solidFill>
                  <a:srgbClr val="6E7B7D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the German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Neural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Networks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Society </a:t>
            </a:r>
            <a:r>
              <a:rPr dirty="0" sz="900" spc="40">
                <a:solidFill>
                  <a:srgbClr val="6E7B7D"/>
                </a:solidFill>
                <a:latin typeface="Calibri"/>
                <a:cs typeface="Calibri"/>
              </a:rPr>
              <a:t>in </a:t>
            </a: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connection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to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GCPR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6E7B7D"/>
                </a:solidFill>
                <a:latin typeface="Calibri"/>
                <a:cs typeface="Calibri"/>
              </a:rPr>
              <a:t>2016, </a:t>
            </a:r>
            <a:r>
              <a:rPr dirty="0" sz="900" spc="40">
                <a:solidFill>
                  <a:srgbClr val="6E7B7D"/>
                </a:solidFill>
                <a:latin typeface="Calibri"/>
                <a:cs typeface="Calibri"/>
              </a:rPr>
              <a:t>pages </a:t>
            </a:r>
            <a:r>
              <a:rPr dirty="0" sz="900" spc="-25">
                <a:solidFill>
                  <a:srgbClr val="6E7B7D"/>
                </a:solidFill>
                <a:latin typeface="Calibri"/>
                <a:cs typeface="Calibri"/>
              </a:rPr>
              <a:t>20–23,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Hannover,</a:t>
            </a:r>
            <a:r>
              <a:rPr dirty="0" sz="900" spc="19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6E7B7D"/>
                </a:solidFill>
                <a:latin typeface="Calibri"/>
                <a:cs typeface="Calibri"/>
              </a:rPr>
              <a:t>Germany.</a:t>
            </a:r>
            <a:endParaRPr sz="900">
              <a:latin typeface="Calibri"/>
              <a:cs typeface="Calibri"/>
            </a:endParaRPr>
          </a:p>
          <a:p>
            <a:pPr marL="220979" marR="46990" indent="-183515">
              <a:lnSpc>
                <a:spcPct val="116199"/>
              </a:lnSpc>
              <a:spcBef>
                <a:spcPts val="37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Bunte,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K.,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Schneider,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Hammer,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B.,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Schleif, </a:t>
            </a:r>
            <a:r>
              <a:rPr dirty="0" sz="900" spc="-40">
                <a:solidFill>
                  <a:srgbClr val="22373A"/>
                </a:solidFill>
                <a:latin typeface="Calibri"/>
                <a:cs typeface="Calibri"/>
              </a:rPr>
              <a:t>F.-M.,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Villmann, </a:t>
            </a:r>
            <a:r>
              <a:rPr dirty="0" sz="900" spc="-45">
                <a:solidFill>
                  <a:srgbClr val="22373A"/>
                </a:solidFill>
                <a:latin typeface="Calibri"/>
                <a:cs typeface="Calibri"/>
              </a:rPr>
              <a:t>T.,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Biehl,  </a:t>
            </a:r>
            <a:r>
              <a:rPr dirty="0" sz="900" spc="-65">
                <a:solidFill>
                  <a:srgbClr val="22373A"/>
                </a:solidFill>
                <a:latin typeface="Calibri"/>
                <a:cs typeface="Calibri"/>
              </a:rPr>
              <a:t>M.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(2012).</a:t>
            </a:r>
            <a:endParaRPr sz="900">
              <a:latin typeface="Calibri"/>
              <a:cs typeface="Calibri"/>
            </a:endParaRPr>
          </a:p>
          <a:p>
            <a:pPr marL="220979" marR="95250">
              <a:lnSpc>
                <a:spcPct val="116199"/>
              </a:lnSpc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Limited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rank matrix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learning, discriminative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dimension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reduction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and 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visualization.</a:t>
            </a:r>
            <a:endParaRPr sz="9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175"/>
              </a:spcBef>
            </a:pP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</a:t>
            </a:r>
            <a:r>
              <a:rPr dirty="0" sz="900" spc="20" i="1">
                <a:solidFill>
                  <a:srgbClr val="6E7B7D"/>
                </a:solidFill>
                <a:latin typeface="Calibri"/>
                <a:cs typeface="Calibri"/>
              </a:rPr>
              <a:t>Networks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, </a:t>
            </a:r>
            <a:r>
              <a:rPr dirty="0" sz="900" spc="-40">
                <a:solidFill>
                  <a:srgbClr val="6E7B7D"/>
                </a:solidFill>
                <a:latin typeface="Calibri"/>
                <a:cs typeface="Calibri"/>
              </a:rPr>
              <a:t>26:159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–</a:t>
            </a:r>
            <a:r>
              <a:rPr dirty="0" sz="900" spc="-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60">
                <a:solidFill>
                  <a:srgbClr val="6E7B7D"/>
                </a:solidFill>
                <a:latin typeface="Calibri"/>
                <a:cs typeface="Calibri"/>
              </a:rPr>
              <a:t>173.</a:t>
            </a:r>
            <a:endParaRPr sz="9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Chawla,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N.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V.,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Bowyer,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K. </a:t>
            </a:r>
            <a:r>
              <a:rPr dirty="0" sz="900" spc="-65">
                <a:solidFill>
                  <a:srgbClr val="22373A"/>
                </a:solidFill>
                <a:latin typeface="Calibri"/>
                <a:cs typeface="Calibri"/>
              </a:rPr>
              <a:t>W.,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Hall,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L.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O.,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Kegelmeyer, </a:t>
            </a:r>
            <a:r>
              <a:rPr dirty="0" sz="900" spc="-75">
                <a:solidFill>
                  <a:srgbClr val="22373A"/>
                </a:solidFill>
                <a:latin typeface="Calibri"/>
                <a:cs typeface="Calibri"/>
              </a:rPr>
              <a:t>W. 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P.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(2002).</a:t>
            </a:r>
            <a:endParaRPr sz="9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Smote: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Synthetic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minority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over-sampling</a:t>
            </a:r>
            <a:r>
              <a:rPr dirty="0" sz="900" spc="9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technique.</a:t>
            </a:r>
            <a:endParaRPr sz="9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175"/>
              </a:spcBef>
            </a:pPr>
            <a:r>
              <a:rPr dirty="0" sz="900" spc="-35" i="1">
                <a:solidFill>
                  <a:srgbClr val="6E7B7D"/>
                </a:solidFill>
                <a:latin typeface="Calibri"/>
                <a:cs typeface="Calibri"/>
              </a:rPr>
              <a:t>J. </a:t>
            </a:r>
            <a:r>
              <a:rPr dirty="0" sz="900" spc="-5" i="1">
                <a:solidFill>
                  <a:srgbClr val="6E7B7D"/>
                </a:solidFill>
                <a:latin typeface="Calibri"/>
                <a:cs typeface="Calibri"/>
              </a:rPr>
              <a:t>Artif. </a:t>
            </a:r>
            <a:r>
              <a:rPr dirty="0" sz="900" spc="10" i="1">
                <a:solidFill>
                  <a:srgbClr val="6E7B7D"/>
                </a:solidFill>
                <a:latin typeface="Calibri"/>
                <a:cs typeface="Calibri"/>
              </a:rPr>
              <a:t>Int. </a:t>
            </a:r>
            <a:r>
              <a:rPr dirty="0" sz="900" spc="5" i="1">
                <a:solidFill>
                  <a:srgbClr val="6E7B7D"/>
                </a:solidFill>
                <a:latin typeface="Calibri"/>
                <a:cs typeface="Calibri"/>
              </a:rPr>
              <a:t>Res.</a:t>
            </a:r>
            <a:r>
              <a:rPr dirty="0" sz="900" spc="5">
                <a:solidFill>
                  <a:srgbClr val="6E7B7D"/>
                </a:solidFill>
                <a:latin typeface="Calibri"/>
                <a:cs typeface="Calibri"/>
              </a:rPr>
              <a:t>,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50">
                <a:solidFill>
                  <a:srgbClr val="6E7B7D"/>
                </a:solidFill>
                <a:latin typeface="Calibri"/>
                <a:cs typeface="Calibri"/>
              </a:rPr>
              <a:t>16(1):321–357.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40"/>
              </a:spcBef>
            </a:pP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826769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References</a:t>
            </a:r>
            <a:r>
              <a:rPr dirty="0" sz="1000" spc="240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iii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311015" cy="0"/>
          </a:xfrm>
          <a:custGeom>
            <a:avLst/>
            <a:gdLst/>
            <a:ahLst/>
            <a:cxnLst/>
            <a:rect l="l" t="t" r="r" b="b"/>
            <a:pathLst>
              <a:path w="4311015" h="0">
                <a:moveTo>
                  <a:pt x="0" y="0"/>
                </a:moveTo>
                <a:lnTo>
                  <a:pt x="431077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954" y="662116"/>
            <a:ext cx="101220" cy="139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954" y="66211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7" y="6810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259" y="7000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59" y="7127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7" y="7317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607" y="7443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7" y="7570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607" y="7696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90" y="728540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869" y="66211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7954" y="1181419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954" y="118141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7" y="120039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259" y="121937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259" y="123202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7" y="12510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607" y="12636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07" y="127631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0607" y="128896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890" y="1247843"/>
            <a:ext cx="31635" cy="4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869" y="118141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954" y="2184858"/>
            <a:ext cx="101220" cy="139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954" y="218485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7" y="220383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259" y="222281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259" y="223546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607" y="225444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607" y="22671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607" y="227975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607" y="22924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890" y="2251283"/>
            <a:ext cx="31635" cy="44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3869" y="218485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7907" y="633073"/>
            <a:ext cx="3856990" cy="2026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Hammer,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B.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Villmann,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T.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(2002).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Generalized relevance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learning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quantization.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</a:t>
            </a:r>
            <a:r>
              <a:rPr dirty="0" sz="900" spc="20" i="1">
                <a:solidFill>
                  <a:srgbClr val="6E7B7D"/>
                </a:solidFill>
                <a:latin typeface="Calibri"/>
                <a:cs typeface="Calibri"/>
              </a:rPr>
              <a:t>Networks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, </a:t>
            </a:r>
            <a:r>
              <a:rPr dirty="0" sz="900" spc="-25">
                <a:solidFill>
                  <a:srgbClr val="6E7B7D"/>
                </a:solidFill>
                <a:latin typeface="Calibri"/>
                <a:cs typeface="Calibri"/>
              </a:rPr>
              <a:t>15(8):1059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–</a:t>
            </a:r>
            <a:r>
              <a:rPr dirty="0" sz="900" spc="-3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6E7B7D"/>
                </a:solidFill>
                <a:latin typeface="Calibri"/>
                <a:cs typeface="Calibri"/>
              </a:rPr>
              <a:t>1068.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Han,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H.,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Wang,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W.-Y.,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Mao,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B.-H.</a:t>
            </a:r>
            <a:r>
              <a:rPr dirty="0" sz="900" spc="17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(2005).</a:t>
            </a:r>
            <a:endParaRPr sz="900">
              <a:latin typeface="Calibri"/>
              <a:cs typeface="Calibri"/>
            </a:endParaRPr>
          </a:p>
          <a:p>
            <a:pPr marL="195580" marR="160655">
              <a:lnSpc>
                <a:spcPct val="116199"/>
              </a:lnSpc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Borderline-smote: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new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over-sampling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method in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imbalanced data  sets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learning.</a:t>
            </a:r>
            <a:endParaRPr sz="900">
              <a:latin typeface="Calibri"/>
              <a:cs typeface="Calibri"/>
            </a:endParaRPr>
          </a:p>
          <a:p>
            <a:pPr marL="195580" marR="5080">
              <a:lnSpc>
                <a:spcPct val="116199"/>
              </a:lnSpc>
            </a:pP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In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Huang, </a:t>
            </a:r>
            <a:r>
              <a:rPr dirty="0" sz="900" spc="-15">
                <a:solidFill>
                  <a:srgbClr val="6E7B7D"/>
                </a:solidFill>
                <a:latin typeface="Calibri"/>
                <a:cs typeface="Calibri"/>
              </a:rPr>
              <a:t>D.-S.,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Zhang, </a:t>
            </a:r>
            <a:r>
              <a:rPr dirty="0" sz="900" spc="-30">
                <a:solidFill>
                  <a:srgbClr val="6E7B7D"/>
                </a:solidFill>
                <a:latin typeface="Calibri"/>
                <a:cs typeface="Calibri"/>
              </a:rPr>
              <a:t>X.-P., </a:t>
            </a:r>
            <a:r>
              <a:rPr dirty="0" sz="900" spc="45">
                <a:solidFill>
                  <a:srgbClr val="6E7B7D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Huang, </a:t>
            </a:r>
            <a:r>
              <a:rPr dirty="0" sz="900" spc="-10">
                <a:solidFill>
                  <a:srgbClr val="6E7B7D"/>
                </a:solidFill>
                <a:latin typeface="Calibri"/>
                <a:cs typeface="Calibri"/>
              </a:rPr>
              <a:t>G.-B.,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editors,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Advances </a:t>
            </a:r>
            <a:r>
              <a:rPr dirty="0" sz="900" spc="45" i="1">
                <a:solidFill>
                  <a:srgbClr val="6E7B7D"/>
                </a:solidFill>
                <a:latin typeface="Calibri"/>
                <a:cs typeface="Calibri"/>
              </a:rPr>
              <a:t>in 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Intelligent Computing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, </a:t>
            </a:r>
            <a:r>
              <a:rPr dirty="0" sz="900" spc="40">
                <a:solidFill>
                  <a:srgbClr val="6E7B7D"/>
                </a:solidFill>
                <a:latin typeface="Calibri"/>
                <a:cs typeface="Calibri"/>
              </a:rPr>
              <a:t>pages </a:t>
            </a:r>
            <a:r>
              <a:rPr dirty="0" sz="900" spc="-25">
                <a:solidFill>
                  <a:srgbClr val="6E7B7D"/>
                </a:solidFill>
                <a:latin typeface="Calibri"/>
                <a:cs typeface="Calibri"/>
              </a:rPr>
              <a:t>878–887,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Berlin, Heidelberg. </a:t>
            </a: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Springer Berlin </a:t>
            </a: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Heidelberg.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Kohonen,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T.</a:t>
            </a:r>
            <a:r>
              <a:rPr dirty="0" sz="900" spc="6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(1997).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Learning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Vector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Quantization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22373A"/>
                </a:solidFill>
                <a:latin typeface="Calibri"/>
                <a:cs typeface="Calibri"/>
              </a:rPr>
              <a:t>175–189.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Springer Berlin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Heidelberg,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Berlin,</a:t>
            </a:r>
            <a:r>
              <a:rPr dirty="0" sz="900" spc="7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Heidelberg.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40"/>
              </a:spcBef>
            </a:pPr>
            <a:r>
              <a:rPr dirty="0" spc="-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81915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References</a:t>
            </a:r>
            <a:r>
              <a:rPr dirty="0" sz="1000" spc="240">
                <a:solidFill>
                  <a:srgbClr val="F9F9F9"/>
                </a:solidFill>
              </a:rPr>
              <a:t> </a:t>
            </a:r>
            <a:r>
              <a:rPr dirty="0" sz="1000" spc="40">
                <a:solidFill>
                  <a:srgbClr val="F9F9F9"/>
                </a:solidFill>
              </a:rPr>
              <a:t>iv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459605" cy="0"/>
          </a:xfrm>
          <a:custGeom>
            <a:avLst/>
            <a:gdLst/>
            <a:ahLst/>
            <a:cxnLst/>
            <a:rect l="l" t="t" r="r" b="b"/>
            <a:pathLst>
              <a:path w="4459605" h="0">
                <a:moveTo>
                  <a:pt x="0" y="0"/>
                </a:moveTo>
                <a:lnTo>
                  <a:pt x="445941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954" y="540856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954" y="54085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7" y="55983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259" y="57881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59" y="59146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7" y="61044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607" y="6230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7" y="6357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607" y="6484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90" y="607281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869" y="54085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7954" y="1544512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954" y="154451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7" y="156349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259" y="158246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259" y="159512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7" y="161410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607" y="16267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07" y="163940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0607" y="16520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890" y="1610936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869" y="154451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954" y="2366532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954" y="236653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607" y="23855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259" y="240448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3259" y="241714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607" y="243612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607" y="244877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607" y="24614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607" y="24740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890" y="2432957"/>
            <a:ext cx="31635" cy="4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3869" y="236653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7907" y="511813"/>
            <a:ext cx="3796029" cy="23291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Munoz,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R.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Puzia,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T.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H.,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Lançon, 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A.,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Peng,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E. </a:t>
            </a:r>
            <a:r>
              <a:rPr dirty="0" sz="900" spc="-65">
                <a:solidFill>
                  <a:srgbClr val="22373A"/>
                </a:solidFill>
                <a:latin typeface="Calibri"/>
                <a:cs typeface="Calibri"/>
              </a:rPr>
              <a:t>W.,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Cote,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Ferrarese,</a:t>
            </a:r>
            <a:r>
              <a:rPr dirty="0" sz="900" spc="13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L.,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Blakeslee, </a:t>
            </a:r>
            <a:r>
              <a:rPr dirty="0" sz="900" spc="-35">
                <a:solidFill>
                  <a:srgbClr val="22373A"/>
                </a:solidFill>
                <a:latin typeface="Calibri"/>
                <a:cs typeface="Calibri"/>
              </a:rPr>
              <a:t>J.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Mei, 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S.,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Cuillandre,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J.-C.,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Hudelot,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et al.</a:t>
            </a:r>
            <a:r>
              <a:rPr dirty="0" sz="900" spc="1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(2013).</a:t>
            </a:r>
            <a:endParaRPr sz="900">
              <a:latin typeface="Calibri"/>
              <a:cs typeface="Calibri"/>
            </a:endParaRPr>
          </a:p>
          <a:p>
            <a:pPr marL="195580" marR="66675">
              <a:lnSpc>
                <a:spcPct val="116199"/>
              </a:lnSpc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The next generation virgo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cluster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survey-infrared (ngvs-ir).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i.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new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near-ultraviolet, optical,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near-infrared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globular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cluster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selection 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tool.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0"/>
              </a:spcBef>
            </a:pP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The Astrophysical Journal </a:t>
            </a:r>
            <a:r>
              <a:rPr dirty="0" sz="900" spc="40" i="1">
                <a:solidFill>
                  <a:srgbClr val="6E7B7D"/>
                </a:solidFill>
                <a:latin typeface="Calibri"/>
                <a:cs typeface="Calibri"/>
              </a:rPr>
              <a:t>Supplement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Series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,</a:t>
            </a:r>
            <a:r>
              <a:rPr dirty="0" sz="900" spc="7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6E7B7D"/>
                </a:solidFill>
                <a:latin typeface="Calibri"/>
                <a:cs typeface="Calibri"/>
              </a:rPr>
              <a:t>210(1):4.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Sato, </a:t>
            </a:r>
            <a:r>
              <a:rPr dirty="0" sz="900" spc="-30">
                <a:solidFill>
                  <a:srgbClr val="22373A"/>
                </a:solidFill>
                <a:latin typeface="Calibri"/>
                <a:cs typeface="Calibri"/>
              </a:rPr>
              <a:t>A.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Yamada,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K.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(1995).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Generalized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learning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quantization.</a:t>
            </a:r>
            <a:endParaRPr sz="900">
              <a:latin typeface="Calibri"/>
              <a:cs typeface="Calibri"/>
            </a:endParaRPr>
          </a:p>
          <a:p>
            <a:pPr marL="195580" marR="5080">
              <a:lnSpc>
                <a:spcPct val="116199"/>
              </a:lnSpc>
            </a:pP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In </a:t>
            </a:r>
            <a:r>
              <a:rPr dirty="0" sz="900" spc="35" i="1">
                <a:solidFill>
                  <a:srgbClr val="6E7B7D"/>
                </a:solidFill>
                <a:latin typeface="Calibri"/>
                <a:cs typeface="Calibri"/>
              </a:rPr>
              <a:t>Proceedings </a:t>
            </a: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of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8th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International </a:t>
            </a: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Conference </a:t>
            </a:r>
            <a:r>
              <a:rPr dirty="0" sz="900" spc="50" i="1">
                <a:solidFill>
                  <a:srgbClr val="6E7B7D"/>
                </a:solidFill>
                <a:latin typeface="Calibri"/>
                <a:cs typeface="Calibri"/>
              </a:rPr>
              <a:t>on </a:t>
            </a: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 </a:t>
            </a:r>
            <a:r>
              <a:rPr dirty="0" sz="900" spc="35" i="1">
                <a:solidFill>
                  <a:srgbClr val="6E7B7D"/>
                </a:solidFill>
                <a:latin typeface="Calibri"/>
                <a:cs typeface="Calibri"/>
              </a:rPr>
              <a:t>Information Processing </a:t>
            </a: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Systems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, </a:t>
            </a:r>
            <a:r>
              <a:rPr dirty="0" sz="900" spc="5">
                <a:solidFill>
                  <a:srgbClr val="6E7B7D"/>
                </a:solidFill>
                <a:latin typeface="Calibri"/>
                <a:cs typeface="Calibri"/>
              </a:rPr>
              <a:t>NIPS’95, </a:t>
            </a: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page </a:t>
            </a:r>
            <a:r>
              <a:rPr dirty="0" sz="900" spc="-25">
                <a:solidFill>
                  <a:srgbClr val="6E7B7D"/>
                </a:solidFill>
                <a:latin typeface="Calibri"/>
                <a:cs typeface="Calibri"/>
              </a:rPr>
              <a:t>423–429, </a:t>
            </a:r>
            <a:r>
              <a:rPr dirty="0" sz="900" spc="20">
                <a:solidFill>
                  <a:srgbClr val="6E7B7D"/>
                </a:solidFill>
                <a:latin typeface="Calibri"/>
                <a:cs typeface="Calibri"/>
              </a:rPr>
              <a:t>Cambridge, </a:t>
            </a:r>
            <a:r>
              <a:rPr dirty="0" sz="900" spc="-45">
                <a:solidFill>
                  <a:srgbClr val="6E7B7D"/>
                </a:solidFill>
                <a:latin typeface="Calibri"/>
                <a:cs typeface="Calibri"/>
              </a:rPr>
              <a:t>MA, </a:t>
            </a:r>
            <a:r>
              <a:rPr dirty="0" sz="900" spc="-4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6E7B7D"/>
                </a:solidFill>
                <a:latin typeface="Calibri"/>
                <a:cs typeface="Calibri"/>
              </a:rPr>
              <a:t>USA. </a:t>
            </a:r>
            <a:r>
              <a:rPr dirty="0" sz="900" spc="-20">
                <a:solidFill>
                  <a:srgbClr val="6E7B7D"/>
                </a:solidFill>
                <a:latin typeface="Calibri"/>
                <a:cs typeface="Calibri"/>
              </a:rPr>
              <a:t>MIT</a:t>
            </a:r>
            <a:r>
              <a:rPr dirty="0" sz="900" spc="85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Press.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Schneider,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Biehl, 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M.,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Hammer,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B.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 (2009a).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Adaptive relevance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matrices in learning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quantization.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</a:t>
            </a:r>
            <a:r>
              <a:rPr dirty="0" sz="900" spc="15" i="1">
                <a:solidFill>
                  <a:srgbClr val="6E7B7D"/>
                </a:solidFill>
                <a:latin typeface="Calibri"/>
                <a:cs typeface="Calibri"/>
              </a:rPr>
              <a:t>Comput.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,</a:t>
            </a:r>
            <a:r>
              <a:rPr dirty="0" sz="900" spc="5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6E7B7D"/>
                </a:solidFill>
                <a:latin typeface="Calibri"/>
                <a:cs typeface="Calibri"/>
              </a:rPr>
              <a:t>21(12):3532–3561.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842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References</a:t>
            </a:r>
            <a:r>
              <a:rPr dirty="0" sz="1000" spc="240">
                <a:solidFill>
                  <a:srgbClr val="F9F9F9"/>
                </a:solidFill>
              </a:rPr>
              <a:t> </a:t>
            </a:r>
            <a:r>
              <a:rPr dirty="0" sz="1000" spc="35">
                <a:solidFill>
                  <a:srgbClr val="F9F9F9"/>
                </a:solidFill>
              </a:rPr>
              <a:t>v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954" y="1060934"/>
            <a:ext cx="101220" cy="13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954" y="106093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0607" y="107991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259" y="109889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59" y="111154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607" y="11305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607" y="11431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7" y="11558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607" y="11684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890" y="1127358"/>
            <a:ext cx="31635" cy="44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869" y="106093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7954" y="1586625"/>
            <a:ext cx="101220" cy="139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954" y="158662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7" y="160560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259" y="162458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259" y="163723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07" y="16562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607" y="16688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07" y="168151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0607" y="169417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890" y="1653050"/>
            <a:ext cx="31635" cy="44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869" y="158662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7907" y="1031891"/>
            <a:ext cx="3044190" cy="102933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Schneider, 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P.,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Biehl, 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M.,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Hammer,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B.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(2009b).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Distance learning in discriminative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vector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quantization.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0" i="1">
                <a:solidFill>
                  <a:srgbClr val="6E7B7D"/>
                </a:solidFill>
                <a:latin typeface="Calibri"/>
                <a:cs typeface="Calibri"/>
              </a:rPr>
              <a:t>Neural </a:t>
            </a:r>
            <a:r>
              <a:rPr dirty="0" sz="900" spc="25" i="1">
                <a:solidFill>
                  <a:srgbClr val="6E7B7D"/>
                </a:solidFill>
                <a:latin typeface="Calibri"/>
                <a:cs typeface="Calibri"/>
              </a:rPr>
              <a:t>Computation</a:t>
            </a:r>
            <a:r>
              <a:rPr dirty="0" sz="900" spc="25">
                <a:solidFill>
                  <a:srgbClr val="6E7B7D"/>
                </a:solidFill>
                <a:latin typeface="Calibri"/>
                <a:cs typeface="Calibri"/>
              </a:rPr>
              <a:t>,</a:t>
            </a:r>
            <a:r>
              <a:rPr dirty="0" sz="900" spc="5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6E7B7D"/>
                </a:solidFill>
                <a:latin typeface="Calibri"/>
                <a:cs typeface="Calibri"/>
              </a:rPr>
              <a:t>21(10):2942–2969.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spc="39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900" spc="-80">
                <a:solidFill>
                  <a:srgbClr val="22373A"/>
                </a:solidFill>
                <a:uFill>
                  <a:solidFill>
                    <a:srgbClr val="B2B2B2"/>
                  </a:solidFill>
                </a:u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Stetson, </a:t>
            </a:r>
            <a:r>
              <a:rPr dirty="0" sz="900" spc="-55">
                <a:solidFill>
                  <a:srgbClr val="22373A"/>
                </a:solidFill>
                <a:latin typeface="Calibri"/>
                <a:cs typeface="Calibri"/>
              </a:rPr>
              <a:t>P.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B.</a:t>
            </a:r>
            <a:r>
              <a:rPr dirty="0" sz="900" spc="1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Calibri"/>
                <a:cs typeface="Calibri"/>
              </a:rPr>
              <a:t>(2013).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0"/>
              </a:spcBef>
            </a:pP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Astronomical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Photometry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,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pages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Calibri"/>
                <a:cs typeface="Calibri"/>
              </a:rPr>
              <a:t>1–34.</a:t>
            </a:r>
            <a:endParaRPr sz="9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75"/>
              </a:spcBef>
            </a:pPr>
            <a:r>
              <a:rPr dirty="0" sz="900" spc="35">
                <a:solidFill>
                  <a:srgbClr val="6E7B7D"/>
                </a:solidFill>
                <a:latin typeface="Calibri"/>
                <a:cs typeface="Calibri"/>
              </a:rPr>
              <a:t>Springer </a:t>
            </a:r>
            <a:r>
              <a:rPr dirty="0" sz="900" spc="30">
                <a:solidFill>
                  <a:srgbClr val="6E7B7D"/>
                </a:solidFill>
                <a:latin typeface="Calibri"/>
                <a:cs typeface="Calibri"/>
              </a:rPr>
              <a:t>Netherlands,</a:t>
            </a:r>
            <a:r>
              <a:rPr dirty="0" sz="900" spc="50">
                <a:solidFill>
                  <a:srgbClr val="6E7B7D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6E7B7D"/>
                </a:solidFill>
                <a:latin typeface="Calibri"/>
                <a:cs typeface="Calibri"/>
              </a:rPr>
              <a:t>Dordrecht.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31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73723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9F9F9"/>
                </a:solidFill>
              </a:rPr>
              <a:t>Introduction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8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94" y="1475333"/>
            <a:ext cx="3888104" cy="120650"/>
          </a:xfrm>
          <a:custGeom>
            <a:avLst/>
            <a:gdLst/>
            <a:ahLst/>
            <a:cxnLst/>
            <a:rect l="l" t="t" r="r" b="b"/>
            <a:pathLst>
              <a:path w="3888104" h="120650">
                <a:moveTo>
                  <a:pt x="0" y="120472"/>
                </a:moveTo>
                <a:lnTo>
                  <a:pt x="3888003" y="120472"/>
                </a:lnTo>
                <a:lnTo>
                  <a:pt x="3888003" y="0"/>
                </a:lnTo>
                <a:lnTo>
                  <a:pt x="0" y="0"/>
                </a:lnTo>
                <a:lnTo>
                  <a:pt x="0" y="120472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1084672"/>
            <a:ext cx="3913504" cy="128143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311785">
              <a:lnSpc>
                <a:spcPct val="123100"/>
              </a:lnSpc>
              <a:spcBef>
                <a:spcPts val="25"/>
              </a:spcBef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Need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explore more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sophisticated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robust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methods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adaptive 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distance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metric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variants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-5" i="1">
                <a:solidFill>
                  <a:srgbClr val="22373A"/>
                </a:solidFill>
                <a:latin typeface="Courier New"/>
                <a:cs typeface="Courier New"/>
              </a:rPr>
              <a:t>Learning Vector Quantization</a:t>
            </a:r>
            <a:r>
              <a:rPr dirty="0" sz="900" spc="-5">
                <a:solidFill>
                  <a:srgbClr val="22373A"/>
                </a:solidFill>
                <a:latin typeface="Calibri"/>
                <a:cs typeface="Calibri"/>
              </a:rPr>
              <a:t>(LVQ).  </a:t>
            </a:r>
            <a:r>
              <a:rPr dirty="0" sz="900" spc="-10">
                <a:solidFill>
                  <a:srgbClr val="EB811B"/>
                </a:solidFill>
                <a:latin typeface="Calibri"/>
                <a:cs typeface="Calibri"/>
              </a:rPr>
              <a:t>Why?</a:t>
            </a:r>
            <a:endParaRPr sz="900">
              <a:latin typeface="Calibri"/>
              <a:cs typeface="Calibri"/>
            </a:endParaRPr>
          </a:p>
          <a:p>
            <a:pPr marL="240029" marR="84455" indent="-90170">
              <a:lnSpc>
                <a:spcPct val="116199"/>
              </a:lnSpc>
              <a:spcBef>
                <a:spcPts val="359"/>
              </a:spcBef>
              <a:buClr>
                <a:srgbClr val="EB811B"/>
              </a:buClr>
              <a:buChar char="•"/>
              <a:tabLst>
                <a:tab pos="24066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Distance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metric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adapted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target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as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opposed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commonly 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used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Euclidean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distance.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470"/>
              </a:spcBef>
              <a:buClr>
                <a:srgbClr val="EB811B"/>
              </a:buClr>
              <a:buChar char="•"/>
              <a:tabLst>
                <a:tab pos="240665" algn="l"/>
              </a:tabLst>
            </a:pP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Very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intuitive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highly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interpretable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output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feature</a:t>
            </a:r>
            <a:r>
              <a:rPr dirty="0" sz="900" spc="17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relevance.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475"/>
              </a:spcBef>
              <a:buClr>
                <a:srgbClr val="EB811B"/>
              </a:buClr>
              <a:buChar char="•"/>
              <a:tabLst>
                <a:tab pos="240665" algn="l"/>
              </a:tabLst>
            </a:pP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Scalable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because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the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prototype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dirty="0" sz="900" spc="10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representation.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6447" y="3242790"/>
            <a:ext cx="88265" cy="133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-15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8891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9F9F9"/>
                </a:solidFill>
              </a:rPr>
              <a:t>Research</a:t>
            </a:r>
            <a:r>
              <a:rPr dirty="0" sz="1000" spc="-5">
                <a:solidFill>
                  <a:srgbClr val="F9F9F9"/>
                </a:solidFill>
              </a:rPr>
              <a:t> </a:t>
            </a:r>
            <a:r>
              <a:rPr dirty="0" sz="1000" spc="45">
                <a:solidFill>
                  <a:srgbClr val="F9F9F9"/>
                </a:solidFill>
              </a:rPr>
              <a:t>contribution/Objective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 h="0">
                <a:moveTo>
                  <a:pt x="0" y="0"/>
                </a:moveTo>
                <a:lnTo>
                  <a:pt x="44592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5432" y="1301207"/>
            <a:ext cx="3775710" cy="89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00965" indent="-90170">
              <a:lnSpc>
                <a:spcPct val="116199"/>
              </a:lnSpc>
              <a:spcBef>
                <a:spcPts val="100"/>
              </a:spcBef>
              <a:buChar char="•"/>
              <a:tabLst>
                <a:tab pos="102870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Application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state of the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art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adaptive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distance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metric </a:t>
            </a:r>
            <a:r>
              <a:rPr dirty="0" sz="900" spc="-10">
                <a:solidFill>
                  <a:srgbClr val="22373A"/>
                </a:solidFill>
                <a:latin typeface="Calibri"/>
                <a:cs typeface="Calibri"/>
              </a:rPr>
              <a:t>LVQ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variants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imbalanced astronomical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data.</a:t>
            </a:r>
            <a:endParaRPr sz="9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470"/>
              </a:spcBef>
              <a:buChar char="•"/>
              <a:tabLst>
                <a:tab pos="102870" algn="l"/>
              </a:tabLst>
            </a:pP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Handling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class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imbalance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overlap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with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pre-processing</a:t>
            </a:r>
            <a:r>
              <a:rPr dirty="0" sz="900" spc="-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techniques</a:t>
            </a:r>
            <a:endParaRPr sz="900">
              <a:latin typeface="Calibri"/>
              <a:cs typeface="Calibri"/>
            </a:endParaRPr>
          </a:p>
          <a:p>
            <a:pPr marL="102235" marR="182880" indent="-90170">
              <a:lnSpc>
                <a:spcPct val="116199"/>
              </a:lnSpc>
              <a:spcBef>
                <a:spcPts val="300"/>
              </a:spcBef>
              <a:buChar char="•"/>
              <a:tabLst>
                <a:tab pos="102870" algn="l"/>
              </a:tabLst>
            </a:pP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Feature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relevance determination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relation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to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astronomical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expert  knowledge.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447" y="3242790"/>
            <a:ext cx="88265" cy="133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-15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694" y="1493099"/>
            <a:ext cx="961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Data</a:t>
            </a:r>
            <a:r>
              <a:rPr dirty="0" sz="1100" spc="-1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4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Deﬁnition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394" y="1757956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10" h="0">
                <a:moveTo>
                  <a:pt x="0" y="0"/>
                </a:moveTo>
                <a:lnTo>
                  <a:pt x="2505237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394" y="1757956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43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88011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Data</a:t>
            </a:r>
            <a:r>
              <a:rPr dirty="0" sz="1000" spc="-10">
                <a:solidFill>
                  <a:srgbClr val="F9F9F9"/>
                </a:solidFill>
              </a:rPr>
              <a:t> </a:t>
            </a:r>
            <a:r>
              <a:rPr dirty="0" sz="1000" spc="40">
                <a:solidFill>
                  <a:srgbClr val="F9F9F9"/>
                </a:solidFill>
              </a:rPr>
              <a:t>Deﬁnition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 h="0">
                <a:moveTo>
                  <a:pt x="0" y="0"/>
                </a:moveTo>
                <a:lnTo>
                  <a:pt x="59457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995772"/>
            <a:ext cx="3866515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Data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is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extracted from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images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from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different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points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observations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through 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optical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ﬁlters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g</a:t>
            </a:r>
            <a:r>
              <a:rPr dirty="0" sz="900" spc="1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i="1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dirty="0" sz="90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900" spc="1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-2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-2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dirty="0" sz="900" spc="4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using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a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Source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Extractor</a:t>
            </a:r>
            <a:endParaRPr sz="900">
              <a:latin typeface="Calibri"/>
              <a:cs typeface="Calibri"/>
            </a:endParaRPr>
          </a:p>
          <a:p>
            <a:pPr marL="12700" marR="1927860">
              <a:lnSpc>
                <a:spcPct val="116199"/>
              </a:lnSpc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(SExtractor)[</a:t>
            </a:r>
            <a:r>
              <a:rPr dirty="0" sz="900" spc="2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Bertin </a:t>
            </a:r>
            <a:r>
              <a:rPr dirty="0" sz="900" spc="4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and </a:t>
            </a:r>
            <a:r>
              <a:rPr dirty="0" sz="900" spc="20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Arnouts,</a:t>
            </a:r>
            <a:r>
              <a:rPr dirty="0" sz="900" spc="-2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900" spc="-15">
                <a:solidFill>
                  <a:srgbClr val="FF7F00"/>
                </a:solidFill>
                <a:latin typeface="Calibri"/>
                <a:cs typeface="Calibri"/>
                <a:hlinkClick r:id="rId2" action="ppaction://hlinksldjump"/>
              </a:rPr>
              <a:t>1996</a:t>
            </a:r>
            <a:r>
              <a:rPr dirty="0" sz="900" spc="-15">
                <a:solidFill>
                  <a:srgbClr val="22373A"/>
                </a:solidFill>
                <a:latin typeface="Calibri"/>
                <a:cs typeface="Calibri"/>
              </a:rPr>
              <a:t>]. 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There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-25">
                <a:solidFill>
                  <a:srgbClr val="22373A"/>
                </a:solidFill>
                <a:latin typeface="Calibri"/>
                <a:cs typeface="Calibri"/>
              </a:rPr>
              <a:t>3</a:t>
            </a:r>
            <a:r>
              <a:rPr dirty="0" sz="900" spc="8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classes;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919"/>
              </a:spcBef>
              <a:buFont typeface="Calibri"/>
              <a:buChar char="•"/>
              <a:tabLst>
                <a:tab pos="240665" algn="l"/>
              </a:tabLst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Class 1</a:t>
            </a:r>
            <a:r>
              <a:rPr dirty="0" sz="900" spc="-32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Background galaxies</a:t>
            </a:r>
            <a:endParaRPr sz="900">
              <a:latin typeface="Calibri"/>
              <a:cs typeface="Calibri"/>
            </a:endParaRPr>
          </a:p>
          <a:p>
            <a:pPr marL="240029" marR="104775" indent="-90170">
              <a:lnSpc>
                <a:spcPct val="116199"/>
              </a:lnSpc>
              <a:spcBef>
                <a:spcPts val="300"/>
              </a:spcBef>
              <a:buFont typeface="Calibri"/>
              <a:buChar char="•"/>
              <a:tabLst>
                <a:tab pos="240665" algn="l"/>
              </a:tabLst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Class 2</a:t>
            </a:r>
            <a:r>
              <a:rPr dirty="0" sz="900" spc="-2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Ultra-compact galaxies(UCDs) 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Globular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clusters </a:t>
            </a:r>
            <a:r>
              <a:rPr dirty="0" sz="900" spc="5">
                <a:solidFill>
                  <a:srgbClr val="22373A"/>
                </a:solidFill>
                <a:latin typeface="Calibri"/>
                <a:cs typeface="Calibri"/>
              </a:rPr>
              <a:t>(GCs). </a:t>
            </a:r>
            <a:r>
              <a:rPr dirty="0" sz="900" spc="5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EB811B"/>
                </a:solidFill>
                <a:latin typeface="Calibri"/>
                <a:cs typeface="Calibri"/>
              </a:rPr>
              <a:t>Minority </a:t>
            </a:r>
            <a:r>
              <a:rPr dirty="0" sz="900" spc="45">
                <a:solidFill>
                  <a:srgbClr val="EB811B"/>
                </a:solidFill>
                <a:latin typeface="Calibri"/>
                <a:cs typeface="Calibri"/>
              </a:rPr>
              <a:t>class </a:t>
            </a:r>
            <a:r>
              <a:rPr dirty="0" sz="900" spc="25">
                <a:solidFill>
                  <a:srgbClr val="EB811B"/>
                </a:solidFill>
                <a:latin typeface="Calibri"/>
                <a:cs typeface="Calibri"/>
              </a:rPr>
              <a:t>of</a:t>
            </a:r>
            <a:r>
              <a:rPr dirty="0" sz="900" spc="75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EB811B"/>
                </a:solidFill>
                <a:latin typeface="Calibri"/>
                <a:cs typeface="Calibri"/>
              </a:rPr>
              <a:t>interest.</a:t>
            </a:r>
            <a:endParaRPr sz="900">
              <a:latin typeface="Calibri"/>
              <a:cs typeface="Calibri"/>
            </a:endParaRPr>
          </a:p>
          <a:p>
            <a:pPr marL="240029" indent="-9017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240665" algn="l"/>
              </a:tabLst>
            </a:pPr>
            <a:r>
              <a:rPr dirty="0" sz="900" spc="-5">
                <a:solidFill>
                  <a:srgbClr val="22373A"/>
                </a:solidFill>
                <a:latin typeface="Courier New"/>
                <a:cs typeface="Courier New"/>
              </a:rPr>
              <a:t>Class 3</a:t>
            </a:r>
            <a:r>
              <a:rPr dirty="0" sz="900" spc="-3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Foreground </a:t>
            </a: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stars.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88011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Data</a:t>
            </a:r>
            <a:r>
              <a:rPr dirty="0" sz="1000" spc="-10">
                <a:solidFill>
                  <a:srgbClr val="F9F9F9"/>
                </a:solidFill>
              </a:rPr>
              <a:t> </a:t>
            </a:r>
            <a:r>
              <a:rPr dirty="0" sz="1000" spc="40">
                <a:solidFill>
                  <a:srgbClr val="F9F9F9"/>
                </a:solidFill>
              </a:rPr>
              <a:t>Deﬁnition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 h="0">
                <a:moveTo>
                  <a:pt x="0" y="0"/>
                </a:moveTo>
                <a:lnTo>
                  <a:pt x="743212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1894" y="633949"/>
            <a:ext cx="3263900" cy="9740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900" spc="20">
                <a:solidFill>
                  <a:srgbClr val="22373A"/>
                </a:solidFill>
                <a:latin typeface="Calibri"/>
                <a:cs typeface="Calibri"/>
              </a:rPr>
              <a:t>There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are </a:t>
            </a:r>
            <a:r>
              <a:rPr dirty="0" sz="900" spc="-70">
                <a:solidFill>
                  <a:srgbClr val="22373A"/>
                </a:solidFill>
                <a:latin typeface="Calibri"/>
                <a:cs typeface="Calibri"/>
              </a:rPr>
              <a:t>21</a:t>
            </a:r>
            <a:r>
              <a:rPr dirty="0" sz="900" spc="-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Calibri"/>
                <a:cs typeface="Calibri"/>
              </a:rPr>
              <a:t>features;</a:t>
            </a:r>
            <a:endParaRPr sz="900">
              <a:latin typeface="Calibri"/>
              <a:cs typeface="Calibri"/>
            </a:endParaRPr>
          </a:p>
          <a:p>
            <a:pPr marL="265430" indent="-9017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Proxies of the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Angular size </a:t>
            </a:r>
            <a:r>
              <a:rPr dirty="0" sz="900">
                <a:solidFill>
                  <a:srgbClr val="22373A"/>
                </a:solidFill>
                <a:latin typeface="Calibri"/>
                <a:cs typeface="Calibri"/>
              </a:rPr>
              <a:t>i.e </a:t>
            </a:r>
            <a:r>
              <a:rPr dirty="0" sz="900" spc="35">
                <a:solidFill>
                  <a:srgbClr val="22373A"/>
                </a:solidFill>
                <a:latin typeface="Calibri"/>
                <a:cs typeface="Calibri"/>
              </a:rPr>
              <a:t>Full-width-half-maximum</a:t>
            </a:r>
            <a:r>
              <a:rPr dirty="0" sz="900" spc="22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</a:t>
            </a:r>
            <a:endParaRPr sz="9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175"/>
              </a:spcBef>
            </a:pP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g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6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dirty="0" sz="900" spc="4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5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52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35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900" spc="3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fwhm</a:t>
            </a:r>
            <a:r>
              <a:rPr dirty="0" baseline="37037" sz="900" spc="75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dirty="0" sz="900" spc="50" i="1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  <a:p>
            <a:pPr marL="265430" indent="-9017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Compactness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objects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dg</a:t>
            </a:r>
            <a:r>
              <a:rPr dirty="0" sz="900" spc="3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i="1">
                <a:solidFill>
                  <a:srgbClr val="22373A"/>
                </a:solidFill>
                <a:latin typeface="Calibri"/>
                <a:cs typeface="Calibri"/>
              </a:rPr>
              <a:t>di</a:t>
            </a: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di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265430" indent="-9017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900" spc="25">
                <a:solidFill>
                  <a:srgbClr val="22373A"/>
                </a:solidFill>
                <a:latin typeface="Calibri"/>
                <a:cs typeface="Calibri"/>
              </a:rPr>
              <a:t>Color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Calibri"/>
                <a:cs typeface="Calibri"/>
              </a:rPr>
              <a:t>indices</a:t>
            </a:r>
            <a:r>
              <a:rPr dirty="0" sz="900" spc="4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80">
                <a:solidFill>
                  <a:srgbClr val="22373A"/>
                </a:solidFill>
                <a:latin typeface="Calibri"/>
                <a:cs typeface="Calibri"/>
              </a:rPr>
              <a:t>-</a:t>
            </a:r>
            <a:r>
              <a:rPr dirty="0" sz="900" spc="5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900" spc="25" i="1">
                <a:solidFill>
                  <a:srgbClr val="22373A"/>
                </a:solidFill>
                <a:latin typeface="Calibri"/>
                <a:cs typeface="Calibri"/>
              </a:rPr>
              <a:t>ug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ur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ui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uj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14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uk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gr</a:t>
            </a:r>
            <a:r>
              <a:rPr dirty="0" sz="900" spc="1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gi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gj</a:t>
            </a:r>
            <a:r>
              <a:rPr dirty="0" sz="900" spc="1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30" i="1">
                <a:solidFill>
                  <a:srgbClr val="22373A"/>
                </a:solidFill>
                <a:latin typeface="Calibri"/>
                <a:cs typeface="Calibri"/>
              </a:rPr>
              <a:t>gk</a:t>
            </a:r>
            <a:r>
              <a:rPr dirty="0" sz="900" spc="3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14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0" i="1">
                <a:solidFill>
                  <a:srgbClr val="22373A"/>
                </a:solidFill>
                <a:latin typeface="Calibri"/>
                <a:cs typeface="Calibri"/>
              </a:rPr>
              <a:t>ri</a:t>
            </a:r>
            <a:r>
              <a:rPr dirty="0" sz="900" spc="1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0" i="1">
                <a:solidFill>
                  <a:srgbClr val="22373A"/>
                </a:solidFill>
                <a:latin typeface="Calibri"/>
                <a:cs typeface="Calibri"/>
              </a:rPr>
              <a:t>rj</a:t>
            </a:r>
            <a:r>
              <a:rPr dirty="0" sz="900" spc="1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0" i="1">
                <a:solidFill>
                  <a:srgbClr val="22373A"/>
                </a:solidFill>
                <a:latin typeface="Calibri"/>
                <a:cs typeface="Calibri"/>
              </a:rPr>
              <a:t>rk</a:t>
            </a:r>
            <a:r>
              <a:rPr dirty="0" sz="900" spc="20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15" i="1">
                <a:solidFill>
                  <a:srgbClr val="22373A"/>
                </a:solidFill>
                <a:latin typeface="Calibri"/>
                <a:cs typeface="Calibri"/>
              </a:rPr>
              <a:t>ij</a:t>
            </a:r>
            <a:r>
              <a:rPr dirty="0" sz="900" spc="1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14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25" i="1">
                <a:solidFill>
                  <a:srgbClr val="22373A"/>
                </a:solidFill>
                <a:latin typeface="Calibri"/>
                <a:cs typeface="Calibri"/>
              </a:rPr>
              <a:t>ik</a:t>
            </a:r>
            <a:r>
              <a:rPr dirty="0" sz="900" spc="25" b="0" i="1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dirty="0" sz="900" spc="-120" b="0" i="1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dirty="0" sz="900" spc="40" i="1">
                <a:solidFill>
                  <a:srgbClr val="22373A"/>
                </a:solidFill>
                <a:latin typeface="Calibri"/>
                <a:cs typeface="Calibri"/>
              </a:rPr>
              <a:t>jk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2436" y="1941233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 h="0">
                <a:moveTo>
                  <a:pt x="0" y="0"/>
                </a:moveTo>
                <a:lnTo>
                  <a:pt x="2471356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5371" y="2429040"/>
            <a:ext cx="261620" cy="149225"/>
          </a:xfrm>
          <a:custGeom>
            <a:avLst/>
            <a:gdLst/>
            <a:ahLst/>
            <a:cxnLst/>
            <a:rect l="l" t="t" r="r" b="b"/>
            <a:pathLst>
              <a:path w="261619" h="149225">
                <a:moveTo>
                  <a:pt x="0" y="148894"/>
                </a:moveTo>
                <a:lnTo>
                  <a:pt x="261404" y="148894"/>
                </a:lnTo>
                <a:lnTo>
                  <a:pt x="261404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3457" y="2429040"/>
            <a:ext cx="198120" cy="149225"/>
          </a:xfrm>
          <a:custGeom>
            <a:avLst/>
            <a:gdLst/>
            <a:ahLst/>
            <a:cxnLst/>
            <a:rect l="l" t="t" r="r" b="b"/>
            <a:pathLst>
              <a:path w="198119" h="149225">
                <a:moveTo>
                  <a:pt x="0" y="148894"/>
                </a:moveTo>
                <a:lnTo>
                  <a:pt x="197637" y="148894"/>
                </a:lnTo>
                <a:lnTo>
                  <a:pt x="197637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51544" y="2429040"/>
            <a:ext cx="261620" cy="149225"/>
          </a:xfrm>
          <a:custGeom>
            <a:avLst/>
            <a:gdLst/>
            <a:ahLst/>
            <a:cxnLst/>
            <a:rect l="l" t="t" r="r" b="b"/>
            <a:pathLst>
              <a:path w="261619" h="149225">
                <a:moveTo>
                  <a:pt x="0" y="148894"/>
                </a:moveTo>
                <a:lnTo>
                  <a:pt x="261404" y="148894"/>
                </a:lnTo>
                <a:lnTo>
                  <a:pt x="261404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89630" y="2428252"/>
            <a:ext cx="261620" cy="150495"/>
          </a:xfrm>
          <a:custGeom>
            <a:avLst/>
            <a:gdLst/>
            <a:ahLst/>
            <a:cxnLst/>
            <a:rect l="l" t="t" r="r" b="b"/>
            <a:pathLst>
              <a:path w="261620" h="150494">
                <a:moveTo>
                  <a:pt x="0" y="150025"/>
                </a:moveTo>
                <a:lnTo>
                  <a:pt x="261404" y="150025"/>
                </a:lnTo>
                <a:lnTo>
                  <a:pt x="261404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2436" y="1765073"/>
          <a:ext cx="239903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455"/>
                <a:gridCol w="626110"/>
                <a:gridCol w="465454"/>
                <a:gridCol w="73025"/>
                <a:gridCol w="261619"/>
              </a:tblGrid>
              <a:tr h="166027"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900" spc="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900" spc="1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900" spc="1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R w="6350">
                      <a:solidFill>
                        <a:srgbClr val="22373A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373A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ot</a:t>
                      </a:r>
                      <a:r>
                        <a:rPr dirty="0" sz="900" spc="-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solidFill>
                      <a:srgbClr val="F9F9F9"/>
                    </a:solidFill>
                  </a:tcPr>
                </a:tc>
              </a:tr>
              <a:tr h="80929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525780" algn="l"/>
                        </a:tabLst>
                      </a:pPr>
                      <a:r>
                        <a:rPr dirty="0" sz="900" spc="40" i="1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data1	</a:t>
                      </a: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2003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ts val="865"/>
                        </a:lnSpc>
                        <a:tabLst>
                          <a:tab pos="525780" algn="l"/>
                        </a:tabLst>
                      </a:pPr>
                      <a:r>
                        <a:rPr dirty="0" sz="900" spc="40" i="1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data2	</a:t>
                      </a:r>
                      <a:r>
                        <a:rPr dirty="0" baseline="37037" sz="1350" spc="67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2826</a:t>
                      </a:r>
                      <a:endParaRPr baseline="37037" sz="135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ts val="865"/>
                        </a:lnSpc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2083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163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387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4121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4399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45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2806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R w="6350">
                      <a:solidFill>
                        <a:srgbClr val="22373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373A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6287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7737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>
                          <a:solidFill>
                            <a:srgbClr val="22373A"/>
                          </a:solidFill>
                          <a:latin typeface="Calibri"/>
                          <a:cs typeface="Calibri"/>
                        </a:rPr>
                        <a:t>5276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6" y="59238"/>
            <a:ext cx="15335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9F9F9"/>
                </a:solidFill>
              </a:rPr>
              <a:t>Data </a:t>
            </a:r>
            <a:r>
              <a:rPr dirty="0" sz="1000" spc="50">
                <a:solidFill>
                  <a:srgbClr val="F9F9F9"/>
                </a:solidFill>
              </a:rPr>
              <a:t>Structure/</a:t>
            </a:r>
            <a:r>
              <a:rPr dirty="0" sz="1000" spc="-15">
                <a:solidFill>
                  <a:srgbClr val="F9F9F9"/>
                </a:solidFill>
              </a:rPr>
              <a:t> </a:t>
            </a:r>
            <a:r>
              <a:rPr dirty="0" sz="1000" spc="40">
                <a:solidFill>
                  <a:srgbClr val="F9F9F9"/>
                </a:solidFill>
              </a:rPr>
              <a:t>Projection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0" y="31221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2213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2213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855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964" y="799818"/>
            <a:ext cx="1600083" cy="119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6736" y="2055548"/>
            <a:ext cx="1308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(a)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8321" y="799818"/>
            <a:ext cx="1600083" cy="1199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51009" y="2055548"/>
            <a:ext cx="1352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0">
                <a:solidFill>
                  <a:srgbClr val="22373A"/>
                </a:solidFill>
                <a:latin typeface="Calibri"/>
                <a:cs typeface="Calibri"/>
              </a:rPr>
              <a:t>(b)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294" y="2337117"/>
            <a:ext cx="3902710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Figure </a:t>
            </a:r>
            <a:r>
              <a:rPr dirty="0" sz="800" spc="-45">
                <a:solidFill>
                  <a:srgbClr val="22373A"/>
                </a:solidFill>
                <a:latin typeface="Calibri"/>
                <a:cs typeface="Calibri"/>
              </a:rPr>
              <a:t>1: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(a)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PCA-projection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5" i="1">
                <a:solidFill>
                  <a:srgbClr val="22373A"/>
                </a:solidFill>
                <a:latin typeface="Calibri"/>
                <a:cs typeface="Calibri"/>
              </a:rPr>
              <a:t>data2</a:t>
            </a:r>
            <a:r>
              <a:rPr dirty="0" sz="800" spc="5">
                <a:solidFill>
                  <a:srgbClr val="22373A"/>
                </a:solidFill>
                <a:latin typeface="Calibri"/>
                <a:cs typeface="Calibri"/>
              </a:rPr>
              <a:t>. </a:t>
            </a:r>
            <a:r>
              <a:rPr dirty="0" sz="800" spc="10">
                <a:solidFill>
                  <a:srgbClr val="22373A"/>
                </a:solidFill>
                <a:latin typeface="Calibri"/>
                <a:cs typeface="Calibri"/>
              </a:rPr>
              <a:t>It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shows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imbalance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and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overlap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between 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classes.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(b)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eigen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proﬁle gives </a:t>
            </a:r>
            <a:r>
              <a:rPr dirty="0" sz="800" spc="40">
                <a:solidFill>
                  <a:srgbClr val="22373A"/>
                </a:solidFill>
                <a:latin typeface="Calibri"/>
                <a:cs typeface="Calibri"/>
              </a:rPr>
              <a:t>a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hint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that there are </a:t>
            </a:r>
            <a:r>
              <a:rPr dirty="0" sz="800" spc="-20">
                <a:solidFill>
                  <a:srgbClr val="22373A"/>
                </a:solidFill>
                <a:latin typeface="Calibri"/>
                <a:cs typeface="Calibri"/>
              </a:rPr>
              <a:t>2-3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more </a:t>
            </a:r>
            <a:r>
              <a:rPr dirty="0" sz="800" spc="30">
                <a:solidFill>
                  <a:srgbClr val="22373A"/>
                </a:solidFill>
                <a:latin typeface="Calibri"/>
                <a:cs typeface="Calibri"/>
              </a:rPr>
              <a:t>signiﬁcant  directions </a:t>
            </a:r>
            <a:r>
              <a:rPr dirty="0" sz="800" spc="20">
                <a:solidFill>
                  <a:srgbClr val="22373A"/>
                </a:solidFill>
                <a:latin typeface="Calibri"/>
                <a:cs typeface="Calibri"/>
              </a:rPr>
              <a:t>of </a:t>
            </a:r>
            <a:r>
              <a:rPr dirty="0" sz="800" spc="25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dirty="0" sz="800" spc="65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Calibri"/>
                <a:cs typeface="Calibri"/>
              </a:rPr>
              <a:t>data.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7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Jarvin Mutatiina  SUPERVISORS Asst. Prof. Dr Kerstin Bunte Prof. Michael Biehl Mohammad Mohammadi, MSc Teymoor Saifollahi, MSc  </dc:creator>
  <dc:title>Classification and Feature Relevance Determination for Imbalanced Astronomical Data</dc:title>
  <dcterms:created xsi:type="dcterms:W3CDTF">2020-10-14T13:37:21Z</dcterms:created>
  <dcterms:modified xsi:type="dcterms:W3CDTF">2020-10-14T13:37:21Z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2020-05-19T00:00:00Z</vt:filetime>
  </property>
</Properties>
</file>