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8" r:id="rId2"/>
    <p:sldId id="279" r:id="rId3"/>
    <p:sldId id="280" r:id="rId4"/>
    <p:sldId id="281" r:id="rId5"/>
    <p:sldId id="282" r:id="rId6"/>
    <p:sldId id="283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92" r:id="rId15"/>
    <p:sldId id="294" r:id="rId16"/>
    <p:sldId id="28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D33DA-0180-4329-8F00-E95B43BCCCC6}" type="datetimeFigureOut">
              <a:rPr lang="fr-FR" smtClean="0"/>
              <a:pPr/>
              <a:t>13/09/2021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A360C-6C1B-4301-AB76-AAA4965F9C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56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6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B576-4DB8-477F-BA14-762FB81AB96A}" type="datetimeFigureOut">
              <a:rPr lang="fr-FR" smtClean="0"/>
              <a:pPr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73E2-78AD-41B3-842D-37AC296BDC9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7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0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B576-4DB8-477F-BA14-762FB81AB96A}" type="datetimeFigureOut">
              <a:rPr lang="fr-FR" smtClean="0"/>
              <a:pPr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73E2-78AD-41B3-842D-37AC296BDC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80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6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1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B576-4DB8-477F-BA14-762FB81AB96A}" type="datetimeFigureOut">
              <a:rPr lang="fr-FR" smtClean="0"/>
              <a:pPr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73E2-78AD-41B3-842D-37AC296BDC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64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B576-4DB8-477F-BA14-762FB81AB96A}" type="datetimeFigureOut">
              <a:rPr lang="fr-FR" smtClean="0"/>
              <a:pPr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73E2-78AD-41B3-842D-37AC296BDC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57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6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B576-4DB8-477F-BA14-762FB81AB96A}" type="datetimeFigureOut">
              <a:rPr lang="fr-FR" smtClean="0"/>
              <a:pPr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73E2-78AD-41B3-842D-37AC296BDC9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7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3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B576-4DB8-477F-BA14-762FB81AB96A}" type="datetimeFigureOut">
              <a:rPr lang="fr-FR" smtClean="0"/>
              <a:pPr/>
              <a:t>13/09/2021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73E2-78AD-41B3-842D-37AC296BDC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4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B576-4DB8-477F-BA14-762FB81AB96A}" type="datetimeFigureOut">
              <a:rPr lang="fr-FR" smtClean="0"/>
              <a:pPr/>
              <a:t>13/09/2021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73E2-78AD-41B3-842D-37AC296BDC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09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B576-4DB8-477F-BA14-762FB81AB96A}" type="datetimeFigureOut">
              <a:rPr lang="fr-FR" smtClean="0"/>
              <a:pPr/>
              <a:t>13/09/2021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73E2-78AD-41B3-842D-37AC296BDC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41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6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B576-4DB8-477F-BA14-762FB81AB96A}" type="datetimeFigureOut">
              <a:rPr lang="fr-FR" smtClean="0"/>
              <a:pPr/>
              <a:t>13/09/2021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73E2-78AD-41B3-842D-37AC296BDC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1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88"/>
            <a:ext cx="2618509" cy="365125"/>
          </a:xfrm>
        </p:spPr>
        <p:txBody>
          <a:bodyPr/>
          <a:lstStyle>
            <a:lvl1pPr algn="l">
              <a:defRPr/>
            </a:lvl1pPr>
          </a:lstStyle>
          <a:p>
            <a:fld id="{7008B576-4DB8-477F-BA14-762FB81AB96A}" type="datetimeFigureOut">
              <a:rPr lang="fr-FR" smtClean="0"/>
              <a:pPr/>
              <a:t>13/09/2021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7D73E2-78AD-41B3-842D-37AC296BDC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89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B576-4DB8-477F-BA14-762FB81AB96A}" type="datetimeFigureOut">
              <a:rPr lang="fr-FR" smtClean="0"/>
              <a:pPr/>
              <a:t>13/09/2021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73E2-78AD-41B3-842D-37AC296BDC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8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08B576-4DB8-477F-BA14-762FB81AB96A}" type="datetimeFigureOut">
              <a:rPr lang="fr-FR" smtClean="0"/>
              <a:pPr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8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8"/>
            <a:ext cx="1312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7D73E2-78AD-41B3-842D-37AC296BDC9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48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5112" y="-326472"/>
            <a:ext cx="6324066" cy="40023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sz="4800" b="1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BTS</a:t>
            </a:r>
            <a:br>
              <a:rPr lang="fr-FR" sz="4800" b="1" dirty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b="1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Brevet de Technicien Supérieur</a:t>
            </a:r>
            <a:b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endParaRPr lang="fr-FR" sz="4800" dirty="0">
              <a:solidFill>
                <a:srgbClr val="465562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055A48-FE50-4646-889B-2C21AF077A66}"/>
              </a:ext>
            </a:extLst>
          </p:cNvPr>
          <p:cNvSpPr txBox="1"/>
          <p:nvPr/>
        </p:nvSpPr>
        <p:spPr>
          <a:xfrm>
            <a:off x="5459964" y="3746067"/>
            <a:ext cx="4537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Méthodologie d’analyse </a:t>
            </a:r>
          </a:p>
          <a:p>
            <a:pPr algn="ctr"/>
            <a:r>
              <a:rPr lang="fr-FR" sz="2800" b="1" dirty="0"/>
              <a:t>et de rédaction</a:t>
            </a:r>
          </a:p>
          <a:p>
            <a:pPr algn="ctr"/>
            <a:r>
              <a:rPr lang="fr-FR" sz="2800" b="1" dirty="0"/>
              <a:t>Epreuve nationale du BTS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055A48-FE50-4646-889B-2C21AF077A66}"/>
              </a:ext>
            </a:extLst>
          </p:cNvPr>
          <p:cNvSpPr txBox="1"/>
          <p:nvPr/>
        </p:nvSpPr>
        <p:spPr>
          <a:xfrm>
            <a:off x="1192764" y="3068960"/>
            <a:ext cx="313234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/>
              <a:t>CEJM</a:t>
            </a:r>
          </a:p>
          <a:p>
            <a:pPr algn="ctr"/>
            <a:r>
              <a:rPr lang="fr-FR" sz="2800" b="1" dirty="0"/>
              <a:t>Culture Economique juridique et Managériale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DCD19-A794-4B79-B7E2-B7D15595BD66}"/>
              </a:ext>
            </a:extLst>
          </p:cNvPr>
          <p:cNvSpPr txBox="1">
            <a:spLocks/>
          </p:cNvSpPr>
          <p:nvPr/>
        </p:nvSpPr>
        <p:spPr>
          <a:xfrm>
            <a:off x="827584" y="260648"/>
            <a:ext cx="9907472" cy="14507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LA STRUCTURATION DE VOTRE RENDU INTEGREE DANS VOTRE PLAN DE REDACTION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F00BE8-FC24-45DA-8283-A2D95AA74B46}"/>
              </a:ext>
            </a:extLst>
          </p:cNvPr>
          <p:cNvSpPr txBox="1"/>
          <p:nvPr/>
        </p:nvSpPr>
        <p:spPr>
          <a:xfrm>
            <a:off x="266700" y="1565314"/>
            <a:ext cx="11658600" cy="3166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dirty="0"/>
          </a:p>
          <a:p>
            <a:r>
              <a:rPr lang="fr-FR" b="1" dirty="0"/>
              <a:t>-CONCLUSION :</a:t>
            </a:r>
          </a:p>
          <a:p>
            <a:endParaRPr lang="fr-FR" b="1" dirty="0"/>
          </a:p>
          <a:p>
            <a:r>
              <a:rPr lang="fr-FR" b="1" dirty="0"/>
              <a:t>	La conclusion est simplement le rappel synthétique de l’ensemble des solutions aux questions posées dans les 3 	matières du sujet d’examen : </a:t>
            </a:r>
          </a:p>
          <a:p>
            <a:endParaRPr lang="fr-FR" b="1" dirty="0"/>
          </a:p>
          <a:p>
            <a:r>
              <a:rPr lang="fr-FR" b="1" dirty="0"/>
              <a:t>	-sur le plan économique…</a:t>
            </a:r>
          </a:p>
          <a:p>
            <a:r>
              <a:rPr lang="fr-FR" b="1" dirty="0"/>
              <a:t>	-sur le plan juridique…</a:t>
            </a:r>
          </a:p>
          <a:p>
            <a:r>
              <a:rPr lang="fr-FR" b="1" dirty="0"/>
              <a:t>	-sur le plan managérial…</a:t>
            </a:r>
          </a:p>
          <a:p>
            <a:r>
              <a:rPr lang="fr-FR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8599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03BAE-EFD9-47E8-85D6-C7EB66DA5CE6}"/>
              </a:ext>
            </a:extLst>
          </p:cNvPr>
          <p:cNvSpPr txBox="1">
            <a:spLocks/>
          </p:cNvSpPr>
          <p:nvPr/>
        </p:nvSpPr>
        <p:spPr>
          <a:xfrm>
            <a:off x="827584" y="260648"/>
            <a:ext cx="9907472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CONSIGNES GENERALES DE REDACTION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F09572D-9475-43E8-BE40-98E82C65A79C}"/>
              </a:ext>
            </a:extLst>
          </p:cNvPr>
          <p:cNvSpPr/>
          <p:nvPr/>
        </p:nvSpPr>
        <p:spPr>
          <a:xfrm>
            <a:off x="335436" y="1177199"/>
            <a:ext cx="2243015" cy="9736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Aller dans le sens du correcteur</a:t>
            </a:r>
          </a:p>
        </p:txBody>
      </p:sp>
      <p:sp>
        <p:nvSpPr>
          <p:cNvPr id="4" name="Flèche : droite 5">
            <a:extLst>
              <a:ext uri="{FF2B5EF4-FFF2-40B4-BE49-F238E27FC236}">
                <a16:creationId xmlns:a16="http://schemas.microsoft.com/office/drawing/2014/main" id="{7BB29F5D-8D0E-41AB-BE19-6973C5957292}"/>
              </a:ext>
            </a:extLst>
          </p:cNvPr>
          <p:cNvSpPr/>
          <p:nvPr/>
        </p:nvSpPr>
        <p:spPr>
          <a:xfrm>
            <a:off x="2578451" y="1515879"/>
            <a:ext cx="371214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CFD572-7BFC-4FED-A939-6DAACBCDDC19}"/>
              </a:ext>
            </a:extLst>
          </p:cNvPr>
          <p:cNvSpPr txBox="1"/>
          <p:nvPr/>
        </p:nvSpPr>
        <p:spPr>
          <a:xfrm>
            <a:off x="2949665" y="1047393"/>
            <a:ext cx="8712968" cy="40862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/>
              <a:t>-Ne pas faire état de connaissances qui sont sans lien avec le sujet ou les questions posées : </a:t>
            </a:r>
            <a:r>
              <a:rPr lang="fr-FR" b="1" dirty="0"/>
              <a:t>le type « auberge espagnole » déplaît fortement. Soyez précis et concis dans vos réponses. Des affirmations erronées, même sans lien avec le sujet, peuvent vous faire perdre des points</a:t>
            </a:r>
          </a:p>
          <a:p>
            <a:endParaRPr lang="fr-FR" b="1" dirty="0"/>
          </a:p>
          <a:p>
            <a:r>
              <a:rPr lang="fr-FR" b="1" dirty="0"/>
              <a:t>-</a:t>
            </a:r>
            <a:r>
              <a:rPr lang="fr-FR" b="1" u="sng" dirty="0"/>
              <a:t>Ne pas faire un roman « fleuve » </a:t>
            </a:r>
            <a:r>
              <a:rPr lang="fr-FR" b="1" dirty="0"/>
              <a:t>: A nouveau, soyez précis et concis, les correcteurs détestent les rendus de 20 pages… qui font perdre la clarté à vos propos et qui créent un surcroit de travail aux correcteurs</a:t>
            </a:r>
          </a:p>
          <a:p>
            <a:endParaRPr lang="fr-FR" b="1" dirty="0"/>
          </a:p>
          <a:p>
            <a:r>
              <a:rPr lang="fr-FR" b="1" dirty="0"/>
              <a:t>-</a:t>
            </a:r>
            <a:r>
              <a:rPr lang="fr-FR" b="1" u="sng" dirty="0"/>
              <a:t>Relisez-vous avant de rendre votre copie </a:t>
            </a:r>
            <a:r>
              <a:rPr lang="fr-FR" b="1" dirty="0"/>
              <a:t>: Vous ne serez pas noter sur l’orthographe et la syntaxe, mais attention, 2 fautes par ligne peuvent énerver franchement le correcteur de la copie (ce qui ne va pas dans le sens de vos intérêts !)</a:t>
            </a:r>
          </a:p>
          <a:p>
            <a:endParaRPr lang="fr-FR" b="1" dirty="0"/>
          </a:p>
        </p:txBody>
      </p:sp>
      <p:pic>
        <p:nvPicPr>
          <p:cNvPr id="5122" name="Picture 2" descr="Résultat de recherche d'images pour &quot;correction de copie&quot;">
            <a:extLst>
              <a:ext uri="{FF2B5EF4-FFF2-40B4-BE49-F238E27FC236}">
                <a16:creationId xmlns:a16="http://schemas.microsoft.com/office/drawing/2014/main" id="{DCB5AEEB-2774-4E51-BFB4-DFF43BB9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6" y="2476318"/>
            <a:ext cx="2690813" cy="185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70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1C962-250B-4B8D-BA4B-D1647D12C73F}"/>
              </a:ext>
            </a:extLst>
          </p:cNvPr>
          <p:cNvSpPr txBox="1">
            <a:spLocks/>
          </p:cNvSpPr>
          <p:nvPr/>
        </p:nvSpPr>
        <p:spPr>
          <a:xfrm>
            <a:off x="827584" y="260648"/>
            <a:ext cx="9907472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CONSIGNES GENERALES EN EXAMEN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535816-D0B1-47DF-AB33-6D33AFB52263}"/>
              </a:ext>
            </a:extLst>
          </p:cNvPr>
          <p:cNvSpPr/>
          <p:nvPr/>
        </p:nvSpPr>
        <p:spPr>
          <a:xfrm>
            <a:off x="335436" y="1177199"/>
            <a:ext cx="2243015" cy="9736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Gérer son temps</a:t>
            </a:r>
          </a:p>
        </p:txBody>
      </p:sp>
      <p:sp>
        <p:nvSpPr>
          <p:cNvPr id="4" name="Flèche : droite 5">
            <a:extLst>
              <a:ext uri="{FF2B5EF4-FFF2-40B4-BE49-F238E27FC236}">
                <a16:creationId xmlns:a16="http://schemas.microsoft.com/office/drawing/2014/main" id="{FA6D5434-58E1-49F0-9594-45864972CB89}"/>
              </a:ext>
            </a:extLst>
          </p:cNvPr>
          <p:cNvSpPr/>
          <p:nvPr/>
        </p:nvSpPr>
        <p:spPr>
          <a:xfrm>
            <a:off x="2578451" y="1515879"/>
            <a:ext cx="371214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3063ED-308C-4585-8E32-C3FD3FE6850D}"/>
              </a:ext>
            </a:extLst>
          </p:cNvPr>
          <p:cNvSpPr txBox="1"/>
          <p:nvPr/>
        </p:nvSpPr>
        <p:spPr>
          <a:xfrm>
            <a:off x="2949665" y="1047393"/>
            <a:ext cx="8712968" cy="3166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-gérez votre temps : accordez-vous un tiers du temps par matière par exemple, en ayant déduit au préalable le temps d’analyse (contexte + annexes + connaissances des cours à apporter), par exemple :</a:t>
            </a:r>
          </a:p>
          <a:p>
            <a:endParaRPr lang="fr-FR" b="1" dirty="0"/>
          </a:p>
          <a:p>
            <a:r>
              <a:rPr lang="fr-FR" b="1" dirty="0"/>
              <a:t>-analyse : 1 heures</a:t>
            </a:r>
          </a:p>
          <a:p>
            <a:r>
              <a:rPr lang="fr-FR" b="1" dirty="0"/>
              <a:t>-rédaction de la partie économique : 50 mn</a:t>
            </a:r>
          </a:p>
          <a:p>
            <a:r>
              <a:rPr lang="fr-FR" b="1" dirty="0"/>
              <a:t>-rédaction de la partie juridique : 50 mn </a:t>
            </a:r>
          </a:p>
          <a:p>
            <a:r>
              <a:rPr lang="fr-FR" b="1" dirty="0"/>
              <a:t>-rédaction de la partie managériale : 50 mn </a:t>
            </a:r>
          </a:p>
          <a:p>
            <a:r>
              <a:rPr lang="fr-FR" b="1" dirty="0"/>
              <a:t>-rédaction de la conclusion générale : 10 mn </a:t>
            </a:r>
          </a:p>
          <a:p>
            <a:r>
              <a:rPr lang="fr-FR" b="1" dirty="0"/>
              <a:t>-relecture : 20 mn</a:t>
            </a:r>
          </a:p>
        </p:txBody>
      </p:sp>
      <p:pic>
        <p:nvPicPr>
          <p:cNvPr id="4098" name="Picture 2" descr="Résultat de recherche d'images pour &quot;horloge&quot;">
            <a:extLst>
              <a:ext uri="{FF2B5EF4-FFF2-40B4-BE49-F238E27FC236}">
                <a16:creationId xmlns:a16="http://schemas.microsoft.com/office/drawing/2014/main" id="{64C51B65-6F60-4AEA-B6FD-4D67835E1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7" y="2331720"/>
            <a:ext cx="1947672" cy="194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ésultat de recherche d'images pour &quot;étudiants en examen&quot;">
            <a:extLst>
              <a:ext uri="{FF2B5EF4-FFF2-40B4-BE49-F238E27FC236}">
                <a16:creationId xmlns:a16="http://schemas.microsoft.com/office/drawing/2014/main" id="{6276BEF3-B0EC-4617-9699-E5A4B9DDB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24" y="4279392"/>
            <a:ext cx="3574839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E2FB7-1E00-4829-B192-F7F04F7941FB}"/>
              </a:ext>
            </a:extLst>
          </p:cNvPr>
          <p:cNvSpPr txBox="1">
            <a:spLocks/>
          </p:cNvSpPr>
          <p:nvPr/>
        </p:nvSpPr>
        <p:spPr>
          <a:xfrm>
            <a:off x="827584" y="260648"/>
            <a:ext cx="9907472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Comment et par qui les copies d’examen sont-elles corrigées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E756746-8B7E-439A-A28E-8669786F587D}"/>
              </a:ext>
            </a:extLst>
          </p:cNvPr>
          <p:cNvSpPr/>
          <p:nvPr/>
        </p:nvSpPr>
        <p:spPr>
          <a:xfrm>
            <a:off x="271428" y="1711405"/>
            <a:ext cx="2243015" cy="9736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La correction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AA860C-DA63-42C1-B5A4-B0172EECB1A7}"/>
              </a:ext>
            </a:extLst>
          </p:cNvPr>
          <p:cNvSpPr txBox="1"/>
          <p:nvPr/>
        </p:nvSpPr>
        <p:spPr>
          <a:xfrm>
            <a:off x="2967953" y="1577745"/>
            <a:ext cx="8712968" cy="19409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FF0000"/>
                </a:solidFill>
              </a:rPr>
              <a:t>-les copies sont corrigées par des correcteurs, que vous ne connaissez pas et qui ne vous connaissent pas</a:t>
            </a:r>
          </a:p>
          <a:p>
            <a:r>
              <a:rPr lang="fr-FR" b="1" dirty="0">
                <a:solidFill>
                  <a:srgbClr val="FF0000"/>
                </a:solidFill>
              </a:rPr>
              <a:t>-les correcteurs corrigent votre copie selon une grille d’évaluation des compétences précise : ils ne font que du « </a:t>
            </a:r>
            <a:r>
              <a:rPr lang="fr-FR" b="1" dirty="0" err="1">
                <a:solidFill>
                  <a:srgbClr val="FF0000"/>
                </a:solidFill>
              </a:rPr>
              <a:t>matching</a:t>
            </a:r>
            <a:r>
              <a:rPr lang="fr-FR" b="1" dirty="0">
                <a:solidFill>
                  <a:srgbClr val="FF0000"/>
                </a:solidFill>
              </a:rPr>
              <a:t> » entre ce qui est attendu et ce qui est dans votre rendu (allocation ou non des points prévus par réponse attendue)</a:t>
            </a:r>
          </a:p>
          <a:p>
            <a:endParaRPr lang="fr-FR" b="1" dirty="0"/>
          </a:p>
        </p:txBody>
      </p:sp>
      <p:sp>
        <p:nvSpPr>
          <p:cNvPr id="5" name="Flèche : droite 5">
            <a:extLst>
              <a:ext uri="{FF2B5EF4-FFF2-40B4-BE49-F238E27FC236}">
                <a16:creationId xmlns:a16="http://schemas.microsoft.com/office/drawing/2014/main" id="{2275C069-8E49-4B26-A3C4-D4D81E771771}"/>
              </a:ext>
            </a:extLst>
          </p:cNvPr>
          <p:cNvSpPr/>
          <p:nvPr/>
        </p:nvSpPr>
        <p:spPr>
          <a:xfrm>
            <a:off x="2555591" y="2059819"/>
            <a:ext cx="371214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14338" name="Picture 2" descr="Résultat de recherche d'images pour &quot;surveillant d'examen&quot;">
            <a:extLst>
              <a:ext uri="{FF2B5EF4-FFF2-40B4-BE49-F238E27FC236}">
                <a16:creationId xmlns:a16="http://schemas.microsoft.com/office/drawing/2014/main" id="{0322ED4D-4963-44BA-A378-78F855609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20" y="3800190"/>
            <a:ext cx="3674364" cy="20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50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AC465-0367-4495-A9AC-3F01BF4E5F31}"/>
              </a:ext>
            </a:extLst>
          </p:cNvPr>
          <p:cNvSpPr txBox="1">
            <a:spLocks/>
          </p:cNvSpPr>
          <p:nvPr/>
        </p:nvSpPr>
        <p:spPr>
          <a:xfrm>
            <a:off x="827584" y="260648"/>
            <a:ext cx="9907472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CONSIGNES GENERALES EN EXAMEN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46D532F-0A85-464F-9EAC-1C8572EAAF9F}"/>
              </a:ext>
            </a:extLst>
          </p:cNvPr>
          <p:cNvSpPr/>
          <p:nvPr/>
        </p:nvSpPr>
        <p:spPr>
          <a:xfrm>
            <a:off x="335436" y="1177199"/>
            <a:ext cx="2243015" cy="9736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Ne pas faire d’erreur fatale</a:t>
            </a:r>
          </a:p>
        </p:txBody>
      </p:sp>
      <p:sp>
        <p:nvSpPr>
          <p:cNvPr id="4" name="Flèche : droite 5">
            <a:extLst>
              <a:ext uri="{FF2B5EF4-FFF2-40B4-BE49-F238E27FC236}">
                <a16:creationId xmlns:a16="http://schemas.microsoft.com/office/drawing/2014/main" id="{FD15DE06-69A6-4E0D-AA9C-A1433B1FB676}"/>
              </a:ext>
            </a:extLst>
          </p:cNvPr>
          <p:cNvSpPr/>
          <p:nvPr/>
        </p:nvSpPr>
        <p:spPr>
          <a:xfrm>
            <a:off x="2578451" y="1515879"/>
            <a:ext cx="371214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D2CA82-7BBC-4A99-A109-F3731A70C90A}"/>
              </a:ext>
            </a:extLst>
          </p:cNvPr>
          <p:cNvSpPr txBox="1"/>
          <p:nvPr/>
        </p:nvSpPr>
        <p:spPr>
          <a:xfrm>
            <a:off x="2949665" y="1047393"/>
            <a:ext cx="8712968" cy="3166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Pour rappel l’épreuve dure 4 heures, assortie d’un temps minimal de rédaction fixé à 2 ou 3 heures…</a:t>
            </a:r>
          </a:p>
          <a:p>
            <a:endParaRPr lang="fr-FR" b="1" dirty="0"/>
          </a:p>
          <a:p>
            <a:r>
              <a:rPr lang="fr-FR" b="1" dirty="0"/>
              <a:t>Si vous terminez avant le temps minimal de rédaction, vous devez attendre pour pouvoir quitter la salle d’examen…</a:t>
            </a:r>
          </a:p>
          <a:p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</a:rPr>
              <a:t>Surtout, durant ce temps d’attente, et même si vous avez rendu votre copie d’examen, ne prenez pas en main votre Smartphone ! Le fait de sortir un téléphone en salle d’examen avant la sortie autorisée est éliminatoire ! </a:t>
            </a:r>
          </a:p>
          <a:p>
            <a:endParaRPr lang="fr-FR" b="1" dirty="0"/>
          </a:p>
        </p:txBody>
      </p:sp>
      <p:pic>
        <p:nvPicPr>
          <p:cNvPr id="6" name="Picture 2" descr="Résultat de recherche d'images pour &quot;horloge&quot;">
            <a:extLst>
              <a:ext uri="{FF2B5EF4-FFF2-40B4-BE49-F238E27FC236}">
                <a16:creationId xmlns:a16="http://schemas.microsoft.com/office/drawing/2014/main" id="{A50898FA-35D9-42BF-BD5B-936397D1C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7" y="2331720"/>
            <a:ext cx="1947672" cy="194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ésultat de recherche d'images pour &quot;étudiants en examen&quot;">
            <a:extLst>
              <a:ext uri="{FF2B5EF4-FFF2-40B4-BE49-F238E27FC236}">
                <a16:creationId xmlns:a16="http://schemas.microsoft.com/office/drawing/2014/main" id="{E5D2BEBB-7E3F-4175-9913-70EAB05DE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24" y="4279392"/>
            <a:ext cx="3574839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90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04972-7DB9-4650-96B9-433AF896BDE3}"/>
              </a:ext>
            </a:extLst>
          </p:cNvPr>
          <p:cNvSpPr txBox="1">
            <a:spLocks/>
          </p:cNvSpPr>
          <p:nvPr/>
        </p:nvSpPr>
        <p:spPr>
          <a:xfrm>
            <a:off x="827584" y="260648"/>
            <a:ext cx="9907472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CONSIGNES GENERALES EN EXAMEN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820698B-4804-4AC2-BE72-3E3158559FFB}"/>
              </a:ext>
            </a:extLst>
          </p:cNvPr>
          <p:cNvSpPr/>
          <p:nvPr/>
        </p:nvSpPr>
        <p:spPr>
          <a:xfrm>
            <a:off x="335436" y="1177199"/>
            <a:ext cx="2243015" cy="9736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Dans tous les cas</a:t>
            </a:r>
          </a:p>
        </p:txBody>
      </p:sp>
      <p:sp>
        <p:nvSpPr>
          <p:cNvPr id="4" name="Flèche : droite 5">
            <a:extLst>
              <a:ext uri="{FF2B5EF4-FFF2-40B4-BE49-F238E27FC236}">
                <a16:creationId xmlns:a16="http://schemas.microsoft.com/office/drawing/2014/main" id="{F5C1BC66-82D1-4D32-80FE-4E90FD8A9702}"/>
              </a:ext>
            </a:extLst>
          </p:cNvPr>
          <p:cNvSpPr/>
          <p:nvPr/>
        </p:nvSpPr>
        <p:spPr>
          <a:xfrm>
            <a:off x="2578451" y="1515879"/>
            <a:ext cx="371214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1C77DD7-986A-4202-AA12-DA4BFC2C0C32}"/>
              </a:ext>
            </a:extLst>
          </p:cNvPr>
          <p:cNvSpPr txBox="1"/>
          <p:nvPr/>
        </p:nvSpPr>
        <p:spPr>
          <a:xfrm>
            <a:off x="2967953" y="1577745"/>
            <a:ext cx="8712968" cy="2247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-</a:t>
            </a:r>
            <a:r>
              <a:rPr lang="fr-FR" b="1" dirty="0">
                <a:solidFill>
                  <a:srgbClr val="FF0000"/>
                </a:solidFill>
              </a:rPr>
              <a:t>votre téléphone doit être éteint et dans votre sac</a:t>
            </a:r>
          </a:p>
          <a:p>
            <a:r>
              <a:rPr lang="fr-FR" b="1" dirty="0">
                <a:solidFill>
                  <a:srgbClr val="FF0000"/>
                </a:solidFill>
              </a:rPr>
              <a:t>-votre sac doit être au bout de la ranger, au sol, contre le mur de l’enceinte</a:t>
            </a:r>
          </a:p>
          <a:p>
            <a:r>
              <a:rPr lang="fr-FR" b="1" dirty="0">
                <a:solidFill>
                  <a:srgbClr val="FF0000"/>
                </a:solidFill>
              </a:rPr>
              <a:t>-utilisez le type de calculatrice autorisé (souvent les calculatrices à mémoire textuelle sont interdites, afin d’éviter d’y glisser d’éventuelles « pompes »)</a:t>
            </a:r>
          </a:p>
          <a:p>
            <a:r>
              <a:rPr lang="fr-FR" b="1" dirty="0">
                <a:solidFill>
                  <a:srgbClr val="FF0000"/>
                </a:solidFill>
              </a:rPr>
              <a:t>-ne signer jamais votre copie, celle-ci doit être cachetée et sans signe distinctif (éliminatoire)</a:t>
            </a:r>
          </a:p>
          <a:p>
            <a:endParaRPr lang="fr-FR" b="1" dirty="0"/>
          </a:p>
        </p:txBody>
      </p:sp>
      <p:pic>
        <p:nvPicPr>
          <p:cNvPr id="13314" name="Picture 2" descr="Résultat de recherche d'images pour &quot;téléphone interdit&quot;">
            <a:extLst>
              <a:ext uri="{FF2B5EF4-FFF2-40B4-BE49-F238E27FC236}">
                <a16:creationId xmlns:a16="http://schemas.microsoft.com/office/drawing/2014/main" id="{458EB5BA-A1AA-4AF8-9456-BFCB4EC8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7" y="2701457"/>
            <a:ext cx="2218944" cy="22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0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Ã©sultat de recherche d'images pour &quot;merci de votre attention&quot;">
            <a:extLst>
              <a:ext uri="{FF2B5EF4-FFF2-40B4-BE49-F238E27FC236}">
                <a16:creationId xmlns:a16="http://schemas.microsoft.com/office/drawing/2014/main" id="{71BA07EF-5591-41EC-B586-FB001585C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14681"/>
          <a:stretch>
            <a:fillRect/>
          </a:stretch>
        </p:blipFill>
        <p:spPr bwMode="auto">
          <a:xfrm>
            <a:off x="2274624" y="318936"/>
            <a:ext cx="7920880" cy="5688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298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6C3D60A-C109-4DA1-B7AE-A6AEACA2CBA2}"/>
              </a:ext>
            </a:extLst>
          </p:cNvPr>
          <p:cNvSpPr txBox="1"/>
          <p:nvPr/>
        </p:nvSpPr>
        <p:spPr>
          <a:xfrm>
            <a:off x="827584" y="1404768"/>
            <a:ext cx="8712968" cy="2860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Ce Document va vous aider à réussir votre épreuve écrite, lors de l’examen du BTS.</a:t>
            </a:r>
          </a:p>
          <a:p>
            <a:endParaRPr lang="fr-FR" b="1" dirty="0"/>
          </a:p>
          <a:p>
            <a:r>
              <a:rPr lang="fr-FR" b="1" dirty="0"/>
              <a:t>Il a pour but de vous indiquer et de vous former à la méthodologie d’analyse et de rédaction, lors de l’épreuve de CEJM (bien que cette méthodologie soit applicable à d’autres types de matières).</a:t>
            </a:r>
          </a:p>
          <a:p>
            <a:endParaRPr lang="fr-FR" b="1" dirty="0"/>
          </a:p>
          <a:p>
            <a:r>
              <a:rPr lang="fr-FR" b="1" dirty="0"/>
              <a:t>Il a pour objectif d’aligner vos rendus sur les attentes académiques des examinateurs.</a:t>
            </a:r>
          </a:p>
          <a:p>
            <a:endParaRPr lang="fr-FR" b="1" dirty="0"/>
          </a:p>
          <a:p>
            <a:r>
              <a:rPr lang="fr-FR" b="1" dirty="0"/>
              <a:t>Il est là pour vous éviter de malheureuses erreurs… pourtant évitables.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1501A69-9169-449D-93B0-642BA3FDFBDB}"/>
              </a:ext>
            </a:extLst>
          </p:cNvPr>
          <p:cNvSpPr txBox="1">
            <a:spLocks/>
          </p:cNvSpPr>
          <p:nvPr/>
        </p:nvSpPr>
        <p:spPr>
          <a:xfrm>
            <a:off x="827584" y="260648"/>
            <a:ext cx="75438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OBJECTIFS</a:t>
            </a:r>
          </a:p>
        </p:txBody>
      </p:sp>
      <p:pic>
        <p:nvPicPr>
          <p:cNvPr id="1026" name="Picture 2" descr="Résultat de recherche d'images pour &quot;épreuve du bts&quot;">
            <a:extLst>
              <a:ext uri="{FF2B5EF4-FFF2-40B4-BE49-F238E27FC236}">
                <a16:creationId xmlns:a16="http://schemas.microsoft.com/office/drawing/2014/main" id="{ABFBDA1D-0E00-4C72-921F-78A9D78E4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48" y="4290672"/>
            <a:ext cx="2522532" cy="180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réussite bts&quot;">
            <a:extLst>
              <a:ext uri="{FF2B5EF4-FFF2-40B4-BE49-F238E27FC236}">
                <a16:creationId xmlns:a16="http://schemas.microsoft.com/office/drawing/2014/main" id="{25D7A6D6-B912-435E-B0A0-A0B1F589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983" y="4265126"/>
            <a:ext cx="2937017" cy="174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examen erreur&quot;">
            <a:extLst>
              <a:ext uri="{FF2B5EF4-FFF2-40B4-BE49-F238E27FC236}">
                <a16:creationId xmlns:a16="http://schemas.microsoft.com/office/drawing/2014/main" id="{3DEEF861-FE01-41DB-8348-0EC324FAD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4330357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11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42DE9-6F5A-4397-B788-72240FA2DD30}"/>
              </a:ext>
            </a:extLst>
          </p:cNvPr>
          <p:cNvSpPr txBox="1">
            <a:spLocks/>
          </p:cNvSpPr>
          <p:nvPr/>
        </p:nvSpPr>
        <p:spPr>
          <a:xfrm>
            <a:off x="827584" y="260648"/>
            <a:ext cx="75438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CONTEXTE DE L’EPREUVE CEJM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EA9B509-5FC3-42C0-896D-AF48643568D7}"/>
              </a:ext>
            </a:extLst>
          </p:cNvPr>
          <p:cNvSpPr/>
          <p:nvPr/>
        </p:nvSpPr>
        <p:spPr>
          <a:xfrm>
            <a:off x="482991" y="1831511"/>
            <a:ext cx="2243015" cy="9736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Le sujet d’examen</a:t>
            </a:r>
          </a:p>
        </p:txBody>
      </p:sp>
      <p:sp>
        <p:nvSpPr>
          <p:cNvPr id="4" name="Flèche : droite 5">
            <a:extLst>
              <a:ext uri="{FF2B5EF4-FFF2-40B4-BE49-F238E27FC236}">
                <a16:creationId xmlns:a16="http://schemas.microsoft.com/office/drawing/2014/main" id="{6F3B1D5D-1E1B-45C9-B512-869F7B29B320}"/>
              </a:ext>
            </a:extLst>
          </p:cNvPr>
          <p:cNvSpPr/>
          <p:nvPr/>
        </p:nvSpPr>
        <p:spPr>
          <a:xfrm>
            <a:off x="2726006" y="2179925"/>
            <a:ext cx="371214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5736BE-D852-4D76-BED0-FAD0714DDD7B}"/>
              </a:ext>
            </a:extLst>
          </p:cNvPr>
          <p:cNvSpPr txBox="1"/>
          <p:nvPr/>
        </p:nvSpPr>
        <p:spPr>
          <a:xfrm>
            <a:off x="3097220" y="1374998"/>
            <a:ext cx="8712968" cy="2860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Le sujet d’examen est composé :</a:t>
            </a:r>
          </a:p>
          <a:p>
            <a:endParaRPr lang="fr-FR" b="1" dirty="0"/>
          </a:p>
          <a:p>
            <a:r>
              <a:rPr lang="fr-FR" b="1" dirty="0"/>
              <a:t>-d’un contexte commun aux 3 matières (économique, juridique, managériale), ce contexte représentant une demi-page</a:t>
            </a:r>
          </a:p>
          <a:p>
            <a:endParaRPr lang="fr-FR" b="1" dirty="0"/>
          </a:p>
          <a:p>
            <a:r>
              <a:rPr lang="fr-FR" b="1" dirty="0"/>
              <a:t>-des questions (environ 3 par matière)</a:t>
            </a:r>
          </a:p>
          <a:p>
            <a:endParaRPr lang="fr-FR" b="1" dirty="0"/>
          </a:p>
          <a:p>
            <a:r>
              <a:rPr lang="fr-FR" b="1" dirty="0"/>
              <a:t>-des annexes (environ 10 pages d’annexes au total)</a:t>
            </a:r>
          </a:p>
          <a:p>
            <a:endParaRPr lang="fr-FR" b="1" dirty="0"/>
          </a:p>
        </p:txBody>
      </p:sp>
      <p:pic>
        <p:nvPicPr>
          <p:cNvPr id="2050" name="Picture 2" descr="Résultat de recherche d'images pour &quot;CEJM&quot;">
            <a:extLst>
              <a:ext uri="{FF2B5EF4-FFF2-40B4-BE49-F238E27FC236}">
                <a16:creationId xmlns:a16="http://schemas.microsoft.com/office/drawing/2014/main" id="{BD9E6AE2-B951-42C8-BAF2-484B92C8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" y="3975136"/>
            <a:ext cx="2469974" cy="18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sujet d'examen bts&quot;">
            <a:extLst>
              <a:ext uri="{FF2B5EF4-FFF2-40B4-BE49-F238E27FC236}">
                <a16:creationId xmlns:a16="http://schemas.microsoft.com/office/drawing/2014/main" id="{FFFA7BA5-3F41-4E80-BE2F-EF8E34CF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11" y="4441727"/>
            <a:ext cx="2950845" cy="168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87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638A7-F3F7-467C-96A4-588AB09F5A98}"/>
              </a:ext>
            </a:extLst>
          </p:cNvPr>
          <p:cNvSpPr txBox="1">
            <a:spLocks/>
          </p:cNvSpPr>
          <p:nvPr/>
        </p:nvSpPr>
        <p:spPr>
          <a:xfrm>
            <a:off x="827584" y="260648"/>
            <a:ext cx="75438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METHODE D’ANALYSE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1F61161-82F3-4682-B506-C480DE372224}"/>
              </a:ext>
            </a:extLst>
          </p:cNvPr>
          <p:cNvSpPr txBox="1"/>
          <p:nvPr/>
        </p:nvSpPr>
        <p:spPr>
          <a:xfrm>
            <a:off x="3097220" y="1374998"/>
            <a:ext cx="8712968" cy="3166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Vous devrez :</a:t>
            </a:r>
          </a:p>
          <a:p>
            <a:endParaRPr lang="fr-FR" b="1" dirty="0"/>
          </a:p>
          <a:p>
            <a:r>
              <a:rPr lang="fr-FR" b="1" dirty="0"/>
              <a:t>-lire et vous imprégner du contexte, en soulignant les mots ou informations importantes</a:t>
            </a:r>
          </a:p>
          <a:p>
            <a:endParaRPr lang="fr-FR" b="1" dirty="0"/>
          </a:p>
          <a:p>
            <a:r>
              <a:rPr lang="fr-FR" b="1" dirty="0"/>
              <a:t>-lire et vous imprégner des questions (par matière ou globalement)</a:t>
            </a:r>
          </a:p>
          <a:p>
            <a:endParaRPr lang="fr-FR" b="1" dirty="0"/>
          </a:p>
          <a:p>
            <a:r>
              <a:rPr lang="fr-FR" b="1" dirty="0"/>
              <a:t>-lire les annexes en soulignant les points qui vous aideront à répondre aux questions posées</a:t>
            </a:r>
          </a:p>
          <a:p>
            <a:endParaRPr lang="fr-FR" b="1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DC4725F-CB8D-4B3C-95B3-A6C0E8DA4B0F}"/>
              </a:ext>
            </a:extLst>
          </p:cNvPr>
          <p:cNvSpPr/>
          <p:nvPr/>
        </p:nvSpPr>
        <p:spPr>
          <a:xfrm>
            <a:off x="482991" y="1831511"/>
            <a:ext cx="2243015" cy="9736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Analyser le sujet</a:t>
            </a: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Phase 1</a:t>
            </a:r>
          </a:p>
        </p:txBody>
      </p:sp>
      <p:sp>
        <p:nvSpPr>
          <p:cNvPr id="5" name="Flèche : droite 5">
            <a:extLst>
              <a:ext uri="{FF2B5EF4-FFF2-40B4-BE49-F238E27FC236}">
                <a16:creationId xmlns:a16="http://schemas.microsoft.com/office/drawing/2014/main" id="{74A64FEA-8FC5-41BC-AD90-56F8872199B3}"/>
              </a:ext>
            </a:extLst>
          </p:cNvPr>
          <p:cNvSpPr/>
          <p:nvPr/>
        </p:nvSpPr>
        <p:spPr>
          <a:xfrm>
            <a:off x="2726006" y="2179925"/>
            <a:ext cx="371214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3074" name="Picture 2" descr="Résultat de recherche d'images pour &quot;bts tertiaires&quot;">
            <a:extLst>
              <a:ext uri="{FF2B5EF4-FFF2-40B4-BE49-F238E27FC236}">
                <a16:creationId xmlns:a16="http://schemas.microsoft.com/office/drawing/2014/main" id="{59A4A401-FD75-4902-95CA-1EF75F77A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1" b="47004"/>
          <a:stretch/>
        </p:blipFill>
        <p:spPr bwMode="auto">
          <a:xfrm>
            <a:off x="265990" y="4541822"/>
            <a:ext cx="3071570" cy="167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81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9FA7D-4AFC-4E6A-886E-DC38D21D20E3}"/>
              </a:ext>
            </a:extLst>
          </p:cNvPr>
          <p:cNvSpPr txBox="1">
            <a:spLocks/>
          </p:cNvSpPr>
          <p:nvPr/>
        </p:nvSpPr>
        <p:spPr>
          <a:xfrm>
            <a:off x="827584" y="260648"/>
            <a:ext cx="75438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METHODE D’ANALYSE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4FAD3C0-C410-450A-8E9B-C25CBEFD9DB1}"/>
              </a:ext>
            </a:extLst>
          </p:cNvPr>
          <p:cNvSpPr/>
          <p:nvPr/>
        </p:nvSpPr>
        <p:spPr>
          <a:xfrm>
            <a:off x="482991" y="1831511"/>
            <a:ext cx="2243015" cy="9736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Analyser le sujet</a:t>
            </a: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Phase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69D259F-025A-4C29-B6B3-A00467CC6BD8}"/>
              </a:ext>
            </a:extLst>
          </p:cNvPr>
          <p:cNvSpPr txBox="1"/>
          <p:nvPr/>
        </p:nvSpPr>
        <p:spPr>
          <a:xfrm>
            <a:off x="3280100" y="1374998"/>
            <a:ext cx="8712968" cy="37797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Vous devrez ensuite :</a:t>
            </a:r>
          </a:p>
          <a:p>
            <a:endParaRPr lang="fr-FR" b="1" dirty="0"/>
          </a:p>
          <a:p>
            <a:r>
              <a:rPr lang="fr-FR" b="1" dirty="0"/>
              <a:t>-faire le point de vos connaissances en rapport aux questions posées</a:t>
            </a:r>
          </a:p>
          <a:p>
            <a:r>
              <a:rPr lang="fr-FR" b="1" dirty="0"/>
              <a:t>-les lister sur un brouillon (par matière et par question)</a:t>
            </a:r>
          </a:p>
          <a:p>
            <a:endParaRPr lang="fr-FR" b="1" dirty="0"/>
          </a:p>
          <a:p>
            <a:r>
              <a:rPr lang="fr-FR" b="1" dirty="0"/>
              <a:t>Peu importe si tout le cours ne vous revient pas. Tentez de vous souvenir des chapitres abordés durant vos études, et de leur contenu, en lien avec les questions posées à l’épreuve CEJM. Et notez sur votre brouillon ce qui vous revient.</a:t>
            </a:r>
          </a:p>
          <a:p>
            <a:endParaRPr lang="fr-FR" b="1" dirty="0"/>
          </a:p>
          <a:p>
            <a:r>
              <a:rPr lang="fr-FR" b="1" dirty="0"/>
              <a:t>A noter, que parfois des points peuvent vous revenir plus tard, notamment lors de la rédaction… Dans ce cas vous pourrez les intégrer à votre texte, directement.</a:t>
            </a:r>
          </a:p>
          <a:p>
            <a:endParaRPr lang="fr-FR" b="1" dirty="0"/>
          </a:p>
        </p:txBody>
      </p:sp>
      <p:sp>
        <p:nvSpPr>
          <p:cNvPr id="5" name="Flèche : droite 5">
            <a:extLst>
              <a:ext uri="{FF2B5EF4-FFF2-40B4-BE49-F238E27FC236}">
                <a16:creationId xmlns:a16="http://schemas.microsoft.com/office/drawing/2014/main" id="{BFBAA722-30F4-41F0-AB1F-B4806B4E1719}"/>
              </a:ext>
            </a:extLst>
          </p:cNvPr>
          <p:cNvSpPr/>
          <p:nvPr/>
        </p:nvSpPr>
        <p:spPr>
          <a:xfrm>
            <a:off x="2726006" y="2179925"/>
            <a:ext cx="371214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6" name="Picture 2" descr="Résultat de recherche d'images pour &quot;bts tertiaires&quot;">
            <a:extLst>
              <a:ext uri="{FF2B5EF4-FFF2-40B4-BE49-F238E27FC236}">
                <a16:creationId xmlns:a16="http://schemas.microsoft.com/office/drawing/2014/main" id="{B2DFF5BE-49D9-4521-B835-C0C0E93E7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1" b="47004"/>
          <a:stretch/>
        </p:blipFill>
        <p:spPr bwMode="auto">
          <a:xfrm>
            <a:off x="174550" y="4541822"/>
            <a:ext cx="3071570" cy="167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0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398C5-3CE0-4C20-AA18-55318A82D53A}"/>
              </a:ext>
            </a:extLst>
          </p:cNvPr>
          <p:cNvSpPr txBox="1">
            <a:spLocks/>
          </p:cNvSpPr>
          <p:nvPr/>
        </p:nvSpPr>
        <p:spPr>
          <a:xfrm>
            <a:off x="827584" y="260648"/>
            <a:ext cx="9907472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LA STRUCTURATION DE VOTRE RENDU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C651B88-4EF8-4392-9D4A-A0FDB56A94AA}"/>
              </a:ext>
            </a:extLst>
          </p:cNvPr>
          <p:cNvSpPr/>
          <p:nvPr/>
        </p:nvSpPr>
        <p:spPr>
          <a:xfrm>
            <a:off x="482991" y="1080314"/>
            <a:ext cx="2243015" cy="9736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IMPORTANT</a:t>
            </a:r>
          </a:p>
        </p:txBody>
      </p:sp>
      <p:sp>
        <p:nvSpPr>
          <p:cNvPr id="4" name="Flèche : droite 5">
            <a:extLst>
              <a:ext uri="{FF2B5EF4-FFF2-40B4-BE49-F238E27FC236}">
                <a16:creationId xmlns:a16="http://schemas.microsoft.com/office/drawing/2014/main" id="{35D937AA-99C1-4E0C-AAD0-F92399C25E3A}"/>
              </a:ext>
            </a:extLst>
          </p:cNvPr>
          <p:cNvSpPr/>
          <p:nvPr/>
        </p:nvSpPr>
        <p:spPr>
          <a:xfrm>
            <a:off x="2811907" y="1455602"/>
            <a:ext cx="371214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5" name="Picture 2" descr="Résultat de recherche d'images pour &quot;bts tertiaires&quot;">
            <a:extLst>
              <a:ext uri="{FF2B5EF4-FFF2-40B4-BE49-F238E27FC236}">
                <a16:creationId xmlns:a16="http://schemas.microsoft.com/office/drawing/2014/main" id="{3B39CB77-0885-4A39-AAEC-94903AD1F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1" b="47004"/>
          <a:stretch/>
        </p:blipFill>
        <p:spPr bwMode="auto">
          <a:xfrm>
            <a:off x="174550" y="4541822"/>
            <a:ext cx="3071570" cy="167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EEE7AB3-67A4-4A29-8353-A2ED49DD0791}"/>
              </a:ext>
            </a:extLst>
          </p:cNvPr>
          <p:cNvSpPr txBox="1"/>
          <p:nvPr/>
        </p:nvSpPr>
        <p:spPr>
          <a:xfrm>
            <a:off x="3269022" y="1083242"/>
            <a:ext cx="8712968" cy="10215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-ne pas faire de brouillon (le temps imparti ne sera pas suffisant à la recopie au propre)</a:t>
            </a:r>
          </a:p>
          <a:p>
            <a:r>
              <a:rPr lang="fr-FR" b="1" dirty="0"/>
              <a:t>-pour rappel l’épreuve CEJM dure 4 heures au maximum (et ce temps n’est pas de trop !) </a:t>
            </a:r>
          </a:p>
          <a:p>
            <a:endParaRPr lang="fr-FR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D2C1DA9-80F6-4ED0-A7EB-E636B6C0C660}"/>
              </a:ext>
            </a:extLst>
          </p:cNvPr>
          <p:cNvSpPr/>
          <p:nvPr/>
        </p:nvSpPr>
        <p:spPr>
          <a:xfrm>
            <a:off x="482991" y="2811068"/>
            <a:ext cx="2243015" cy="9736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IMPORTANT</a:t>
            </a:r>
          </a:p>
        </p:txBody>
      </p:sp>
      <p:sp>
        <p:nvSpPr>
          <p:cNvPr id="8" name="Flèche : droite 5">
            <a:extLst>
              <a:ext uri="{FF2B5EF4-FFF2-40B4-BE49-F238E27FC236}">
                <a16:creationId xmlns:a16="http://schemas.microsoft.com/office/drawing/2014/main" id="{F7CB3ACF-479A-4E41-9998-9E9A359DF138}"/>
              </a:ext>
            </a:extLst>
          </p:cNvPr>
          <p:cNvSpPr/>
          <p:nvPr/>
        </p:nvSpPr>
        <p:spPr>
          <a:xfrm>
            <a:off x="2821093" y="3159483"/>
            <a:ext cx="371214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C5270F-460B-42A0-80A8-317FD62C3C0F}"/>
              </a:ext>
            </a:extLst>
          </p:cNvPr>
          <p:cNvSpPr txBox="1"/>
          <p:nvPr/>
        </p:nvSpPr>
        <p:spPr>
          <a:xfrm>
            <a:off x="3246120" y="2273399"/>
            <a:ext cx="8712968" cy="37797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La méthode de structuration de la culture juridique (cas pratique) est applicable à l’ensemble des matières (cette « façon de faire » est appréciée des correcteurs).</a:t>
            </a:r>
          </a:p>
          <a:p>
            <a:endParaRPr lang="fr-FR" b="1" dirty="0"/>
          </a:p>
          <a:p>
            <a:r>
              <a:rPr lang="fr-FR" b="1" dirty="0"/>
              <a:t>Pour rappel :</a:t>
            </a:r>
          </a:p>
          <a:p>
            <a:endParaRPr lang="fr-FR" b="1" dirty="0"/>
          </a:p>
          <a:p>
            <a:r>
              <a:rPr lang="fr-FR" b="1" dirty="0"/>
              <a:t>-qualification juridique des faits (domaine de la matière : par exemple le licenciement pour faute)</a:t>
            </a:r>
          </a:p>
          <a:p>
            <a:r>
              <a:rPr lang="fr-FR" b="1" dirty="0"/>
              <a:t>-problématique (la question, ou les questions auxquelles il faut répondre)</a:t>
            </a:r>
          </a:p>
          <a:p>
            <a:r>
              <a:rPr lang="fr-FR" b="1" dirty="0"/>
              <a:t>-le droit applicable en l’espèce (données des annexes et issues de vos connaissances)</a:t>
            </a:r>
          </a:p>
          <a:p>
            <a:r>
              <a:rPr lang="fr-FR" b="1" dirty="0"/>
              <a:t>-l’application du droit à l’espèce (application des règles au cas)</a:t>
            </a:r>
          </a:p>
          <a:p>
            <a:r>
              <a:rPr lang="fr-FR" b="1" dirty="0"/>
              <a:t>-solution 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4596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5BA4C-4129-4A63-A6D5-6CF2170E8C5C}"/>
              </a:ext>
            </a:extLst>
          </p:cNvPr>
          <p:cNvSpPr txBox="1">
            <a:spLocks/>
          </p:cNvSpPr>
          <p:nvPr/>
        </p:nvSpPr>
        <p:spPr>
          <a:xfrm>
            <a:off x="827584" y="260648"/>
            <a:ext cx="9907472" cy="14507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LA STRUCTURATION DE VOTRE RENDU INTEGREE DANS VOTRE PLAN DE REDACTION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01A4CD6-41B0-42B3-B30E-186B2EF640B3}"/>
              </a:ext>
            </a:extLst>
          </p:cNvPr>
          <p:cNvSpPr/>
          <p:nvPr/>
        </p:nvSpPr>
        <p:spPr>
          <a:xfrm>
            <a:off x="428127" y="1802451"/>
            <a:ext cx="2243015" cy="9736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Avantage de la méthode</a:t>
            </a:r>
          </a:p>
        </p:txBody>
      </p:sp>
      <p:sp>
        <p:nvSpPr>
          <p:cNvPr id="4" name="Flèche : droite 5">
            <a:extLst>
              <a:ext uri="{FF2B5EF4-FFF2-40B4-BE49-F238E27FC236}">
                <a16:creationId xmlns:a16="http://schemas.microsoft.com/office/drawing/2014/main" id="{FD282310-B862-4639-B3BB-BC2C030CB8C0}"/>
              </a:ext>
            </a:extLst>
          </p:cNvPr>
          <p:cNvSpPr/>
          <p:nvPr/>
        </p:nvSpPr>
        <p:spPr>
          <a:xfrm>
            <a:off x="2671142" y="2150865"/>
            <a:ext cx="371214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7FCE1F-3C7F-4CDE-B32F-3A8E64D9EEA2}"/>
              </a:ext>
            </a:extLst>
          </p:cNvPr>
          <p:cNvSpPr txBox="1"/>
          <p:nvPr/>
        </p:nvSpPr>
        <p:spPr>
          <a:xfrm>
            <a:off x="3050905" y="1802451"/>
            <a:ext cx="8712968" cy="10215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/>
              <a:t>Cette méthode permet d’intégrer l’analyse logique et le traitement de la (ou des) problématique(s) au plan de rédaction, puis à la rédaction elle-même </a:t>
            </a:r>
            <a:endParaRPr lang="fr-FR" b="1" dirty="0"/>
          </a:p>
          <a:p>
            <a:endParaRPr lang="fr-FR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115C26B-37C4-4D82-83F5-8D8EFFA3D25A}"/>
              </a:ext>
            </a:extLst>
          </p:cNvPr>
          <p:cNvSpPr/>
          <p:nvPr/>
        </p:nvSpPr>
        <p:spPr>
          <a:xfrm>
            <a:off x="428127" y="3317307"/>
            <a:ext cx="2243015" cy="9736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Plan de rédaction</a:t>
            </a:r>
          </a:p>
        </p:txBody>
      </p:sp>
      <p:sp>
        <p:nvSpPr>
          <p:cNvPr id="7" name="Flèche : droite 5">
            <a:extLst>
              <a:ext uri="{FF2B5EF4-FFF2-40B4-BE49-F238E27FC236}">
                <a16:creationId xmlns:a16="http://schemas.microsoft.com/office/drawing/2014/main" id="{00DF9D7A-9398-4A7A-9A46-D503E000A657}"/>
              </a:ext>
            </a:extLst>
          </p:cNvPr>
          <p:cNvSpPr/>
          <p:nvPr/>
        </p:nvSpPr>
        <p:spPr>
          <a:xfrm>
            <a:off x="2679691" y="3665721"/>
            <a:ext cx="371214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8BEE60-CD0A-4AF2-95AF-2E0397D6AA2A}"/>
              </a:ext>
            </a:extLst>
          </p:cNvPr>
          <p:cNvSpPr txBox="1"/>
          <p:nvPr/>
        </p:nvSpPr>
        <p:spPr>
          <a:xfrm>
            <a:off x="3059454" y="3317307"/>
            <a:ext cx="8712968" cy="132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/>
              <a:t>Il est le « canevas » le « patron » qui va vous aider à rédiger un devoir structuré et parfaitement logique et compréhensible dans la démarche de traitement des questions posées (les problématiques) </a:t>
            </a:r>
            <a:endParaRPr lang="fr-FR" b="1" dirty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071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A474F-11CC-4841-95F8-6682E4ACE354}"/>
              </a:ext>
            </a:extLst>
          </p:cNvPr>
          <p:cNvSpPr txBox="1">
            <a:spLocks/>
          </p:cNvSpPr>
          <p:nvPr/>
        </p:nvSpPr>
        <p:spPr>
          <a:xfrm>
            <a:off x="827584" y="260648"/>
            <a:ext cx="9907472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 PLAN TYPE DE REDACTION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9DA95D9-59E6-46B5-928D-1A5578AA5441}"/>
              </a:ext>
            </a:extLst>
          </p:cNvPr>
          <p:cNvSpPr txBox="1"/>
          <p:nvPr/>
        </p:nvSpPr>
        <p:spPr>
          <a:xfrm>
            <a:off x="265176" y="897802"/>
            <a:ext cx="11658600" cy="5618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dirty="0"/>
          </a:p>
          <a:p>
            <a:r>
              <a:rPr lang="fr-FR" b="1" dirty="0"/>
              <a:t>-INTRODUCTION:</a:t>
            </a:r>
          </a:p>
          <a:p>
            <a:endParaRPr lang="fr-FR" b="1" dirty="0"/>
          </a:p>
          <a:p>
            <a:r>
              <a:rPr lang="fr-FR" b="1" dirty="0"/>
              <a:t>	1-résumé du contexte général du sujet (intégrant la qualification des faits, sur le plan économique, juridique 	et managérial)</a:t>
            </a:r>
          </a:p>
          <a:p>
            <a:endParaRPr lang="fr-FR" b="1" dirty="0"/>
          </a:p>
          <a:p>
            <a:r>
              <a:rPr lang="fr-FR" b="1" dirty="0"/>
              <a:t>	2-questions posées (problématiques):</a:t>
            </a:r>
          </a:p>
          <a:p>
            <a:endParaRPr lang="fr-FR" b="1" dirty="0"/>
          </a:p>
          <a:p>
            <a:r>
              <a:rPr lang="fr-FR" b="1" dirty="0"/>
              <a:t>		-</a:t>
            </a:r>
            <a:r>
              <a:rPr lang="fr-FR" b="1" u="sng" dirty="0"/>
              <a:t>sur le plan économique </a:t>
            </a:r>
            <a:r>
              <a:rPr lang="fr-FR" b="1" dirty="0"/>
              <a:t>: poser les questions comme elles sont formulées dans le sujet d’examen</a:t>
            </a:r>
          </a:p>
          <a:p>
            <a:r>
              <a:rPr lang="fr-FR" b="1" dirty="0"/>
              <a:t>		-</a:t>
            </a:r>
            <a:r>
              <a:rPr lang="fr-FR" b="1" u="sng" dirty="0"/>
              <a:t>sur le plan juridique </a:t>
            </a:r>
            <a:r>
              <a:rPr lang="fr-FR" b="1" dirty="0"/>
              <a:t>: poser les questions comme elles sont formulées dans le sujet d’examen</a:t>
            </a:r>
          </a:p>
          <a:p>
            <a:r>
              <a:rPr lang="fr-FR" b="1" dirty="0"/>
              <a:t>		-</a:t>
            </a:r>
            <a:r>
              <a:rPr lang="fr-FR" b="1" u="sng" dirty="0"/>
              <a:t>sur le plan managérial </a:t>
            </a:r>
            <a:r>
              <a:rPr lang="fr-FR" b="1" dirty="0"/>
              <a:t>: poser les questions comme elles sont formulées dans le sujet d’examen</a:t>
            </a:r>
          </a:p>
          <a:p>
            <a:endParaRPr lang="fr-FR" b="1" dirty="0"/>
          </a:p>
          <a:p>
            <a:r>
              <a:rPr lang="fr-FR" b="1" dirty="0"/>
              <a:t>	</a:t>
            </a:r>
            <a:r>
              <a:rPr lang="fr-FR" b="1" dirty="0">
                <a:solidFill>
                  <a:srgbClr val="FF0000"/>
                </a:solidFill>
              </a:rPr>
              <a:t>3-définitions des terme importants du sujet (contexte et/ou questions) : très important ça peut vous rapporter     en 6 et 8 points à la note globale !</a:t>
            </a:r>
          </a:p>
          <a:p>
            <a:endParaRPr lang="fr-FR" b="1" dirty="0"/>
          </a:p>
          <a:p>
            <a:r>
              <a:rPr lang="fr-FR" b="1" dirty="0"/>
              <a:t>	4-annonce du plan</a:t>
            </a:r>
          </a:p>
          <a:p>
            <a:endParaRPr lang="fr-FR" b="1" dirty="0"/>
          </a:p>
          <a:p>
            <a:r>
              <a:rPr lang="fr-FR" b="1" dirty="0"/>
              <a:t>	5-phrase d’accroche interrogative qui lance le lecteur vers le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347305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05C56-4A17-432C-9841-E1D92AC64D86}"/>
              </a:ext>
            </a:extLst>
          </p:cNvPr>
          <p:cNvSpPr txBox="1">
            <a:spLocks/>
          </p:cNvSpPr>
          <p:nvPr/>
        </p:nvSpPr>
        <p:spPr>
          <a:xfrm>
            <a:off x="827584" y="260648"/>
            <a:ext cx="9907472" cy="14507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LA STRUCTURATION DE VOTRE RENDU INTEGREE DANS VOTRE PLAN DE REDACTION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348608-6628-4536-AE01-7C55E60DA887}"/>
              </a:ext>
            </a:extLst>
          </p:cNvPr>
          <p:cNvSpPr txBox="1"/>
          <p:nvPr/>
        </p:nvSpPr>
        <p:spPr>
          <a:xfrm>
            <a:off x="266700" y="1565314"/>
            <a:ext cx="11658600" cy="50056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dirty="0"/>
          </a:p>
          <a:p>
            <a:r>
              <a:rPr lang="fr-FR" b="1" dirty="0"/>
              <a:t>-DEVELOPPEMENT:</a:t>
            </a:r>
          </a:p>
          <a:p>
            <a:endParaRPr lang="fr-FR" b="1" dirty="0"/>
          </a:p>
          <a:p>
            <a:r>
              <a:rPr lang="fr-FR" b="1" dirty="0"/>
              <a:t>	-chapitre 1 – Les problèmes économiques posés</a:t>
            </a:r>
          </a:p>
          <a:p>
            <a:endParaRPr lang="fr-FR" b="1" dirty="0"/>
          </a:p>
          <a:p>
            <a:r>
              <a:rPr lang="fr-FR" b="1" dirty="0"/>
              <a:t>		-question 1 – ? (formuler la question)</a:t>
            </a:r>
          </a:p>
          <a:p>
            <a:r>
              <a:rPr lang="fr-FR" b="1" dirty="0"/>
              <a:t>			-règles applicables (ou d’un corpus de connaissances) en la matière</a:t>
            </a:r>
          </a:p>
          <a:p>
            <a:r>
              <a:rPr lang="fr-FR" b="1" dirty="0"/>
              <a:t>			-application des règles à l’espèce (ou du corpus de connaissances)</a:t>
            </a:r>
          </a:p>
          <a:p>
            <a:r>
              <a:rPr lang="fr-FR" b="1" dirty="0"/>
              <a:t>			-solution (réponse à la question)</a:t>
            </a:r>
          </a:p>
          <a:p>
            <a:r>
              <a:rPr lang="fr-FR" b="1" dirty="0"/>
              <a:t>		-question 2 – ? (formuler la question) : même structuration que l’exemple de la question 1</a:t>
            </a:r>
          </a:p>
          <a:p>
            <a:r>
              <a:rPr lang="fr-FR" b="1" dirty="0"/>
              <a:t>		-question 3 – ? (formuler la question) : même structuration que l’exemple de la question 1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	-chapitre 2 – Les problèmes juridiques posés (même structuration que le chapitre 1)</a:t>
            </a:r>
          </a:p>
          <a:p>
            <a:endParaRPr lang="fr-FR" b="1" dirty="0"/>
          </a:p>
          <a:p>
            <a:r>
              <a:rPr lang="fr-FR" b="1" dirty="0"/>
              <a:t>	-chapitre 3 – Les problèmes managériaux posés (même structuration que le chapitre 1)</a:t>
            </a:r>
          </a:p>
        </p:txBody>
      </p:sp>
    </p:spTree>
    <p:extLst>
      <p:ext uri="{BB962C8B-B14F-4D97-AF65-F5344CB8AC3E}">
        <p14:creationId xmlns:p14="http://schemas.microsoft.com/office/powerpoint/2010/main" val="257547084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Avenir Sup droit chap 1 et 2</Template>
  <TotalTime>332</TotalTime>
  <Words>1397</Words>
  <Application>Microsoft Office PowerPoint</Application>
  <PresentationFormat>Grand écran</PresentationFormat>
  <Paragraphs>143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Euphemia</vt:lpstr>
      <vt:lpstr>Rétrospective</vt:lpstr>
      <vt:lpstr>BTS Brevet de Technicien Supérieur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Brevet de Technicien Supérieur</dc:title>
  <dc:creator>Utilisateur</dc:creator>
  <cp:lastModifiedBy>Thierry GATINES</cp:lastModifiedBy>
  <cp:revision>25</cp:revision>
  <dcterms:created xsi:type="dcterms:W3CDTF">2019-12-14T13:24:06Z</dcterms:created>
  <dcterms:modified xsi:type="dcterms:W3CDTF">2021-09-13T05:26:10Z</dcterms:modified>
</cp:coreProperties>
</file>