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785"/>
              </a:lnSpc>
            </a:pPr>
            <a:r>
              <a:rPr dirty="0" spc="-45"/>
              <a:t>Jarvis </a:t>
            </a:r>
            <a:r>
              <a:rPr dirty="0" spc="10" i="1">
                <a:latin typeface="Arial"/>
                <a:cs typeface="Arial"/>
              </a:rPr>
              <a:t>· </a:t>
            </a:r>
            <a:r>
              <a:rPr dirty="0" spc="-45"/>
              <a:t>Retweet </a:t>
            </a:r>
            <a:r>
              <a:rPr dirty="0" spc="-40"/>
              <a:t>Popularity</a:t>
            </a:r>
            <a:r>
              <a:rPr dirty="0" spc="90"/>
              <a:t> </a:t>
            </a:r>
            <a:r>
              <a:rPr dirty="0" spc="-30"/>
              <a:t>Prediction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8575">
              <a:lnSpc>
                <a:spcPts val="1070"/>
              </a:lnSpc>
            </a:pPr>
            <a:fld id="{81D60167-4931-47E6-BA6A-407CBD079E47}" type="slidenum">
              <a:rPr dirty="0" spc="-3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785"/>
              </a:lnSpc>
            </a:pPr>
            <a:r>
              <a:rPr dirty="0" spc="-45"/>
              <a:t>Jarvis </a:t>
            </a:r>
            <a:r>
              <a:rPr dirty="0" spc="10" i="1">
                <a:latin typeface="Arial"/>
                <a:cs typeface="Arial"/>
              </a:rPr>
              <a:t>· </a:t>
            </a:r>
            <a:r>
              <a:rPr dirty="0" spc="-45"/>
              <a:t>Retweet </a:t>
            </a:r>
            <a:r>
              <a:rPr dirty="0" spc="-40"/>
              <a:t>Popularity</a:t>
            </a:r>
            <a:r>
              <a:rPr dirty="0" spc="90"/>
              <a:t> </a:t>
            </a:r>
            <a:r>
              <a:rPr dirty="0" spc="-30"/>
              <a:t>Prediction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8575">
              <a:lnSpc>
                <a:spcPts val="1070"/>
              </a:lnSpc>
            </a:pPr>
            <a:fld id="{81D60167-4931-47E6-BA6A-407CBD079E47}" type="slidenum">
              <a:rPr dirty="0" spc="-3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785"/>
              </a:lnSpc>
            </a:pPr>
            <a:r>
              <a:rPr dirty="0" spc="-45"/>
              <a:t>Jarvis </a:t>
            </a:r>
            <a:r>
              <a:rPr dirty="0" spc="10" i="1">
                <a:latin typeface="Arial"/>
                <a:cs typeface="Arial"/>
              </a:rPr>
              <a:t>· </a:t>
            </a:r>
            <a:r>
              <a:rPr dirty="0" spc="-45"/>
              <a:t>Retweet </a:t>
            </a:r>
            <a:r>
              <a:rPr dirty="0" spc="-40"/>
              <a:t>Popularity</a:t>
            </a:r>
            <a:r>
              <a:rPr dirty="0" spc="90"/>
              <a:t> </a:t>
            </a:r>
            <a:r>
              <a:rPr dirty="0" spc="-30"/>
              <a:t>Prediction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8575">
              <a:lnSpc>
                <a:spcPts val="1070"/>
              </a:lnSpc>
            </a:pPr>
            <a:fld id="{81D60167-4931-47E6-BA6A-407CBD079E47}" type="slidenum">
              <a:rPr dirty="0" spc="-3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785"/>
              </a:lnSpc>
            </a:pPr>
            <a:r>
              <a:rPr dirty="0" spc="-45"/>
              <a:t>Jarvis </a:t>
            </a:r>
            <a:r>
              <a:rPr dirty="0" spc="10" i="1">
                <a:latin typeface="Arial"/>
                <a:cs typeface="Arial"/>
              </a:rPr>
              <a:t>· </a:t>
            </a:r>
            <a:r>
              <a:rPr dirty="0" spc="-45"/>
              <a:t>Retweet </a:t>
            </a:r>
            <a:r>
              <a:rPr dirty="0" spc="-40"/>
              <a:t>Popularity</a:t>
            </a:r>
            <a:r>
              <a:rPr dirty="0" spc="90"/>
              <a:t> </a:t>
            </a:r>
            <a:r>
              <a:rPr dirty="0" spc="-30"/>
              <a:t>Prediction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8575">
              <a:lnSpc>
                <a:spcPts val="1070"/>
              </a:lnSpc>
            </a:pPr>
            <a:fld id="{81D60167-4931-47E6-BA6A-407CBD079E47}" type="slidenum">
              <a:rPr dirty="0" spc="-3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785"/>
              </a:lnSpc>
            </a:pPr>
            <a:r>
              <a:rPr dirty="0" spc="-45"/>
              <a:t>Jarvis </a:t>
            </a:r>
            <a:r>
              <a:rPr dirty="0" spc="10" i="1">
                <a:latin typeface="Arial"/>
                <a:cs typeface="Arial"/>
              </a:rPr>
              <a:t>· </a:t>
            </a:r>
            <a:r>
              <a:rPr dirty="0" spc="-45"/>
              <a:t>Retweet </a:t>
            </a:r>
            <a:r>
              <a:rPr dirty="0" spc="-40"/>
              <a:t>Popularity</a:t>
            </a:r>
            <a:r>
              <a:rPr dirty="0" spc="90"/>
              <a:t> </a:t>
            </a:r>
            <a:r>
              <a:rPr dirty="0" spc="-30"/>
              <a:t>Prediction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8575">
              <a:lnSpc>
                <a:spcPts val="1070"/>
              </a:lnSpc>
            </a:pPr>
            <a:fld id="{81D60167-4931-47E6-BA6A-407CBD079E47}" type="slidenum">
              <a:rPr dirty="0" spc="-3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7" y="38536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 h="0">
                <a:moveTo>
                  <a:pt x="0" y="0"/>
                </a:moveTo>
                <a:lnTo>
                  <a:pt x="4605477" y="0"/>
                </a:lnTo>
              </a:path>
            </a:pathLst>
          </a:custGeom>
          <a:ln w="7200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527" y="3170524"/>
            <a:ext cx="4605655" cy="285750"/>
          </a:xfrm>
          <a:custGeom>
            <a:avLst/>
            <a:gdLst/>
            <a:ahLst/>
            <a:cxnLst/>
            <a:rect l="l" t="t" r="r" b="b"/>
            <a:pathLst>
              <a:path w="4605655" h="285750">
                <a:moveTo>
                  <a:pt x="4605477" y="0"/>
                </a:moveTo>
                <a:lnTo>
                  <a:pt x="4605477" y="285475"/>
                </a:lnTo>
                <a:lnTo>
                  <a:pt x="0" y="285475"/>
                </a:lnTo>
                <a:lnTo>
                  <a:pt x="0" y="0"/>
                </a:lnTo>
                <a:lnTo>
                  <a:pt x="4605477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828" y="211030"/>
            <a:ext cx="4198442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5828" y="842688"/>
            <a:ext cx="4198442" cy="95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63562" y="3279932"/>
            <a:ext cx="1532889" cy="177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785"/>
              </a:lnSpc>
            </a:pPr>
            <a:r>
              <a:rPr dirty="0" spc="-45"/>
              <a:t>Jarvis </a:t>
            </a:r>
            <a:r>
              <a:rPr dirty="0" spc="10" i="1">
                <a:latin typeface="Arial"/>
                <a:cs typeface="Arial"/>
              </a:rPr>
              <a:t>· </a:t>
            </a:r>
            <a:r>
              <a:rPr dirty="0" spc="-45"/>
              <a:t>Retweet </a:t>
            </a:r>
            <a:r>
              <a:rPr dirty="0" spc="-40"/>
              <a:t>Popularity</a:t>
            </a:r>
            <a:r>
              <a:rPr dirty="0" spc="90"/>
              <a:t> </a:t>
            </a:r>
            <a:r>
              <a:rPr dirty="0" spc="-30"/>
              <a:t>Prediction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805" y="3258418"/>
            <a:ext cx="12065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8575">
              <a:lnSpc>
                <a:spcPts val="1070"/>
              </a:lnSpc>
            </a:pPr>
            <a:fld id="{81D60167-4931-47E6-BA6A-407CBD079E47}" type="slidenum">
              <a:rPr dirty="0" spc="-3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5206" y="150162"/>
            <a:ext cx="3619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85" b="1">
                <a:solidFill>
                  <a:srgbClr val="22373A"/>
                </a:solidFill>
                <a:latin typeface="Times New Roman"/>
                <a:cs typeface="Times New Roman"/>
              </a:rPr>
              <a:t>T</a:t>
            </a:r>
            <a:r>
              <a:rPr dirty="0" baseline="-13888" sz="2100" spc="-142" b="1">
                <a:solidFill>
                  <a:srgbClr val="22373A"/>
                </a:solidFill>
                <a:latin typeface="Times New Roman"/>
                <a:cs typeface="Times New Roman"/>
              </a:rPr>
              <a:t>E</a:t>
            </a:r>
            <a:r>
              <a:rPr dirty="0" sz="1400" spc="40" b="1">
                <a:solidFill>
                  <a:srgbClr val="22373A"/>
                </a:solidFill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7825" y="643021"/>
            <a:ext cx="264858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80">
                <a:latin typeface="Arial"/>
                <a:cs typeface="Arial"/>
              </a:rPr>
              <a:t>Retweet </a:t>
            </a:r>
            <a:r>
              <a:rPr dirty="0" sz="1700" spc="-75">
                <a:latin typeface="Arial"/>
                <a:cs typeface="Arial"/>
              </a:rPr>
              <a:t>Popularity</a:t>
            </a:r>
            <a:r>
              <a:rPr dirty="0" sz="1700" spc="-235">
                <a:latin typeface="Arial"/>
                <a:cs typeface="Arial"/>
              </a:rPr>
              <a:t> </a:t>
            </a:r>
            <a:r>
              <a:rPr dirty="0" sz="1700" spc="-55">
                <a:latin typeface="Arial"/>
                <a:cs typeface="Arial"/>
              </a:rPr>
              <a:t>Prediction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777" y="1319166"/>
            <a:ext cx="1195070" cy="471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Arial"/>
                <a:cs typeface="Arial"/>
              </a:rPr>
              <a:t>Jarvis </a:t>
            </a:r>
            <a:r>
              <a:rPr dirty="0" sz="1000" spc="-5" i="1">
                <a:latin typeface="Arial"/>
                <a:cs typeface="Arial"/>
              </a:rPr>
              <a:t>· </a:t>
            </a:r>
            <a:r>
              <a:rPr dirty="0" sz="1000" spc="-20">
                <a:latin typeface="Arial"/>
                <a:cs typeface="Arial"/>
              </a:rPr>
              <a:t>22. </a:t>
            </a:r>
            <a:r>
              <a:rPr dirty="0" sz="1000" spc="-25">
                <a:latin typeface="Arial"/>
                <a:cs typeface="Arial"/>
              </a:rPr>
              <a:t>Juni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2018</a:t>
            </a:r>
            <a:endParaRPr sz="10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355"/>
              </a:spcBef>
            </a:pPr>
            <a:r>
              <a:rPr dirty="0" sz="800" spc="-15">
                <a:latin typeface="Verdana"/>
                <a:cs typeface="Verdana"/>
              </a:rPr>
              <a:t>SE </a:t>
            </a:r>
            <a:r>
              <a:rPr dirty="0" sz="800" spc="10" i="1">
                <a:latin typeface="Arial"/>
                <a:cs typeface="Arial"/>
              </a:rPr>
              <a:t>·</a:t>
            </a:r>
            <a:r>
              <a:rPr dirty="0" sz="800" spc="55" i="1">
                <a:latin typeface="Arial"/>
                <a:cs typeface="Arial"/>
              </a:rPr>
              <a:t> </a:t>
            </a:r>
            <a:r>
              <a:rPr dirty="0" sz="800">
                <a:latin typeface="Verdana"/>
                <a:cs typeface="Verdana"/>
              </a:rPr>
              <a:t>ECNU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5206" y="150162"/>
            <a:ext cx="3619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85" b="1">
                <a:solidFill>
                  <a:srgbClr val="22373A"/>
                </a:solidFill>
                <a:latin typeface="Times New Roman"/>
                <a:cs typeface="Times New Roman"/>
              </a:rPr>
              <a:t>T</a:t>
            </a:r>
            <a:r>
              <a:rPr dirty="0" baseline="-13888" sz="2100" spc="-142" b="1">
                <a:solidFill>
                  <a:srgbClr val="22373A"/>
                </a:solidFill>
                <a:latin typeface="Times New Roman"/>
                <a:cs typeface="Times New Roman"/>
              </a:rPr>
              <a:t>E</a:t>
            </a:r>
            <a:r>
              <a:rPr dirty="0" sz="1400" spc="40" b="1">
                <a:solidFill>
                  <a:srgbClr val="22373A"/>
                </a:solidFill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505" y="3258418"/>
            <a:ext cx="9207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70"/>
              </a:lnSpc>
            </a:pPr>
            <a:r>
              <a:rPr dirty="0" sz="1000" spc="-35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85"/>
              </a:lnSpc>
            </a:pPr>
            <a:r>
              <a:rPr dirty="0" spc="-45"/>
              <a:t>Jarvis </a:t>
            </a:r>
            <a:r>
              <a:rPr dirty="0" spc="10" i="1">
                <a:latin typeface="Arial"/>
                <a:cs typeface="Arial"/>
              </a:rPr>
              <a:t>· </a:t>
            </a:r>
            <a:r>
              <a:rPr dirty="0" spc="-45"/>
              <a:t>Retweet </a:t>
            </a:r>
            <a:r>
              <a:rPr dirty="0" spc="-40"/>
              <a:t>Popularity</a:t>
            </a:r>
            <a:r>
              <a:rPr dirty="0" spc="90"/>
              <a:t> </a:t>
            </a:r>
            <a:r>
              <a:rPr dirty="0" spc="-30"/>
              <a:t>Prediction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828" y="211030"/>
            <a:ext cx="97472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5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828" y="842688"/>
            <a:ext cx="3592195" cy="955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SzPct val="90000"/>
              <a:buAutoNum type="arabicPeriod"/>
              <a:tabLst>
                <a:tab pos="116839" algn="l"/>
              </a:tabLst>
            </a:pPr>
            <a:r>
              <a:rPr dirty="0" sz="1000" spc="-30">
                <a:latin typeface="Arial"/>
                <a:cs typeface="Arial"/>
              </a:rPr>
              <a:t>Memory Network </a:t>
            </a:r>
            <a:r>
              <a:rPr dirty="0" sz="1000" spc="-55">
                <a:latin typeface="Arial"/>
                <a:cs typeface="Arial"/>
              </a:rPr>
              <a:t>can </a:t>
            </a:r>
            <a:r>
              <a:rPr dirty="0" sz="1000" spc="-45">
                <a:latin typeface="Arial"/>
                <a:cs typeface="Arial"/>
              </a:rPr>
              <a:t>acquire </a:t>
            </a:r>
            <a:r>
              <a:rPr dirty="0" sz="1000" spc="-30">
                <a:latin typeface="Arial"/>
                <a:cs typeface="Arial"/>
              </a:rPr>
              <a:t>effective </a:t>
            </a:r>
            <a:r>
              <a:rPr dirty="0" sz="1000" spc="-40">
                <a:latin typeface="Arial"/>
                <a:cs typeface="Arial"/>
              </a:rPr>
              <a:t>representations </a:t>
            </a:r>
            <a:r>
              <a:rPr dirty="0" sz="1000" spc="-5">
                <a:latin typeface="Arial"/>
                <a:cs typeface="Arial"/>
              </a:rPr>
              <a:t>for </a:t>
            </a:r>
            <a:r>
              <a:rPr dirty="0" sz="1000" spc="15">
                <a:latin typeface="Arial"/>
                <a:cs typeface="Arial"/>
              </a:rPr>
              <a:t>text</a:t>
            </a:r>
            <a:r>
              <a:rPr dirty="0" sz="1000" spc="15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buSzPct val="90000"/>
              <a:buAutoNum type="arabicPeriod"/>
              <a:tabLst>
                <a:tab pos="116839" algn="l"/>
              </a:tabLst>
            </a:pPr>
            <a:r>
              <a:rPr dirty="0" sz="1000" spc="-20">
                <a:latin typeface="Arial"/>
                <a:cs typeface="Arial"/>
              </a:rPr>
              <a:t>Factorization </a:t>
            </a:r>
            <a:r>
              <a:rPr dirty="0" sz="1000" spc="-50">
                <a:latin typeface="Arial"/>
                <a:cs typeface="Arial"/>
              </a:rPr>
              <a:t>Tensor </a:t>
            </a:r>
            <a:r>
              <a:rPr dirty="0" sz="1000" spc="-55">
                <a:latin typeface="Arial"/>
                <a:cs typeface="Arial"/>
              </a:rPr>
              <a:t>can </a:t>
            </a:r>
            <a:r>
              <a:rPr dirty="0" sz="1000" spc="-50">
                <a:latin typeface="Arial"/>
                <a:cs typeface="Arial"/>
              </a:rPr>
              <a:t>help </a:t>
            </a:r>
            <a:r>
              <a:rPr dirty="0" sz="1000" spc="-10">
                <a:latin typeface="Arial"/>
                <a:cs typeface="Arial"/>
              </a:rPr>
              <a:t>joints</a:t>
            </a:r>
            <a:r>
              <a:rPr dirty="0" sz="1000" spc="-16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features.</a:t>
            </a:r>
            <a:endParaRPr sz="1000">
              <a:latin typeface="Arial"/>
              <a:cs typeface="Arial"/>
            </a:endParaRPr>
          </a:p>
          <a:p>
            <a:pPr marL="12700" marR="112395">
              <a:lnSpc>
                <a:spcPct val="170200"/>
              </a:lnSpc>
              <a:buSzPct val="90000"/>
              <a:buAutoNum type="arabicPeriod"/>
              <a:tabLst>
                <a:tab pos="116839" algn="l"/>
              </a:tabLst>
            </a:pPr>
            <a:r>
              <a:rPr dirty="0" sz="1000" spc="15">
                <a:latin typeface="Arial"/>
                <a:cs typeface="Arial"/>
              </a:rPr>
              <a:t>MOOD </a:t>
            </a:r>
            <a:r>
              <a:rPr dirty="0" sz="1000" spc="-60">
                <a:latin typeface="Arial"/>
                <a:cs typeface="Arial"/>
              </a:rPr>
              <a:t>merges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-60">
                <a:latin typeface="Arial"/>
                <a:cs typeface="Arial"/>
              </a:rPr>
              <a:t>above </a:t>
            </a:r>
            <a:r>
              <a:rPr dirty="0" sz="1000" spc="-35">
                <a:latin typeface="Arial"/>
                <a:cs typeface="Arial"/>
              </a:rPr>
              <a:t>2 </a:t>
            </a:r>
            <a:r>
              <a:rPr dirty="0" sz="1000" spc="-55">
                <a:latin typeface="Arial"/>
                <a:cs typeface="Arial"/>
              </a:rPr>
              <a:t>and </a:t>
            </a:r>
            <a:r>
              <a:rPr dirty="0" sz="1000" spc="-40">
                <a:latin typeface="Arial"/>
                <a:cs typeface="Arial"/>
              </a:rPr>
              <a:t>gets </a:t>
            </a:r>
            <a:r>
              <a:rPr dirty="0" sz="1000" spc="-25">
                <a:latin typeface="Arial"/>
                <a:cs typeface="Arial"/>
              </a:rPr>
              <a:t>great result </a:t>
            </a:r>
            <a:r>
              <a:rPr dirty="0" sz="1000" spc="-20">
                <a:latin typeface="Arial"/>
                <a:cs typeface="Arial"/>
              </a:rPr>
              <a:t>in </a:t>
            </a:r>
            <a:r>
              <a:rPr dirty="0" sz="1000" spc="-15">
                <a:latin typeface="Arial"/>
                <a:cs typeface="Arial"/>
              </a:rPr>
              <a:t>the </a:t>
            </a:r>
            <a:r>
              <a:rPr dirty="0" sz="1000" spc="-60">
                <a:latin typeface="Arial"/>
                <a:cs typeface="Arial"/>
              </a:rPr>
              <a:t>ques.  </a:t>
            </a:r>
            <a:r>
              <a:rPr dirty="0" sz="1000" spc="-45">
                <a:latin typeface="Arial"/>
                <a:cs typeface="Arial"/>
              </a:rPr>
              <a:t>4.Params </a:t>
            </a:r>
            <a:r>
              <a:rPr dirty="0" sz="1000" spc="-20">
                <a:latin typeface="Arial"/>
                <a:cs typeface="Arial"/>
              </a:rPr>
              <a:t>in </a:t>
            </a:r>
            <a:r>
              <a:rPr dirty="0" sz="1000" spc="15">
                <a:latin typeface="Arial"/>
                <a:cs typeface="Arial"/>
              </a:rPr>
              <a:t>MOOD </a:t>
            </a:r>
            <a:r>
              <a:rPr dirty="0" sz="1000" spc="-75">
                <a:latin typeface="Arial"/>
                <a:cs typeface="Arial"/>
              </a:rPr>
              <a:t>has </a:t>
            </a:r>
            <a:r>
              <a:rPr dirty="0" sz="1000" spc="-70">
                <a:latin typeface="Arial"/>
                <a:cs typeface="Arial"/>
              </a:rPr>
              <a:t>a </a:t>
            </a:r>
            <a:r>
              <a:rPr dirty="0" sz="1000" spc="-25">
                <a:latin typeface="Arial"/>
                <a:cs typeface="Arial"/>
              </a:rPr>
              <a:t>great </a:t>
            </a:r>
            <a:r>
              <a:rPr dirty="0" sz="1000" spc="-35">
                <a:latin typeface="Arial"/>
                <a:cs typeface="Arial"/>
              </a:rPr>
              <a:t>influence </a:t>
            </a:r>
            <a:r>
              <a:rPr dirty="0" sz="1000" spc="30">
                <a:latin typeface="Arial"/>
                <a:cs typeface="Arial"/>
              </a:rPr>
              <a:t>to </a:t>
            </a:r>
            <a:r>
              <a:rPr dirty="0" sz="1000" spc="-15">
                <a:latin typeface="Arial"/>
                <a:cs typeface="Arial"/>
              </a:rPr>
              <a:t>the</a:t>
            </a:r>
            <a:r>
              <a:rPr dirty="0" sz="1000" spc="20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result.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5206" y="150162"/>
            <a:ext cx="3619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85" b="1">
                <a:solidFill>
                  <a:srgbClr val="22373A"/>
                </a:solidFill>
                <a:latin typeface="Times New Roman"/>
                <a:cs typeface="Times New Roman"/>
              </a:rPr>
              <a:t>T</a:t>
            </a:r>
            <a:r>
              <a:rPr dirty="0" baseline="-13888" sz="2100" spc="-142" b="1">
                <a:solidFill>
                  <a:srgbClr val="22373A"/>
                </a:solidFill>
                <a:latin typeface="Times New Roman"/>
                <a:cs typeface="Times New Roman"/>
              </a:rPr>
              <a:t>E</a:t>
            </a:r>
            <a:r>
              <a:rPr dirty="0" sz="1400" spc="40" b="1">
                <a:solidFill>
                  <a:srgbClr val="22373A"/>
                </a:solidFill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828" y="211030"/>
            <a:ext cx="97472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95">
                <a:latin typeface="Arial"/>
                <a:cs typeface="Arial"/>
              </a:rPr>
              <a:t>Conclusion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0617" y="1039436"/>
            <a:ext cx="2410409" cy="1336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0505" y="3258418"/>
            <a:ext cx="9207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70"/>
              </a:lnSpc>
            </a:pPr>
            <a:r>
              <a:rPr dirty="0" sz="1000" spc="-35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85"/>
              </a:lnSpc>
            </a:pPr>
            <a:r>
              <a:rPr dirty="0" spc="-45"/>
              <a:t>Jarvis </a:t>
            </a:r>
            <a:r>
              <a:rPr dirty="0" spc="10" i="1">
                <a:latin typeface="Arial"/>
                <a:cs typeface="Arial"/>
              </a:rPr>
              <a:t>· </a:t>
            </a:r>
            <a:r>
              <a:rPr dirty="0" spc="-45"/>
              <a:t>Retweet </a:t>
            </a:r>
            <a:r>
              <a:rPr dirty="0" spc="-40"/>
              <a:t>Popularity</a:t>
            </a:r>
            <a:r>
              <a:rPr dirty="0" spc="90"/>
              <a:t> </a:t>
            </a:r>
            <a:r>
              <a:rPr dirty="0" spc="-30"/>
              <a:t>Prediction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5206" y="150162"/>
            <a:ext cx="3619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85" b="1">
                <a:solidFill>
                  <a:srgbClr val="22373A"/>
                </a:solidFill>
                <a:latin typeface="Times New Roman"/>
                <a:cs typeface="Times New Roman"/>
              </a:rPr>
              <a:t>T</a:t>
            </a:r>
            <a:r>
              <a:rPr dirty="0" baseline="-13888" sz="2100" spc="-142" b="1">
                <a:solidFill>
                  <a:srgbClr val="22373A"/>
                </a:solidFill>
                <a:latin typeface="Times New Roman"/>
                <a:cs typeface="Times New Roman"/>
              </a:rPr>
              <a:t>E</a:t>
            </a:r>
            <a:r>
              <a:rPr dirty="0" sz="1400" spc="40" b="1">
                <a:solidFill>
                  <a:srgbClr val="22373A"/>
                </a:solidFill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575">
              <a:lnSpc>
                <a:spcPts val="1070"/>
              </a:lnSpc>
            </a:pPr>
            <a:fld id="{81D60167-4931-47E6-BA6A-407CBD079E47}" type="slidenum">
              <a:rPr dirty="0" spc="-35"/>
              <a:t>2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85"/>
              </a:lnSpc>
            </a:pPr>
            <a:r>
              <a:rPr dirty="0" spc="-45"/>
              <a:t>Jarvis </a:t>
            </a:r>
            <a:r>
              <a:rPr dirty="0" spc="10" i="1">
                <a:latin typeface="Arial"/>
                <a:cs typeface="Arial"/>
              </a:rPr>
              <a:t>· </a:t>
            </a:r>
            <a:r>
              <a:rPr dirty="0" spc="-45"/>
              <a:t>Retweet </a:t>
            </a:r>
            <a:r>
              <a:rPr dirty="0" spc="-40"/>
              <a:t>Popularity</a:t>
            </a:r>
            <a:r>
              <a:rPr dirty="0" spc="90"/>
              <a:t> </a:t>
            </a:r>
            <a:r>
              <a:rPr dirty="0" spc="-3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828" y="211030"/>
            <a:ext cx="83058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95">
                <a:latin typeface="Arial"/>
                <a:cs typeface="Arial"/>
              </a:rPr>
              <a:t>Overview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828" y="842688"/>
            <a:ext cx="1147445" cy="1214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SzPct val="90000"/>
              <a:buAutoNum type="arabicPeriod"/>
              <a:tabLst>
                <a:tab pos="116839" algn="l"/>
              </a:tabLst>
            </a:pPr>
            <a:r>
              <a:rPr dirty="0" sz="1000" spc="-30">
                <a:latin typeface="Arial"/>
                <a:cs typeface="Arial"/>
              </a:rPr>
              <a:t>Problem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Definition</a:t>
            </a:r>
            <a:endParaRPr sz="1000">
              <a:latin typeface="Arial"/>
              <a:cs typeface="Arial"/>
            </a:endParaRPr>
          </a:p>
          <a:p>
            <a:pPr marL="12700" marR="122555">
              <a:lnSpc>
                <a:spcPct val="170200"/>
              </a:lnSpc>
              <a:buSzPct val="90000"/>
              <a:buAutoNum type="arabicPeriod"/>
              <a:tabLst>
                <a:tab pos="116839" algn="l"/>
              </a:tabLst>
            </a:pPr>
            <a:r>
              <a:rPr dirty="0" sz="1000" spc="-25">
                <a:latin typeface="Arial"/>
                <a:cs typeface="Arial"/>
              </a:rPr>
              <a:t>Model </a:t>
            </a:r>
            <a:r>
              <a:rPr dirty="0" sz="1000" spc="-10">
                <a:latin typeface="Arial"/>
                <a:cs typeface="Arial"/>
              </a:rPr>
              <a:t>Definition  </a:t>
            </a:r>
            <a:r>
              <a:rPr dirty="0" sz="1000" spc="-35">
                <a:latin typeface="Arial"/>
                <a:cs typeface="Arial"/>
              </a:rPr>
              <a:t>3.Coding  </a:t>
            </a:r>
            <a:r>
              <a:rPr dirty="0" sz="1000" spc="-40">
                <a:latin typeface="Arial"/>
                <a:cs typeface="Arial"/>
              </a:rPr>
              <a:t>4.Comparison  5.Conclusion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5206" y="150162"/>
            <a:ext cx="3619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85" b="1">
                <a:solidFill>
                  <a:srgbClr val="22373A"/>
                </a:solidFill>
                <a:latin typeface="Times New Roman"/>
                <a:cs typeface="Times New Roman"/>
              </a:rPr>
              <a:t>T</a:t>
            </a:r>
            <a:r>
              <a:rPr dirty="0" baseline="-13888" sz="2100" spc="-142" b="1">
                <a:solidFill>
                  <a:srgbClr val="22373A"/>
                </a:solidFill>
                <a:latin typeface="Times New Roman"/>
                <a:cs typeface="Times New Roman"/>
              </a:rPr>
              <a:t>E</a:t>
            </a:r>
            <a:r>
              <a:rPr dirty="0" sz="1400" spc="40" b="1">
                <a:solidFill>
                  <a:srgbClr val="22373A"/>
                </a:solidFill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828" y="211030"/>
            <a:ext cx="16808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80">
                <a:latin typeface="Arial"/>
                <a:cs typeface="Arial"/>
              </a:rPr>
              <a:t>Problem</a:t>
            </a:r>
            <a:r>
              <a:rPr dirty="0" sz="1700" spc="15">
                <a:latin typeface="Arial"/>
                <a:cs typeface="Arial"/>
              </a:rPr>
              <a:t> </a:t>
            </a:r>
            <a:r>
              <a:rPr dirty="0" sz="1700" spc="-45">
                <a:latin typeface="Arial"/>
                <a:cs typeface="Arial"/>
              </a:rPr>
              <a:t>Definition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8852" y="598815"/>
            <a:ext cx="2600569" cy="1564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3833" y="2399174"/>
            <a:ext cx="96646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Arial"/>
                <a:cs typeface="Arial"/>
              </a:rPr>
              <a:t>DataSet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Showing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575">
              <a:lnSpc>
                <a:spcPts val="1070"/>
              </a:lnSpc>
            </a:pPr>
            <a:fld id="{81D60167-4931-47E6-BA6A-407CBD079E47}" type="slidenum">
              <a:rPr dirty="0" spc="-35"/>
              <a:t>2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85"/>
              </a:lnSpc>
            </a:pPr>
            <a:r>
              <a:rPr dirty="0" spc="-45"/>
              <a:t>Jarvis </a:t>
            </a:r>
            <a:r>
              <a:rPr dirty="0" spc="10" i="1">
                <a:latin typeface="Arial"/>
                <a:cs typeface="Arial"/>
              </a:rPr>
              <a:t>· </a:t>
            </a:r>
            <a:r>
              <a:rPr dirty="0" spc="-45"/>
              <a:t>Retweet </a:t>
            </a:r>
            <a:r>
              <a:rPr dirty="0" spc="-40"/>
              <a:t>Popularity</a:t>
            </a:r>
            <a:r>
              <a:rPr dirty="0" spc="90"/>
              <a:t> </a:t>
            </a:r>
            <a:r>
              <a:rPr dirty="0" spc="-30"/>
              <a:t>Prediction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5206" y="150162"/>
            <a:ext cx="3619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85" b="1">
                <a:solidFill>
                  <a:srgbClr val="22373A"/>
                </a:solidFill>
                <a:latin typeface="Times New Roman"/>
                <a:cs typeface="Times New Roman"/>
              </a:rPr>
              <a:t>T</a:t>
            </a:r>
            <a:r>
              <a:rPr dirty="0" baseline="-13888" sz="2100" spc="-142" b="1">
                <a:solidFill>
                  <a:srgbClr val="22373A"/>
                </a:solidFill>
                <a:latin typeface="Times New Roman"/>
                <a:cs typeface="Times New Roman"/>
              </a:rPr>
              <a:t>E</a:t>
            </a:r>
            <a:r>
              <a:rPr dirty="0" sz="1400" spc="40" b="1">
                <a:solidFill>
                  <a:srgbClr val="22373A"/>
                </a:solidFill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828" y="211030"/>
            <a:ext cx="14903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70">
                <a:latin typeface="Arial"/>
                <a:cs typeface="Arial"/>
              </a:rPr>
              <a:t>Model</a:t>
            </a:r>
            <a:r>
              <a:rPr dirty="0" sz="1700" spc="5">
                <a:latin typeface="Arial"/>
                <a:cs typeface="Arial"/>
              </a:rPr>
              <a:t> </a:t>
            </a:r>
            <a:r>
              <a:rPr dirty="0" sz="1700" spc="-45">
                <a:latin typeface="Arial"/>
                <a:cs typeface="Arial"/>
              </a:rPr>
              <a:t>Definition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535" y="886387"/>
            <a:ext cx="3455906" cy="1969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575">
              <a:lnSpc>
                <a:spcPts val="1070"/>
              </a:lnSpc>
            </a:pPr>
            <a:fld id="{81D60167-4931-47E6-BA6A-407CBD079E47}" type="slidenum">
              <a:rPr dirty="0" spc="-35"/>
              <a:t>2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85"/>
              </a:lnSpc>
            </a:pPr>
            <a:r>
              <a:rPr dirty="0" spc="-45"/>
              <a:t>Jarvis </a:t>
            </a:r>
            <a:r>
              <a:rPr dirty="0" spc="10" i="1">
                <a:latin typeface="Arial"/>
                <a:cs typeface="Arial"/>
              </a:rPr>
              <a:t>· </a:t>
            </a:r>
            <a:r>
              <a:rPr dirty="0" spc="-45"/>
              <a:t>Retweet </a:t>
            </a:r>
            <a:r>
              <a:rPr dirty="0" spc="-40"/>
              <a:t>Popularity</a:t>
            </a:r>
            <a:r>
              <a:rPr dirty="0" spc="90"/>
              <a:t> </a:t>
            </a:r>
            <a:r>
              <a:rPr dirty="0" spc="-30"/>
              <a:t>Prediction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5206" y="150162"/>
            <a:ext cx="3619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85" b="1">
                <a:solidFill>
                  <a:srgbClr val="22373A"/>
                </a:solidFill>
                <a:latin typeface="Times New Roman"/>
                <a:cs typeface="Times New Roman"/>
              </a:rPr>
              <a:t>T</a:t>
            </a:r>
            <a:r>
              <a:rPr dirty="0" baseline="-13888" sz="2100" spc="-142" b="1">
                <a:solidFill>
                  <a:srgbClr val="22373A"/>
                </a:solidFill>
                <a:latin typeface="Times New Roman"/>
                <a:cs typeface="Times New Roman"/>
              </a:rPr>
              <a:t>E</a:t>
            </a:r>
            <a:r>
              <a:rPr dirty="0" sz="1400" spc="40" b="1">
                <a:solidFill>
                  <a:srgbClr val="22373A"/>
                </a:solidFill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828" y="211030"/>
            <a:ext cx="6388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95">
                <a:latin typeface="Arial"/>
                <a:cs typeface="Arial"/>
              </a:rPr>
              <a:t>Coding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535" y="866496"/>
            <a:ext cx="1008037" cy="1658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3832" y="3258418"/>
            <a:ext cx="9207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70"/>
              </a:lnSpc>
            </a:pPr>
            <a:r>
              <a:rPr dirty="0" sz="1000" spc="-35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85"/>
              </a:lnSpc>
            </a:pPr>
            <a:r>
              <a:rPr dirty="0" spc="-45"/>
              <a:t>Jarvis </a:t>
            </a:r>
            <a:r>
              <a:rPr dirty="0" spc="10" i="1">
                <a:latin typeface="Arial"/>
                <a:cs typeface="Arial"/>
              </a:rPr>
              <a:t>· </a:t>
            </a:r>
            <a:r>
              <a:rPr dirty="0" spc="-45"/>
              <a:t>Retweet </a:t>
            </a:r>
            <a:r>
              <a:rPr dirty="0" spc="-40"/>
              <a:t>Popularity</a:t>
            </a:r>
            <a:r>
              <a:rPr dirty="0" spc="90"/>
              <a:t> </a:t>
            </a:r>
            <a:r>
              <a:rPr dirty="0" spc="-30"/>
              <a:t>Prediction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5206" y="150162"/>
            <a:ext cx="3619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85" b="1">
                <a:solidFill>
                  <a:srgbClr val="22373A"/>
                </a:solidFill>
                <a:latin typeface="Times New Roman"/>
                <a:cs typeface="Times New Roman"/>
              </a:rPr>
              <a:t>T</a:t>
            </a:r>
            <a:r>
              <a:rPr dirty="0" baseline="-13888" sz="2100" spc="-142" b="1">
                <a:solidFill>
                  <a:srgbClr val="22373A"/>
                </a:solidFill>
                <a:latin typeface="Times New Roman"/>
                <a:cs typeface="Times New Roman"/>
              </a:rPr>
              <a:t>E</a:t>
            </a:r>
            <a:r>
              <a:rPr dirty="0" sz="1400" spc="40" b="1">
                <a:solidFill>
                  <a:srgbClr val="22373A"/>
                </a:solidFill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828" y="211030"/>
            <a:ext cx="6388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95">
                <a:latin typeface="Arial"/>
                <a:cs typeface="Arial"/>
              </a:rPr>
              <a:t>Coding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535" y="866496"/>
            <a:ext cx="1008037" cy="1658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73834" y="1522874"/>
            <a:ext cx="7639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80" i="1">
                <a:latin typeface="Arial"/>
                <a:cs typeface="Arial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75" i="1">
                <a:latin typeface="Arial"/>
                <a:cs typeface="Arial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75" i="1">
                <a:latin typeface="Arial"/>
                <a:cs typeface="Arial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75" i="1">
                <a:latin typeface="Arial"/>
                <a:cs typeface="Arial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spc="-45" i="1">
                <a:latin typeface="Verdana"/>
                <a:cs typeface="Verdana"/>
              </a:rPr>
              <a:t>&gt;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94533" y="866541"/>
            <a:ext cx="1005155" cy="164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3832" y="3258418"/>
            <a:ext cx="9207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70"/>
              </a:lnSpc>
            </a:pPr>
            <a:r>
              <a:rPr dirty="0" sz="1000" spc="-35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85"/>
              </a:lnSpc>
            </a:pPr>
            <a:r>
              <a:rPr dirty="0" spc="-45"/>
              <a:t>Jarvis </a:t>
            </a:r>
            <a:r>
              <a:rPr dirty="0" spc="10" i="1">
                <a:latin typeface="Arial"/>
                <a:cs typeface="Arial"/>
              </a:rPr>
              <a:t>· </a:t>
            </a:r>
            <a:r>
              <a:rPr dirty="0" spc="-45"/>
              <a:t>Retweet </a:t>
            </a:r>
            <a:r>
              <a:rPr dirty="0" spc="-40"/>
              <a:t>Popularity</a:t>
            </a:r>
            <a:r>
              <a:rPr dirty="0" spc="90"/>
              <a:t> </a:t>
            </a:r>
            <a:r>
              <a:rPr dirty="0" spc="-30"/>
              <a:t>Prediction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5206" y="150162"/>
            <a:ext cx="3619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85" b="1">
                <a:solidFill>
                  <a:srgbClr val="22373A"/>
                </a:solidFill>
                <a:latin typeface="Times New Roman"/>
                <a:cs typeface="Times New Roman"/>
              </a:rPr>
              <a:t>T</a:t>
            </a:r>
            <a:r>
              <a:rPr dirty="0" baseline="-13888" sz="2100" spc="-142" b="1">
                <a:solidFill>
                  <a:srgbClr val="22373A"/>
                </a:solidFill>
                <a:latin typeface="Times New Roman"/>
                <a:cs typeface="Times New Roman"/>
              </a:rPr>
              <a:t>E</a:t>
            </a:r>
            <a:r>
              <a:rPr dirty="0" sz="1400" spc="40" b="1">
                <a:solidFill>
                  <a:srgbClr val="22373A"/>
                </a:solidFill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828" y="211030"/>
            <a:ext cx="6388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95">
                <a:latin typeface="Arial"/>
                <a:cs typeface="Arial"/>
              </a:rPr>
              <a:t>Coding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535" y="866496"/>
            <a:ext cx="1008037" cy="1658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73834" y="1522874"/>
            <a:ext cx="7639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80" i="1">
                <a:latin typeface="Arial"/>
                <a:cs typeface="Arial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75" i="1">
                <a:latin typeface="Arial"/>
                <a:cs typeface="Arial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75" i="1">
                <a:latin typeface="Arial"/>
                <a:cs typeface="Arial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75" i="1">
                <a:latin typeface="Arial"/>
                <a:cs typeface="Arial"/>
              </a:rPr>
              <a:t> </a:t>
            </a:r>
            <a:r>
              <a:rPr dirty="0" sz="1000" spc="190" i="1">
                <a:latin typeface="Arial"/>
                <a:cs typeface="Arial"/>
              </a:rPr>
              <a:t>−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spc="-45" i="1">
                <a:latin typeface="Verdana"/>
                <a:cs typeface="Verdana"/>
              </a:rPr>
              <a:t>&gt;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94533" y="866541"/>
            <a:ext cx="1005155" cy="164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8535" y="866629"/>
            <a:ext cx="3167835" cy="2074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05825" y="2831165"/>
            <a:ext cx="8947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Arial"/>
                <a:cs typeface="Arial"/>
              </a:rPr>
              <a:t>final </a:t>
            </a:r>
            <a:r>
              <a:rPr dirty="0" sz="1000" spc="-40">
                <a:latin typeface="Arial"/>
                <a:cs typeface="Arial"/>
              </a:rPr>
              <a:t>model</a:t>
            </a:r>
            <a:r>
              <a:rPr dirty="0" sz="1000" spc="10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view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832" y="3258418"/>
            <a:ext cx="9207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70"/>
              </a:lnSpc>
            </a:pPr>
            <a:r>
              <a:rPr dirty="0" sz="1000" spc="-35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85"/>
              </a:lnSpc>
            </a:pPr>
            <a:r>
              <a:rPr dirty="0" spc="-45"/>
              <a:t>Jarvis </a:t>
            </a:r>
            <a:r>
              <a:rPr dirty="0" spc="10" i="1">
                <a:latin typeface="Arial"/>
                <a:cs typeface="Arial"/>
              </a:rPr>
              <a:t>· </a:t>
            </a:r>
            <a:r>
              <a:rPr dirty="0" spc="-45"/>
              <a:t>Retweet </a:t>
            </a:r>
            <a:r>
              <a:rPr dirty="0" spc="-40"/>
              <a:t>Popularity</a:t>
            </a:r>
            <a:r>
              <a:rPr dirty="0" spc="90"/>
              <a:t> </a:t>
            </a:r>
            <a:r>
              <a:rPr dirty="0" spc="-30"/>
              <a:t>Prediction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5206" y="150162"/>
            <a:ext cx="3619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85" b="1">
                <a:solidFill>
                  <a:srgbClr val="22373A"/>
                </a:solidFill>
                <a:latin typeface="Times New Roman"/>
                <a:cs typeface="Times New Roman"/>
              </a:rPr>
              <a:t>T</a:t>
            </a:r>
            <a:r>
              <a:rPr dirty="0" baseline="-13888" sz="2100" spc="-142" b="1">
                <a:solidFill>
                  <a:srgbClr val="22373A"/>
                </a:solidFill>
                <a:latin typeface="Times New Roman"/>
                <a:cs typeface="Times New Roman"/>
              </a:rPr>
              <a:t>E</a:t>
            </a:r>
            <a:r>
              <a:rPr dirty="0" sz="1400" spc="40" b="1">
                <a:solidFill>
                  <a:srgbClr val="22373A"/>
                </a:solidFill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828" y="211030"/>
            <a:ext cx="106362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05">
                <a:latin typeface="Arial"/>
                <a:cs typeface="Arial"/>
              </a:rPr>
              <a:t>Comparison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535" y="866525"/>
            <a:ext cx="3599976" cy="228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8535" y="1154528"/>
            <a:ext cx="3599835" cy="217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9211" y="1776036"/>
            <a:ext cx="2427315" cy="13273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3832" y="3258418"/>
            <a:ext cx="9207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70"/>
              </a:lnSpc>
            </a:pPr>
            <a:r>
              <a:rPr dirty="0" sz="1000" spc="-35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85"/>
              </a:lnSpc>
            </a:pPr>
            <a:r>
              <a:rPr dirty="0" spc="-45"/>
              <a:t>Jarvis </a:t>
            </a:r>
            <a:r>
              <a:rPr dirty="0" spc="10" i="1">
                <a:latin typeface="Arial"/>
                <a:cs typeface="Arial"/>
              </a:rPr>
              <a:t>· </a:t>
            </a:r>
            <a:r>
              <a:rPr dirty="0" spc="-45"/>
              <a:t>Retweet </a:t>
            </a:r>
            <a:r>
              <a:rPr dirty="0" spc="-40"/>
              <a:t>Popularity</a:t>
            </a:r>
            <a:r>
              <a:rPr dirty="0" spc="90"/>
              <a:t> </a:t>
            </a:r>
            <a:r>
              <a:rPr dirty="0" spc="-30"/>
              <a:t>Prediction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5206" y="150162"/>
            <a:ext cx="3619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85" b="1">
                <a:solidFill>
                  <a:srgbClr val="22373A"/>
                </a:solidFill>
                <a:latin typeface="Times New Roman"/>
                <a:cs typeface="Times New Roman"/>
              </a:rPr>
              <a:t>T</a:t>
            </a:r>
            <a:r>
              <a:rPr dirty="0" baseline="-13888" sz="2100" spc="-142" b="1">
                <a:solidFill>
                  <a:srgbClr val="22373A"/>
                </a:solidFill>
                <a:latin typeface="Times New Roman"/>
                <a:cs typeface="Times New Roman"/>
              </a:rPr>
              <a:t>E</a:t>
            </a:r>
            <a:r>
              <a:rPr dirty="0" sz="1400" spc="40" b="1">
                <a:solidFill>
                  <a:srgbClr val="22373A"/>
                </a:solidFill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828" y="211030"/>
            <a:ext cx="106362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05">
                <a:latin typeface="Arial"/>
                <a:cs typeface="Arial"/>
              </a:rPr>
              <a:t>Comparison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535" y="866521"/>
            <a:ext cx="2447963" cy="705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3069" y="1764950"/>
            <a:ext cx="2306007" cy="1389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3832" y="3258418"/>
            <a:ext cx="9207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70"/>
              </a:lnSpc>
            </a:pPr>
            <a:r>
              <a:rPr dirty="0" sz="1000" spc="-35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85"/>
              </a:lnSpc>
            </a:pPr>
            <a:r>
              <a:rPr dirty="0" spc="-45"/>
              <a:t>Jarvis </a:t>
            </a:r>
            <a:r>
              <a:rPr dirty="0" spc="10" i="1">
                <a:latin typeface="Arial"/>
                <a:cs typeface="Arial"/>
              </a:rPr>
              <a:t>· </a:t>
            </a:r>
            <a:r>
              <a:rPr dirty="0" spc="-45"/>
              <a:t>Retweet </a:t>
            </a:r>
            <a:r>
              <a:rPr dirty="0" spc="-40"/>
              <a:t>Popularity</a:t>
            </a:r>
            <a:r>
              <a:rPr dirty="0" spc="90"/>
              <a:t> </a:t>
            </a:r>
            <a:r>
              <a:rPr dirty="0" spc="-30"/>
              <a:t>Prediction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Jarvis</dc:creator>
  <dc:title>Retweet Popularity Prediction </dc:title>
  <dcterms:created xsi:type="dcterms:W3CDTF">2018-06-22T02:15:20Z</dcterms:created>
  <dcterms:modified xsi:type="dcterms:W3CDTF">2018-06-22T02:15:20Z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2018-06-22T00:00:00Z</vt:filetime>
  </property>
  <property fmtid="{D5CDD505-2E9C-101B-9397-08002B2CF9AE}" pid="3" name="Creator">
    <vt:lpwstr>LaTeX with hyperref package</vt:lpwstr>
  </property>
  <property fmtid="{D5CDD505-2E9C-101B-9397-08002B2CF9AE}" pid="4" name="LastSaved">
    <vt:filetime>2018-06-22T00:00:00Z</vt:filetime>
  </property>
</Properties>
</file>