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visFullStack/DataStructureUc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rvisFullStack/DataStructureUc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E1A9F-28C9-4707-89EE-3E8C7A1BD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ARBOLES BINARIOS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53AEF-F7B1-4BD1-8D8B-D3A6E8867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Monitoria de estructura de datos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786D5D5-8814-440F-9B93-C3C2F2903C85}"/>
              </a:ext>
            </a:extLst>
          </p:cNvPr>
          <p:cNvSpPr txBox="1">
            <a:spLocks/>
          </p:cNvSpPr>
          <p:nvPr/>
        </p:nvSpPr>
        <p:spPr>
          <a:xfrm>
            <a:off x="1507067" y="3745810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Luis F. Muñoz</a:t>
            </a:r>
          </a:p>
        </p:txBody>
      </p:sp>
    </p:spTree>
    <p:extLst>
      <p:ext uri="{BB962C8B-B14F-4D97-AF65-F5344CB8AC3E}">
        <p14:creationId xmlns:p14="http://schemas.microsoft.com/office/powerpoint/2010/main" val="116845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F02D4-AD75-421E-9758-9DE3B89D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recorrido (</a:t>
            </a:r>
            <a:r>
              <a:rPr lang="es-ES" dirty="0" err="1"/>
              <a:t>PostOrden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6FF78-30EB-480D-823A-31523C08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PostOrden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	1. Recorrer la parte izquierda del árbol, llamando </a:t>
            </a:r>
            <a:r>
              <a:rPr lang="es-ES" dirty="0" err="1"/>
              <a:t>PostOrden</a:t>
            </a:r>
            <a:r>
              <a:rPr lang="es-ES" dirty="0"/>
              <a:t>(nodo-&gt;izquierda)</a:t>
            </a:r>
          </a:p>
          <a:p>
            <a:pPr marL="457200" lvl="1" indent="0">
              <a:buNone/>
            </a:pPr>
            <a:r>
              <a:rPr lang="es-ES" dirty="0"/>
              <a:t>	2. Recorrer la parte derecha del árbol, llamando </a:t>
            </a:r>
            <a:r>
              <a:rPr lang="es-ES" dirty="0" err="1"/>
              <a:t>PostOrden</a:t>
            </a:r>
            <a:r>
              <a:rPr lang="es-ES" dirty="0"/>
              <a:t>(nodo-&gt;derecha)</a:t>
            </a:r>
          </a:p>
          <a:p>
            <a:pPr marL="457200" lvl="1" indent="0">
              <a:buNone/>
            </a:pPr>
            <a:r>
              <a:rPr lang="es-ES" dirty="0"/>
              <a:t>	3. Visitar la raíz.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5AB06-5BDE-4E7E-9DFB-7C2A5EA7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08" y="3827455"/>
            <a:ext cx="3550920" cy="204597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0A4DB84-8DE6-4C90-9696-754D80347A7E}"/>
              </a:ext>
            </a:extLst>
          </p:cNvPr>
          <p:cNvSpPr/>
          <p:nvPr/>
        </p:nvSpPr>
        <p:spPr>
          <a:xfrm>
            <a:off x="1563396" y="466577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4 5 2 3 1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3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BB28C-B4DB-4F5B-B1E9-AC062A38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para contar los nodos hojas</a:t>
            </a:r>
            <a:br>
              <a:rPr lang="es-ES" dirty="0"/>
            </a:br>
            <a:r>
              <a:rPr lang="es-ES" dirty="0"/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B4DAE-F794-4A62-81CF-7EA830F2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6553"/>
            <a:ext cx="8596668" cy="2815448"/>
          </a:xfrm>
        </p:spPr>
        <p:txBody>
          <a:bodyPr/>
          <a:lstStyle/>
          <a:p>
            <a:r>
              <a:rPr lang="es-ES" dirty="0" err="1"/>
              <a:t>ContarNodosHojas</a:t>
            </a:r>
            <a:r>
              <a:rPr lang="es-ES" dirty="0"/>
              <a:t>(Nodo nodo);</a:t>
            </a:r>
          </a:p>
          <a:p>
            <a:pPr>
              <a:buFont typeface="+mj-lt"/>
              <a:buAutoNum type="arabicPeriod"/>
            </a:pPr>
            <a:r>
              <a:rPr lang="es-ES" dirty="0"/>
              <a:t>Si el nodo es nulo retornar cero 0.</a:t>
            </a:r>
          </a:p>
          <a:p>
            <a:pPr>
              <a:buFont typeface="+mj-lt"/>
              <a:buAutoNum type="arabicPeriod"/>
            </a:pPr>
            <a:r>
              <a:rPr lang="es-ES" dirty="0"/>
              <a:t>En caso contrario, si izquierda y derecha son nulos retornar 1.</a:t>
            </a:r>
          </a:p>
          <a:p>
            <a:pPr>
              <a:buFont typeface="+mj-lt"/>
              <a:buAutoNum type="arabicPeriod"/>
            </a:pPr>
            <a:r>
              <a:rPr lang="es-ES" dirty="0"/>
              <a:t>En caso contrario, calcular de manera </a:t>
            </a:r>
            <a:r>
              <a:rPr lang="es-ES" dirty="0" err="1"/>
              <a:t>recursica</a:t>
            </a:r>
            <a:r>
              <a:rPr lang="es-ES" dirty="0"/>
              <a:t> los nodos hojas con la siguiente formula </a:t>
            </a:r>
            <a:br>
              <a:rPr lang="es-ES" dirty="0"/>
            </a:br>
            <a:r>
              <a:rPr lang="es-ES" dirty="0"/>
              <a:t>contador general = conteo de subárboles izquierdo + conteo de subárboles derecho.</a:t>
            </a:r>
          </a:p>
          <a:p>
            <a:pPr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9BE647-5DD3-4848-A686-1DBAD68AF46A}"/>
              </a:ext>
            </a:extLst>
          </p:cNvPr>
          <p:cNvSpPr txBox="1">
            <a:spLocks/>
          </p:cNvSpPr>
          <p:nvPr/>
        </p:nvSpPr>
        <p:spPr>
          <a:xfrm>
            <a:off x="1424094" y="4267201"/>
            <a:ext cx="8596668" cy="1127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Vamos al código.    3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A531E2-7F9A-454D-B7BB-0DFBD5EA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60496"/>
            <a:ext cx="3550920" cy="20459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EC16A37-A75D-4370-BDC1-601810AF1FEB}"/>
              </a:ext>
            </a:extLst>
          </p:cNvPr>
          <p:cNvSpPr txBox="1"/>
          <p:nvPr/>
        </p:nvSpPr>
        <p:spPr>
          <a:xfrm>
            <a:off x="148538" y="4878706"/>
            <a:ext cx="59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3"/>
              </a:rPr>
              <a:t>https://github.com/JarvisFullStack/DataStructureUcne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91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C171-5896-4F0D-8A69-A214E2C8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B9733-721F-45B6-AB48-106E8A50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árbol es una estructura de datos dinámica-jerárquica o no lineal, a diferencia de los arreglos, pilas y colas.</a:t>
            </a:r>
          </a:p>
          <a:p>
            <a:r>
              <a:rPr lang="es-ES" dirty="0"/>
              <a:t>Un árbol que tenga como máximo dos nodos hijos es llamado árbol binario.</a:t>
            </a:r>
          </a:p>
          <a:p>
            <a:r>
              <a:rPr lang="es-ES" dirty="0"/>
              <a:t>A estos dos hijos los llamaremos Izquierda y Derecha.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471ADB-EC8E-47B9-B757-DA4E6DF2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78" y="3931920"/>
            <a:ext cx="5357322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11D1D-43A3-4444-8304-7E543253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 un árbol binario.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99896-2AF7-4A84-95C3-A84E9BAA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</a:t>
            </a:r>
          </a:p>
          <a:p>
            <a:r>
              <a:rPr lang="es-ES" dirty="0"/>
              <a:t>Puntero al hijo izquierdo</a:t>
            </a:r>
          </a:p>
          <a:p>
            <a:r>
              <a:rPr lang="es-ES" dirty="0"/>
              <a:t>Puntero al hijo derecho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Class</a:t>
            </a:r>
            <a:r>
              <a:rPr lang="es-ES" dirty="0"/>
              <a:t> Nodo {</a:t>
            </a:r>
          </a:p>
          <a:p>
            <a:pPr marL="457200" lvl="1" indent="0">
              <a:buNone/>
            </a:pPr>
            <a:r>
              <a:rPr lang="es-ES" dirty="0"/>
              <a:t>	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			 </a:t>
            </a:r>
            <a:r>
              <a:rPr lang="es-ES" dirty="0" err="1"/>
              <a:t>Int</a:t>
            </a:r>
            <a:r>
              <a:rPr lang="es-ES" dirty="0"/>
              <a:t> dato;</a:t>
            </a:r>
          </a:p>
          <a:p>
            <a:pPr marL="457200" lvl="1" indent="0">
              <a:buNone/>
            </a:pPr>
            <a:r>
              <a:rPr lang="es-ES" dirty="0"/>
              <a:t>			Nodo *izquierdo;</a:t>
            </a:r>
          </a:p>
          <a:p>
            <a:pPr marL="457200" lvl="1" indent="0">
              <a:buNone/>
            </a:pPr>
            <a:r>
              <a:rPr lang="es-ES" dirty="0"/>
              <a:t>			Nodo *derecho;</a:t>
            </a:r>
          </a:p>
          <a:p>
            <a:pPr marL="457200" lvl="1" indent="0">
              <a:buNone/>
            </a:pPr>
            <a:r>
              <a:rPr lang="es-E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1657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5783D-740E-4B63-8963-31DEC615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 de los arboles binarios.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33E9960-3582-4C45-88E1-CCC99E13E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21" y="1748909"/>
            <a:ext cx="6515100" cy="402970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2183A92-6AC7-4A5F-AD62-821004C16E3F}"/>
              </a:ext>
            </a:extLst>
          </p:cNvPr>
          <p:cNvCxnSpPr>
            <a:cxnSpLocks/>
          </p:cNvCxnSpPr>
          <p:nvPr/>
        </p:nvCxnSpPr>
        <p:spPr>
          <a:xfrm flipV="1">
            <a:off x="3994537" y="1430810"/>
            <a:ext cx="1577008" cy="619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86563A-F9C6-4F05-9F36-E9F6DB85FC2C}"/>
              </a:ext>
            </a:extLst>
          </p:cNvPr>
          <p:cNvSpPr txBox="1"/>
          <p:nvPr/>
        </p:nvSpPr>
        <p:spPr>
          <a:xfrm>
            <a:off x="5571545" y="1167117"/>
            <a:ext cx="9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2"/>
                </a:solidFill>
              </a:rPr>
              <a:t>Raiz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E5484B5-0658-466B-9BE5-AA1E3E2050A5}"/>
              </a:ext>
            </a:extLst>
          </p:cNvPr>
          <p:cNvCxnSpPr>
            <a:cxnSpLocks/>
          </p:cNvCxnSpPr>
          <p:nvPr/>
        </p:nvCxnSpPr>
        <p:spPr>
          <a:xfrm flipV="1">
            <a:off x="5526922" y="2124615"/>
            <a:ext cx="1577008" cy="619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52EA53-C842-4EBA-9DB3-075E1B0FC523}"/>
              </a:ext>
            </a:extLst>
          </p:cNvPr>
          <p:cNvSpPr txBox="1"/>
          <p:nvPr/>
        </p:nvSpPr>
        <p:spPr>
          <a:xfrm>
            <a:off x="7103930" y="1933599"/>
            <a:ext cx="9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Hijo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EC08190-B6BC-4C6B-B684-A96EA4E8A487}"/>
              </a:ext>
            </a:extLst>
          </p:cNvPr>
          <p:cNvCxnSpPr>
            <a:cxnSpLocks/>
          </p:cNvCxnSpPr>
          <p:nvPr/>
        </p:nvCxnSpPr>
        <p:spPr>
          <a:xfrm flipV="1">
            <a:off x="6499945" y="2891393"/>
            <a:ext cx="1577008" cy="619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A5A0D8-93AC-4475-9B61-D170B8D78B89}"/>
              </a:ext>
            </a:extLst>
          </p:cNvPr>
          <p:cNvSpPr txBox="1"/>
          <p:nvPr/>
        </p:nvSpPr>
        <p:spPr>
          <a:xfrm>
            <a:off x="8076953" y="2700377"/>
            <a:ext cx="9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Hijo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16A5A03-C071-4A70-84FA-B802E8208E8F}"/>
              </a:ext>
            </a:extLst>
          </p:cNvPr>
          <p:cNvCxnSpPr>
            <a:cxnSpLocks/>
          </p:cNvCxnSpPr>
          <p:nvPr/>
        </p:nvCxnSpPr>
        <p:spPr>
          <a:xfrm flipV="1">
            <a:off x="5196258" y="1937750"/>
            <a:ext cx="1075225" cy="62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BDDB0F-B71F-4DEA-BB98-461D45548C6B}"/>
              </a:ext>
            </a:extLst>
          </p:cNvPr>
          <p:cNvSpPr txBox="1"/>
          <p:nvPr/>
        </p:nvSpPr>
        <p:spPr>
          <a:xfrm>
            <a:off x="6022835" y="1682382"/>
            <a:ext cx="112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Padre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0AD0FFF-2847-4789-96F2-3F5B5325F15C}"/>
              </a:ext>
            </a:extLst>
          </p:cNvPr>
          <p:cNvCxnSpPr>
            <a:cxnSpLocks/>
          </p:cNvCxnSpPr>
          <p:nvPr/>
        </p:nvCxnSpPr>
        <p:spPr>
          <a:xfrm flipH="1" flipV="1">
            <a:off x="2577545" y="2064438"/>
            <a:ext cx="243324" cy="449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8556A2-00BB-4BA6-8210-297EC5744FE7}"/>
              </a:ext>
            </a:extLst>
          </p:cNvPr>
          <p:cNvSpPr txBox="1"/>
          <p:nvPr/>
        </p:nvSpPr>
        <p:spPr>
          <a:xfrm>
            <a:off x="1915818" y="1773123"/>
            <a:ext cx="112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Rama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40367E-9182-4C41-814B-648556A2B745}"/>
              </a:ext>
            </a:extLst>
          </p:cNvPr>
          <p:cNvSpPr txBox="1"/>
          <p:nvPr/>
        </p:nvSpPr>
        <p:spPr>
          <a:xfrm>
            <a:off x="6945621" y="3538700"/>
            <a:ext cx="3605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accent2"/>
                </a:solidFill>
              </a:rPr>
              <a:t>Altura-p: cantidad de niveles.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accent2"/>
                </a:solidFill>
              </a:rPr>
              <a:t>Nivel: distancia desde la raíz.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DD1A9BD-713C-4506-9619-D333309D316B}"/>
              </a:ext>
            </a:extLst>
          </p:cNvPr>
          <p:cNvCxnSpPr>
            <a:cxnSpLocks/>
          </p:cNvCxnSpPr>
          <p:nvPr/>
        </p:nvCxnSpPr>
        <p:spPr>
          <a:xfrm>
            <a:off x="5936450" y="4931021"/>
            <a:ext cx="335033" cy="244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B61EFB4-7C63-4FC1-A519-CB5D7D60C051}"/>
              </a:ext>
            </a:extLst>
          </p:cNvPr>
          <p:cNvSpPr txBox="1"/>
          <p:nvPr/>
        </p:nvSpPr>
        <p:spPr>
          <a:xfrm>
            <a:off x="6032947" y="5083690"/>
            <a:ext cx="112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Hoja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4984AAA-A256-4DF9-A67E-FB6E25462B5D}"/>
              </a:ext>
            </a:extLst>
          </p:cNvPr>
          <p:cNvCxnSpPr>
            <a:cxnSpLocks/>
          </p:cNvCxnSpPr>
          <p:nvPr/>
        </p:nvCxnSpPr>
        <p:spPr>
          <a:xfrm>
            <a:off x="5049766" y="5022949"/>
            <a:ext cx="335033" cy="244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48A38DB-3432-4E6B-95FD-5F0E120537A0}"/>
              </a:ext>
            </a:extLst>
          </p:cNvPr>
          <p:cNvSpPr txBox="1"/>
          <p:nvPr/>
        </p:nvSpPr>
        <p:spPr>
          <a:xfrm>
            <a:off x="5146263" y="5175618"/>
            <a:ext cx="112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Hoja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500733E-1397-423A-ABA8-F0E74B0AF449}"/>
              </a:ext>
            </a:extLst>
          </p:cNvPr>
          <p:cNvCxnSpPr>
            <a:cxnSpLocks/>
          </p:cNvCxnSpPr>
          <p:nvPr/>
        </p:nvCxnSpPr>
        <p:spPr>
          <a:xfrm>
            <a:off x="3716521" y="5022949"/>
            <a:ext cx="335033" cy="244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DC8B7E-73A9-4DDE-83E9-C62130DDFDD2}"/>
              </a:ext>
            </a:extLst>
          </p:cNvPr>
          <p:cNvSpPr txBox="1"/>
          <p:nvPr/>
        </p:nvSpPr>
        <p:spPr>
          <a:xfrm>
            <a:off x="3813018" y="5175618"/>
            <a:ext cx="112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Hoja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543D8B5-EA3D-494C-B61A-EE3E11C2DF2D}"/>
              </a:ext>
            </a:extLst>
          </p:cNvPr>
          <p:cNvCxnSpPr>
            <a:cxnSpLocks/>
          </p:cNvCxnSpPr>
          <p:nvPr/>
        </p:nvCxnSpPr>
        <p:spPr>
          <a:xfrm>
            <a:off x="2665300" y="4990463"/>
            <a:ext cx="335033" cy="244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092ECE3-3678-40E7-ABC3-FE805D09E63C}"/>
              </a:ext>
            </a:extLst>
          </p:cNvPr>
          <p:cNvSpPr txBox="1"/>
          <p:nvPr/>
        </p:nvSpPr>
        <p:spPr>
          <a:xfrm>
            <a:off x="2761797" y="5143132"/>
            <a:ext cx="112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Hoja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8AA4637-C708-4D17-9817-A34A34521B09}"/>
              </a:ext>
            </a:extLst>
          </p:cNvPr>
          <p:cNvCxnSpPr>
            <a:cxnSpLocks/>
          </p:cNvCxnSpPr>
          <p:nvPr/>
        </p:nvCxnSpPr>
        <p:spPr>
          <a:xfrm>
            <a:off x="825209" y="5036652"/>
            <a:ext cx="335033" cy="244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288BD3D-E968-4375-8FDC-EAD77034C160}"/>
              </a:ext>
            </a:extLst>
          </p:cNvPr>
          <p:cNvSpPr txBox="1"/>
          <p:nvPr/>
        </p:nvSpPr>
        <p:spPr>
          <a:xfrm>
            <a:off x="921706" y="5189321"/>
            <a:ext cx="112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Hoja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6588D67-1E0A-4C38-B63C-2B37E460DDCE}"/>
              </a:ext>
            </a:extLst>
          </p:cNvPr>
          <p:cNvCxnSpPr>
            <a:cxnSpLocks/>
          </p:cNvCxnSpPr>
          <p:nvPr/>
        </p:nvCxnSpPr>
        <p:spPr>
          <a:xfrm>
            <a:off x="1890144" y="5036652"/>
            <a:ext cx="335033" cy="244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F9C8286-3472-46B6-9578-70A6D6C70506}"/>
              </a:ext>
            </a:extLst>
          </p:cNvPr>
          <p:cNvSpPr txBox="1"/>
          <p:nvPr/>
        </p:nvSpPr>
        <p:spPr>
          <a:xfrm>
            <a:off x="1986641" y="5189321"/>
            <a:ext cx="112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Hoja</a:t>
            </a:r>
          </a:p>
        </p:txBody>
      </p:sp>
    </p:spTree>
    <p:extLst>
      <p:ext uri="{BB962C8B-B14F-4D97-AF65-F5344CB8AC3E}">
        <p14:creationId xmlns:p14="http://schemas.microsoft.com/office/powerpoint/2010/main" val="146824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4E5E1-8935-41A8-86D0-93221423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que los arboles?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9E05C-07F8-4D8F-85B6-92E8671C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almacenar información de manera jerárquica.</a:t>
            </a:r>
          </a:p>
          <a:p>
            <a:endParaRPr lang="es-ES" dirty="0"/>
          </a:p>
          <a:p>
            <a:r>
              <a:rPr lang="es-ES" dirty="0"/>
              <a:t>Acceso/Búsqueda (lista enlazada &gt; BST &lt; </a:t>
            </a:r>
            <a:r>
              <a:rPr lang="es-ES" dirty="0" err="1"/>
              <a:t>Arrasys</a:t>
            </a:r>
            <a:r>
              <a:rPr lang="es-ES" dirty="0"/>
              <a:t>)</a:t>
            </a:r>
          </a:p>
          <a:p>
            <a:r>
              <a:rPr lang="es-ES" dirty="0"/>
              <a:t>Insertar/Eliminar (</a:t>
            </a:r>
            <a:r>
              <a:rPr lang="es-ES" dirty="0" err="1"/>
              <a:t>Arrays</a:t>
            </a:r>
            <a:r>
              <a:rPr lang="es-ES" dirty="0"/>
              <a:t> &gt; BT &lt; listas enlazadas desordenadas)</a:t>
            </a:r>
          </a:p>
          <a:p>
            <a:r>
              <a:rPr lang="es-ES" dirty="0"/>
              <a:t>No están limitados ya que conectan sus nodos mediante punteros.</a:t>
            </a:r>
          </a:p>
          <a:p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Aplicaciones: </a:t>
            </a:r>
          </a:p>
          <a:p>
            <a:r>
              <a:rPr lang="es-ES" dirty="0">
                <a:solidFill>
                  <a:schemeClr val="tx1"/>
                </a:solidFill>
              </a:rPr>
              <a:t>Manipular información </a:t>
            </a:r>
            <a:r>
              <a:rPr lang="es-ES" dirty="0" err="1">
                <a:solidFill>
                  <a:schemeClr val="tx1"/>
                </a:solidFill>
              </a:rPr>
              <a:t>jerarquica</a:t>
            </a:r>
            <a:r>
              <a:rPr lang="es-ES" dirty="0">
                <a:solidFill>
                  <a:schemeClr val="tx1"/>
                </a:solidFill>
              </a:rPr>
              <a:t>, hacer fácil la búsqueda de información, para el flujo de trabajo en la composición de imágenes de los efectos visuales creados por programas diseñadores, algoritmos de rutas, toma de decisiones </a:t>
            </a:r>
            <a:r>
              <a:rPr lang="es-ES" dirty="0" err="1">
                <a:solidFill>
                  <a:schemeClr val="tx1"/>
                </a:solidFill>
              </a:rPr>
              <a:t>multi-estado</a:t>
            </a:r>
            <a:r>
              <a:rPr lang="es-ES" dirty="0">
                <a:solidFill>
                  <a:schemeClr val="tx1"/>
                </a:solidFill>
              </a:rPr>
              <a:t> en negocios.</a:t>
            </a:r>
          </a:p>
        </p:txBody>
      </p:sp>
    </p:spTree>
    <p:extLst>
      <p:ext uri="{BB962C8B-B14F-4D97-AF65-F5344CB8AC3E}">
        <p14:creationId xmlns:p14="http://schemas.microsoft.com/office/powerpoint/2010/main" val="28560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9D398-0AD5-49A5-BF57-4F6E4BF3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Volvamos al código.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5DB-7650-4882-B186-8B4166E6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Ver el árbol básico en:  </a:t>
            </a:r>
            <a:r>
              <a:rPr lang="es-ES" dirty="0">
                <a:hlinkClick r:id="rId2"/>
              </a:rPr>
              <a:t>https://github.com/JarvisFullStack/DataStructureUcne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38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500F-AFF6-42C5-9636-842B6897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 un </a:t>
            </a:r>
            <a:r>
              <a:rPr lang="es-ES" dirty="0" err="1"/>
              <a:t>arbol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F989F-9994-4C3E-81B3-65001C71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diferencia de las listas en lazadas, pilas , colas </a:t>
            </a:r>
            <a:r>
              <a:rPr lang="es-ES" dirty="0" err="1"/>
              <a:t>arrays</a:t>
            </a:r>
            <a:r>
              <a:rPr lang="es-ES" dirty="0"/>
              <a:t> que tienen un orden lógico para recorrerlos, los arboles poseen varias formas.</a:t>
            </a:r>
          </a:p>
          <a:p>
            <a:endParaRPr lang="es-ES" dirty="0"/>
          </a:p>
          <a:p>
            <a:r>
              <a:rPr lang="en-US" dirty="0"/>
              <a:t>(a) </a:t>
            </a:r>
            <a:r>
              <a:rPr lang="en-US" dirty="0" err="1"/>
              <a:t>En-orden</a:t>
            </a:r>
            <a:r>
              <a:rPr lang="en-US" dirty="0"/>
              <a:t> (</a:t>
            </a:r>
            <a:r>
              <a:rPr lang="en-US" dirty="0" err="1"/>
              <a:t>Izq</a:t>
            </a:r>
            <a:r>
              <a:rPr lang="en-US" dirty="0"/>
              <a:t>, </a:t>
            </a:r>
            <a:r>
              <a:rPr lang="en-US" dirty="0" err="1"/>
              <a:t>Raiz</a:t>
            </a:r>
            <a:r>
              <a:rPr lang="en-US" dirty="0"/>
              <a:t>, </a:t>
            </a:r>
            <a:r>
              <a:rPr lang="en-US" dirty="0" err="1"/>
              <a:t>Derech</a:t>
            </a:r>
            <a:r>
              <a:rPr lang="en-US" dirty="0"/>
              <a:t>) : 4 2 5 1 3</a:t>
            </a:r>
          </a:p>
          <a:p>
            <a:r>
              <a:rPr lang="en-US" dirty="0"/>
              <a:t>(b) Pre-Orden (</a:t>
            </a:r>
            <a:r>
              <a:rPr lang="en-US" dirty="0" err="1"/>
              <a:t>Raiz</a:t>
            </a:r>
            <a:r>
              <a:rPr lang="en-US" dirty="0"/>
              <a:t>, </a:t>
            </a:r>
            <a:r>
              <a:rPr lang="en-US" dirty="0" err="1"/>
              <a:t>Izq</a:t>
            </a:r>
            <a:r>
              <a:rPr lang="en-US" dirty="0"/>
              <a:t>, </a:t>
            </a:r>
            <a:r>
              <a:rPr lang="en-US" dirty="0" err="1"/>
              <a:t>Derech</a:t>
            </a:r>
            <a:r>
              <a:rPr lang="en-US" dirty="0"/>
              <a:t>) : 1 2 4 5 3</a:t>
            </a:r>
          </a:p>
          <a:p>
            <a:r>
              <a:rPr lang="en-US" dirty="0"/>
              <a:t>(c) Post-Orden (</a:t>
            </a:r>
            <a:r>
              <a:rPr lang="en-US" dirty="0" err="1"/>
              <a:t>Izq</a:t>
            </a:r>
            <a:r>
              <a:rPr lang="en-US" dirty="0"/>
              <a:t>, </a:t>
            </a:r>
            <a:r>
              <a:rPr lang="en-US" dirty="0" err="1"/>
              <a:t>Derech</a:t>
            </a:r>
            <a:r>
              <a:rPr lang="en-US" dirty="0"/>
              <a:t>, </a:t>
            </a:r>
            <a:r>
              <a:rPr lang="en-US" dirty="0" err="1"/>
              <a:t>Raiz</a:t>
            </a:r>
            <a:r>
              <a:rPr lang="en-US" dirty="0"/>
              <a:t>) : 4 5 2 3 1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ABE432-827B-467B-9845-45E30758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1790"/>
            <a:ext cx="3550920" cy="20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F02D4-AD75-421E-9758-9DE3B89D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recorrido (</a:t>
            </a:r>
            <a:r>
              <a:rPr lang="es-ES" dirty="0" err="1"/>
              <a:t>EnOrden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6FF78-30EB-480D-823A-31523C08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En orden</a:t>
            </a:r>
          </a:p>
          <a:p>
            <a:pPr marL="457200" lvl="1" indent="0">
              <a:buNone/>
            </a:pPr>
            <a:r>
              <a:rPr lang="es-ES" dirty="0"/>
              <a:t>	1. Recorrer la parte izquierda del árbol, llamando </a:t>
            </a:r>
            <a:r>
              <a:rPr lang="es-ES" dirty="0" err="1"/>
              <a:t>EnOrden</a:t>
            </a:r>
            <a:r>
              <a:rPr lang="es-ES" dirty="0"/>
              <a:t>(nodo-&gt;izquierda)</a:t>
            </a:r>
          </a:p>
          <a:p>
            <a:pPr marL="457200" lvl="1" indent="0">
              <a:buNone/>
            </a:pPr>
            <a:r>
              <a:rPr lang="es-ES" dirty="0"/>
              <a:t>	2. Visitar la raíz.</a:t>
            </a:r>
          </a:p>
          <a:p>
            <a:pPr marL="457200" lvl="1" indent="0">
              <a:buNone/>
            </a:pPr>
            <a:r>
              <a:rPr lang="es-ES" dirty="0"/>
              <a:t>	3. Recorrer la parte derecha del árbol, llamando </a:t>
            </a:r>
            <a:r>
              <a:rPr lang="es-ES" dirty="0" err="1"/>
              <a:t>EnOrden</a:t>
            </a:r>
            <a:r>
              <a:rPr lang="es-ES" dirty="0"/>
              <a:t>(nodo-&gt;derecha)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5AB06-5BDE-4E7E-9DFB-7C2A5EA7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08" y="3827455"/>
            <a:ext cx="3550920" cy="204597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0A4DB84-8DE6-4C90-9696-754D80347A7E}"/>
              </a:ext>
            </a:extLst>
          </p:cNvPr>
          <p:cNvSpPr/>
          <p:nvPr/>
        </p:nvSpPr>
        <p:spPr>
          <a:xfrm>
            <a:off x="1563396" y="466577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4 2 5 1 3</a:t>
            </a:r>
          </a:p>
        </p:txBody>
      </p:sp>
    </p:spTree>
    <p:extLst>
      <p:ext uri="{BB962C8B-B14F-4D97-AF65-F5344CB8AC3E}">
        <p14:creationId xmlns:p14="http://schemas.microsoft.com/office/powerpoint/2010/main" val="37477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F02D4-AD75-421E-9758-9DE3B89D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recorrido (</a:t>
            </a:r>
            <a:r>
              <a:rPr lang="es-ES" dirty="0" err="1"/>
              <a:t>PreOrden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6FF78-30EB-480D-823A-31523C08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PreOrden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	1. Visitar la raíz.</a:t>
            </a:r>
          </a:p>
          <a:p>
            <a:pPr marL="457200" lvl="1" indent="0">
              <a:buNone/>
            </a:pPr>
            <a:r>
              <a:rPr lang="es-ES" dirty="0"/>
              <a:t>	2. Recorrer la parte izquierda del árbol, llamando </a:t>
            </a:r>
            <a:r>
              <a:rPr lang="es-ES" dirty="0" err="1"/>
              <a:t>PreOrden</a:t>
            </a:r>
            <a:r>
              <a:rPr lang="es-ES" dirty="0"/>
              <a:t>(nodo-&gt;izquierda)</a:t>
            </a:r>
          </a:p>
          <a:p>
            <a:pPr marL="457200" lvl="1" indent="0">
              <a:buNone/>
            </a:pPr>
            <a:r>
              <a:rPr lang="es-ES" dirty="0"/>
              <a:t>	3. Recorrer la parte derecha del árbol, llamando </a:t>
            </a:r>
            <a:r>
              <a:rPr lang="es-ES" dirty="0" err="1"/>
              <a:t>PreOrden</a:t>
            </a:r>
            <a:r>
              <a:rPr lang="es-ES" dirty="0"/>
              <a:t>(nodo-&gt;derecha)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5AB06-5BDE-4E7E-9DFB-7C2A5EA7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08" y="3827455"/>
            <a:ext cx="3550920" cy="204597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0A4DB84-8DE6-4C90-9696-754D80347A7E}"/>
              </a:ext>
            </a:extLst>
          </p:cNvPr>
          <p:cNvSpPr/>
          <p:nvPr/>
        </p:nvSpPr>
        <p:spPr>
          <a:xfrm>
            <a:off x="1563396" y="466577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1 2 4 5 3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68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8CA7479-7B40-4751-9DC0-94A875B27D1D}">
  <we:reference id="wa104380317" version="1.0.0.0" store="es-ES" storeType="OMEX"/>
  <we:alternateReferences>
    <we:reference id="WA104380317" version="1.0.0.0" store="WA10438031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393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Faceta</vt:lpstr>
      <vt:lpstr>ARBOLES BINARIOS</vt:lpstr>
      <vt:lpstr>Que son?</vt:lpstr>
      <vt:lpstr>Composición de un árbol binario.</vt:lpstr>
      <vt:lpstr>Vocabulario de los arboles binarios.</vt:lpstr>
      <vt:lpstr>Por que los arboles?</vt:lpstr>
      <vt:lpstr>Volvamos al código. </vt:lpstr>
      <vt:lpstr>Recorrido de un arbol</vt:lpstr>
      <vt:lpstr>Algoritmos de recorrido (EnOrden)</vt:lpstr>
      <vt:lpstr>Algoritmos de recorrido (PreOrden)</vt:lpstr>
      <vt:lpstr>Algoritmos de recorrido (PostOrden)</vt:lpstr>
      <vt:lpstr>Función para contar los nodos hojas Algoritmo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BINARIOS</dc:title>
  <dc:creator>PC-Programacion</dc:creator>
  <cp:lastModifiedBy>PC-Programacion</cp:lastModifiedBy>
  <cp:revision>11</cp:revision>
  <dcterms:created xsi:type="dcterms:W3CDTF">2019-03-13T13:50:55Z</dcterms:created>
  <dcterms:modified xsi:type="dcterms:W3CDTF">2019-03-13T15:30:15Z</dcterms:modified>
</cp:coreProperties>
</file>