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78"/>
    <p:restoredTop sz="93100"/>
  </p:normalViewPr>
  <p:slideViewPr>
    <p:cSldViewPr snapToGrid="0">
      <p:cViewPr varScale="1">
        <p:scale>
          <a:sx n="88" d="100"/>
          <a:sy n="88"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118370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19045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44260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318526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114433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238519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374863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352265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288364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89249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3C6B874-E6D8-4551-81F6-53E2742C60BC}"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139235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6B874-E6D8-4551-81F6-53E2742C60BC}" type="datetimeFigureOut">
              <a:rPr lang="zh-CN" altLang="en-US" smtClean="0"/>
              <a:t>2020/4/6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97B5E-6EDB-484A-ACD5-A3A8C2691F47}" type="slidenum">
              <a:rPr lang="zh-CN" altLang="en-US" smtClean="0"/>
              <a:t>‹#›</a:t>
            </a:fld>
            <a:endParaRPr lang="zh-CN" altLang="en-US"/>
          </a:p>
        </p:txBody>
      </p:sp>
    </p:spTree>
    <p:extLst>
      <p:ext uri="{BB962C8B-B14F-4D97-AF65-F5344CB8AC3E}">
        <p14:creationId xmlns:p14="http://schemas.microsoft.com/office/powerpoint/2010/main" val="42083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42319"/>
            <a:ext cx="9144000" cy="2387600"/>
          </a:xfrm>
        </p:spPr>
        <p:txBody>
          <a:bodyPr>
            <a:normAutofit fontScale="90000"/>
          </a:bodyPr>
          <a:lstStyle/>
          <a:p>
            <a:pPr>
              <a:lnSpc>
                <a:spcPct val="150000"/>
              </a:lnSpc>
            </a:pPr>
            <a:r>
              <a:rPr lang="en-US" altLang="zh-CN"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软件工程课程设计</a:t>
            </a:r>
            <a:r>
              <a:rPr lang="en-US" altLang="zh-CN" b="1" dirty="0">
                <a:latin typeface="黑体" panose="02010609060101010101" pitchFamily="49" charset="-122"/>
                <a:ea typeface="黑体" panose="02010609060101010101" pitchFamily="49" charset="-122"/>
              </a:rPr>
              <a:t>》</a:t>
            </a:r>
            <a:br>
              <a:rPr lang="zh-CN" altLang="zh-CN" dirty="0">
                <a:latin typeface="黑体" panose="02010609060101010101" pitchFamily="49" charset="-122"/>
                <a:ea typeface="黑体" panose="02010609060101010101" pitchFamily="49" charset="-122"/>
              </a:rPr>
            </a:br>
            <a:r>
              <a:rPr lang="zh-CN" altLang="en-US" b="1" dirty="0">
                <a:latin typeface="黑体" panose="02010609060101010101" pitchFamily="49" charset="-122"/>
                <a:ea typeface="黑体" panose="02010609060101010101" pitchFamily="49" charset="-122"/>
              </a:rPr>
              <a:t>指导书</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lstStyle/>
          <a:p>
            <a:endParaRPr lang="en-US" altLang="zh-CN" dirty="0"/>
          </a:p>
          <a:p>
            <a:endParaRPr lang="zh-CN" altLang="en-US" dirty="0"/>
          </a:p>
        </p:txBody>
      </p:sp>
    </p:spTree>
    <p:extLst>
      <p:ext uri="{BB962C8B-B14F-4D97-AF65-F5344CB8AC3E}">
        <p14:creationId xmlns:p14="http://schemas.microsoft.com/office/powerpoint/2010/main" val="182161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8937" y="202222"/>
            <a:ext cx="11570677" cy="6655777"/>
          </a:xfrm>
        </p:spPr>
        <p:txBody>
          <a:bodyPr>
            <a:normAutofit fontScale="70000" lnSpcReduction="20000"/>
          </a:bodyPr>
          <a:lstStyle/>
          <a:p>
            <a:pPr marL="0" indent="457200">
              <a:lnSpc>
                <a:spcPct val="170000"/>
              </a:lnSpc>
              <a:buNone/>
            </a:pPr>
            <a:r>
              <a:rPr lang="en-US" altLang="zh-CN" sz="2300" b="1" dirty="0">
                <a:latin typeface="宋体" panose="02010600030101010101" pitchFamily="2" charset="-122"/>
                <a:ea typeface="宋体" panose="02010600030101010101" pitchFamily="2" charset="-122"/>
              </a:rPr>
              <a:t>5 </a:t>
            </a:r>
            <a:r>
              <a:rPr lang="zh-CN" altLang="en-US" sz="2300" b="1" dirty="0">
                <a:latin typeface="宋体" panose="02010600030101010101" pitchFamily="2" charset="-122"/>
                <a:ea typeface="宋体" panose="02010600030101010101" pitchFamily="2" charset="-122"/>
              </a:rPr>
              <a:t>详细设计</a:t>
            </a:r>
            <a:endParaRPr lang="en-US" altLang="zh-CN" sz="2300" b="1" dirty="0">
              <a:latin typeface="宋体" panose="02010600030101010101" pitchFamily="2" charset="-122"/>
              <a:ea typeface="宋体" panose="02010600030101010101" pitchFamily="2" charset="-122"/>
            </a:endParaRP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按照项目任务分配结果和项目进度要求，并依据</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项目初步设计规格说明书</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，由任务承担人完成项目的详细设计任务</a:t>
            </a: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项目小组的其他成员配合任务承担人，完成项目的详细设计任务</a:t>
            </a: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按照</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软件文档编写概要</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的格式要求，由任务承担人执笔完成</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项目详细设计规格说明书</a:t>
            </a:r>
            <a:r>
              <a:rPr lang="en-US" altLang="zh-CN" sz="2300" dirty="0">
                <a:latin typeface="宋体" panose="02010600030101010101" pitchFamily="2" charset="-122"/>
                <a:ea typeface="宋体" panose="02010600030101010101" pitchFamily="2" charset="-122"/>
              </a:rPr>
              <a:t>》 </a:t>
            </a: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由评审人员完成对</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项目详细设计规格说明书</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的评审工作，并给出评审意见</a:t>
            </a:r>
            <a:endParaRPr lang="en-US" altLang="zh-CN" sz="2300" dirty="0">
              <a:latin typeface="宋体" panose="02010600030101010101" pitchFamily="2" charset="-122"/>
              <a:ea typeface="宋体" panose="02010600030101010101" pitchFamily="2" charset="-122"/>
            </a:endParaRPr>
          </a:p>
          <a:p>
            <a:pPr marL="0" indent="457200">
              <a:lnSpc>
                <a:spcPct val="170000"/>
              </a:lnSpc>
              <a:buNone/>
            </a:pPr>
            <a:r>
              <a:rPr lang="en-US" altLang="zh-CN" sz="2300" b="1" dirty="0">
                <a:latin typeface="宋体" panose="02010600030101010101" pitchFamily="2" charset="-122"/>
                <a:ea typeface="宋体" panose="02010600030101010101" pitchFamily="2" charset="-122"/>
              </a:rPr>
              <a:t>6 </a:t>
            </a:r>
            <a:r>
              <a:rPr lang="zh-CN" altLang="en-US" sz="2300" b="1" dirty="0">
                <a:latin typeface="宋体" panose="02010600030101010101" pitchFamily="2" charset="-122"/>
                <a:ea typeface="宋体" panose="02010600030101010101" pitchFamily="2" charset="-122"/>
              </a:rPr>
              <a:t>实现</a:t>
            </a:r>
            <a:endParaRPr lang="en-US" altLang="zh-CN" sz="2300" b="1" dirty="0">
              <a:latin typeface="宋体" panose="02010600030101010101" pitchFamily="2" charset="-122"/>
              <a:ea typeface="宋体" panose="02010600030101010101" pitchFamily="2" charset="-122"/>
            </a:endParaRP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按照项目任务分配结果和项目进度要求，并依据</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项目初步设计规格说明书</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和</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项目详细设计规格说明书</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由任务承担人完成项目的具体实现任务 </a:t>
            </a:r>
            <a:endParaRPr lang="en-US" altLang="zh-CN" sz="2300" dirty="0">
              <a:latin typeface="宋体" panose="02010600030101010101" pitchFamily="2" charset="-122"/>
              <a:ea typeface="宋体" panose="02010600030101010101" pitchFamily="2" charset="-122"/>
            </a:endParaRP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由任务承担人给出实现的源程序清单（打印或磁盘） </a:t>
            </a:r>
            <a:endParaRPr lang="en-US" altLang="zh-CN" sz="2300" dirty="0">
              <a:latin typeface="宋体" panose="02010600030101010101" pitchFamily="2" charset="-122"/>
              <a:ea typeface="宋体" panose="02010600030101010101" pitchFamily="2" charset="-122"/>
            </a:endParaRPr>
          </a:p>
          <a:p>
            <a:pPr marL="0" indent="457200">
              <a:lnSpc>
                <a:spcPct val="170000"/>
              </a:lnSpc>
              <a:buNone/>
            </a:pPr>
            <a:r>
              <a:rPr lang="en-US" altLang="zh-CN" sz="2300" b="1" dirty="0">
                <a:latin typeface="宋体" panose="02010600030101010101" pitchFamily="2" charset="-122"/>
                <a:ea typeface="宋体" panose="02010600030101010101" pitchFamily="2" charset="-122"/>
              </a:rPr>
              <a:t>7 </a:t>
            </a:r>
            <a:r>
              <a:rPr lang="zh-CN" altLang="en-US" sz="2300" b="1" dirty="0">
                <a:latin typeface="宋体" panose="02010600030101010101" pitchFamily="2" charset="-122"/>
                <a:ea typeface="宋体" panose="02010600030101010101" pitchFamily="2" charset="-122"/>
              </a:rPr>
              <a:t>测试</a:t>
            </a:r>
            <a:endParaRPr lang="en-US" altLang="zh-CN" sz="2300" b="1" dirty="0">
              <a:latin typeface="宋体" panose="02010600030101010101" pitchFamily="2" charset="-122"/>
              <a:ea typeface="宋体" panose="02010600030101010101" pitchFamily="2" charset="-122"/>
            </a:endParaRP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按照项目任务分配结果和项目进度要求，并依据</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项目需求分析规格说明书</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项目初步设计规格说明书</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和</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项目详细设计规格说明书</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，由任务承担人完成对已实现部分的软件或模块的测试任务 </a:t>
            </a:r>
            <a:endParaRPr lang="en-US" altLang="zh-CN" sz="2300" dirty="0">
              <a:latin typeface="宋体" panose="02010600030101010101" pitchFamily="2" charset="-122"/>
              <a:ea typeface="宋体" panose="02010600030101010101" pitchFamily="2" charset="-122"/>
            </a:endParaRP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按照</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软件文档编写概要</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的格式要求，由任务承担人执笔完成</a:t>
            </a:r>
            <a:r>
              <a:rPr lang="en-US" altLang="zh-CN" sz="2300" dirty="0">
                <a:latin typeface="宋体" panose="02010600030101010101" pitchFamily="2" charset="-122"/>
                <a:ea typeface="宋体" panose="02010600030101010101" pitchFamily="2" charset="-122"/>
              </a:rPr>
              <a:t>《</a:t>
            </a:r>
            <a:r>
              <a:rPr lang="zh-CN" altLang="en-US" sz="2300" dirty="0">
                <a:latin typeface="宋体" panose="02010600030101010101" pitchFamily="2" charset="-122"/>
                <a:ea typeface="宋体" panose="02010600030101010101" pitchFamily="2" charset="-122"/>
              </a:rPr>
              <a:t>项目测试报告</a:t>
            </a:r>
            <a:r>
              <a:rPr lang="en-US" altLang="zh-CN" sz="2300" dirty="0">
                <a:latin typeface="宋体" panose="02010600030101010101" pitchFamily="2" charset="-122"/>
                <a:ea typeface="宋体" panose="02010600030101010101" pitchFamily="2" charset="-122"/>
              </a:rPr>
              <a:t>》</a:t>
            </a:r>
          </a:p>
          <a:p>
            <a:pPr marL="0" indent="457200">
              <a:lnSpc>
                <a:spcPct val="170000"/>
              </a:lnSpc>
              <a:buNone/>
            </a:pPr>
            <a:r>
              <a:rPr lang="en-US" altLang="zh-CN" sz="2300" dirty="0">
                <a:latin typeface="宋体" panose="02010600030101010101" pitchFamily="2" charset="-122"/>
                <a:ea typeface="宋体" panose="02010600030101010101" pitchFamily="2" charset="-122"/>
              </a:rPr>
              <a:t>· </a:t>
            </a:r>
            <a:r>
              <a:rPr lang="zh-CN" altLang="en-US" sz="2300" dirty="0">
                <a:latin typeface="宋体" panose="02010600030101010101" pitchFamily="2" charset="-122"/>
                <a:ea typeface="宋体" panose="02010600030101010101" pitchFamily="2" charset="-122"/>
              </a:rPr>
              <a:t>必须使用测试工具进行测试。</a:t>
            </a:r>
          </a:p>
          <a:p>
            <a:endParaRPr lang="zh-CN" altLang="en-US" dirty="0"/>
          </a:p>
        </p:txBody>
      </p:sp>
    </p:spTree>
    <p:extLst>
      <p:ext uri="{BB962C8B-B14F-4D97-AF65-F5344CB8AC3E}">
        <p14:creationId xmlns:p14="http://schemas.microsoft.com/office/powerpoint/2010/main" val="74533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05313"/>
          </a:xfrm>
        </p:spPr>
        <p:txBody>
          <a:bodyPr>
            <a:normAutofit/>
          </a:bodyPr>
          <a:lstStyle/>
          <a:p>
            <a:r>
              <a:rPr lang="zh-CN" altLang="en-US" sz="2400" dirty="0">
                <a:latin typeface="黑体" panose="02010609060101010101" pitchFamily="49" charset="-122"/>
                <a:ea typeface="黑体" panose="02010609060101010101" pitchFamily="49" charset="-122"/>
              </a:rPr>
              <a:t>一、综合实验目的</a:t>
            </a:r>
          </a:p>
        </p:txBody>
      </p:sp>
      <p:sp>
        <p:nvSpPr>
          <p:cNvPr id="3" name="内容占位符 2"/>
          <p:cNvSpPr>
            <a:spLocks noGrp="1"/>
          </p:cNvSpPr>
          <p:nvPr>
            <p:ph idx="1"/>
          </p:nvPr>
        </p:nvSpPr>
        <p:spPr>
          <a:xfrm>
            <a:off x="838200" y="870438"/>
            <a:ext cx="10515600" cy="5306525"/>
          </a:xfrm>
        </p:spPr>
        <p:txBody>
          <a:bodyPr>
            <a:normAutofit/>
          </a:bodyPr>
          <a:lstStyle/>
          <a:p>
            <a:pPr marL="0" indent="457200">
              <a:lnSpc>
                <a:spcPct val="150000"/>
              </a:lnSpc>
              <a:buNone/>
            </a:pPr>
            <a:r>
              <a:rPr lang="zh-CN" altLang="en-US" sz="2000" dirty="0">
                <a:latin typeface="宋体" panose="02010600030101010101" pitchFamily="2" charset="-122"/>
                <a:ea typeface="宋体" panose="02010600030101010101" pitchFamily="2" charset="-122"/>
              </a:rPr>
              <a:t>本课程属专业教学实践必修课程，课程任务是要求学生针对具体的软件工程项目，完成从软件工程管理、需求分析、概要设计、详细设计、编码、测试等各阶段的工作，使学生进一步理解和掌握软件开发模型、软件生命周期、软件过程等理论在软件项目开发过程中的意义和作用，培养学生按照软件工程的原理、方法、技术、标准和规范，进行软件开发的能力，培养学生的合作意识和团队精神，培养学生对技术文档的编写能力，从而使学生提高软件工程的综合能力，提高软件项目的管理能力。</a:t>
            </a:r>
          </a:p>
        </p:txBody>
      </p:sp>
    </p:spTree>
    <p:extLst>
      <p:ext uri="{BB962C8B-B14F-4D97-AF65-F5344CB8AC3E}">
        <p14:creationId xmlns:p14="http://schemas.microsoft.com/office/powerpoint/2010/main" val="281934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10821"/>
          </a:xfrm>
        </p:spPr>
        <p:txBody>
          <a:bodyPr>
            <a:normAutofit/>
          </a:bodyPr>
          <a:lstStyle/>
          <a:p>
            <a:r>
              <a:rPr lang="zh-CN" altLang="en-US" sz="2400" dirty="0">
                <a:latin typeface="黑体" panose="02010609060101010101" pitchFamily="49" charset="-122"/>
                <a:ea typeface="黑体" panose="02010609060101010101" pitchFamily="49" charset="-122"/>
              </a:rPr>
              <a:t>二、综合实验的内容</a:t>
            </a:r>
          </a:p>
        </p:txBody>
      </p:sp>
      <p:sp>
        <p:nvSpPr>
          <p:cNvPr id="3" name="内容占位符 2"/>
          <p:cNvSpPr>
            <a:spLocks noGrp="1"/>
          </p:cNvSpPr>
          <p:nvPr>
            <p:ph idx="1"/>
          </p:nvPr>
        </p:nvSpPr>
        <p:spPr>
          <a:xfrm>
            <a:off x="838200" y="975946"/>
            <a:ext cx="10515600" cy="5644662"/>
          </a:xfrm>
        </p:spPr>
        <p:txBody>
          <a:bodyPr>
            <a:normAutofit/>
          </a:bodyPr>
          <a:lstStyle/>
          <a:p>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app</a:t>
            </a:r>
            <a:r>
              <a:rPr lang="zh-CN" altLang="en-US" sz="2000" dirty="0">
                <a:latin typeface="宋体" panose="02010600030101010101" pitchFamily="2" charset="-122"/>
                <a:ea typeface="宋体" panose="02010600030101010101" pitchFamily="2" charset="-122"/>
              </a:rPr>
              <a:t>应用开发（</a:t>
            </a:r>
            <a:r>
              <a:rPr lang="en-US" altLang="zh-CN" sz="2000" dirty="0">
                <a:latin typeface="宋体" panose="02010600030101010101" pitchFamily="2" charset="-122"/>
                <a:ea typeface="宋体" panose="02010600030101010101" pitchFamily="2" charset="-122"/>
              </a:rPr>
              <a:t>iOS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Android</a:t>
            </a:r>
            <a:r>
              <a:rPr lang="zh-CN" altLang="en-US" sz="2000" dirty="0">
                <a:latin typeface="宋体" panose="02010600030101010101" pitchFamily="2" charset="-122"/>
                <a:ea typeface="宋体" panose="02010600030101010101" pitchFamily="2" charset="-122"/>
              </a:rPr>
              <a:t>）</a:t>
            </a:r>
          </a:p>
          <a:p>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、基于</a:t>
            </a:r>
            <a:r>
              <a:rPr lang="en-US" altLang="zh-CN" sz="2000" dirty="0">
                <a:latin typeface="宋体" panose="02010600030101010101" pitchFamily="2" charset="-122"/>
                <a:ea typeface="宋体" panose="02010600030101010101" pitchFamily="2" charset="-122"/>
              </a:rPr>
              <a:t>HTML5</a:t>
            </a:r>
            <a:r>
              <a:rPr lang="zh-CN" altLang="en-US" sz="2000" dirty="0">
                <a:latin typeface="宋体" panose="02010600030101010101" pitchFamily="2" charset="-122"/>
                <a:ea typeface="宋体" panose="02010600030101010101" pitchFamily="2" charset="-122"/>
              </a:rPr>
              <a:t>的应用开发</a:t>
            </a:r>
          </a:p>
          <a:p>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、基于微信公众平台的应用开发</a:t>
            </a:r>
          </a:p>
          <a:p>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、基于</a:t>
            </a:r>
            <a:r>
              <a:rPr lang="en-US" altLang="zh-CN" sz="2000" dirty="0">
                <a:latin typeface="宋体" panose="02010600030101010101" pitchFamily="2" charset="-122"/>
                <a:ea typeface="宋体" panose="02010600030101010101" pitchFamily="2" charset="-122"/>
              </a:rPr>
              <a:t>J2EE</a:t>
            </a:r>
            <a:r>
              <a:rPr lang="zh-CN" altLang="en-US" sz="2000" dirty="0">
                <a:latin typeface="宋体" panose="02010600030101010101" pitchFamily="2" charset="-122"/>
                <a:ea typeface="宋体" panose="02010600030101010101" pitchFamily="2" charset="-122"/>
              </a:rPr>
              <a:t>的应用系统开发</a:t>
            </a:r>
          </a:p>
          <a:p>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、自选题目（需老师认可）</a:t>
            </a:r>
          </a:p>
          <a:p>
            <a:r>
              <a:rPr lang="zh-CN" altLang="en-US" sz="2000" dirty="0">
                <a:latin typeface="宋体" panose="02010600030101010101" pitchFamily="2" charset="-122"/>
                <a:ea typeface="宋体" panose="02010600030101010101" pitchFamily="2" charset="-122"/>
              </a:rPr>
              <a:t>以上题目任选。</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400" dirty="0">
                <a:latin typeface="黑体" panose="02010609060101010101" pitchFamily="49" charset="-122"/>
                <a:ea typeface="黑体" panose="02010609060101010101" pitchFamily="49" charset="-122"/>
              </a:rPr>
              <a:t>三、实验环境</a:t>
            </a:r>
            <a:endParaRPr lang="en-US" altLang="zh-CN" sz="2400" dirty="0">
              <a:latin typeface="黑体" panose="02010609060101010101" pitchFamily="49" charset="-122"/>
              <a:ea typeface="黑体" panose="02010609060101010101" pitchFamily="49" charset="-122"/>
            </a:endParaRPr>
          </a:p>
          <a:p>
            <a:pPr marL="0" indent="457200">
              <a:lnSpc>
                <a:spcPct val="150000"/>
              </a:lnSpc>
              <a:buNone/>
            </a:pPr>
            <a:r>
              <a:rPr lang="zh-CN" altLang="en-US" sz="2000" dirty="0">
                <a:latin typeface="宋体" panose="02010600030101010101" pitchFamily="2" charset="-122"/>
                <a:ea typeface="宋体" panose="02010600030101010101" pitchFamily="2" charset="-122"/>
              </a:rPr>
              <a:t>开发环境： </a:t>
            </a:r>
            <a:r>
              <a:rPr lang="en-US" altLang="zh-CN" sz="2000" dirty="0">
                <a:latin typeface="宋体" panose="02010600030101010101" pitchFamily="2" charset="-122"/>
                <a:ea typeface="宋体" panose="02010600030101010101" pitchFamily="2" charset="-122"/>
              </a:rPr>
              <a:t>Java</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.NET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SQL Server</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IIS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tomcat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Rational</a:t>
            </a:r>
            <a:r>
              <a:rPr lang="zh-CN" altLang="en-US" sz="2000" dirty="0">
                <a:latin typeface="宋体" panose="02010600030101010101" pitchFamily="2" charset="-122"/>
                <a:ea typeface="宋体" panose="02010600030101010101" pitchFamily="2" charset="-122"/>
              </a:rPr>
              <a:t>系列软件、</a:t>
            </a:r>
            <a:r>
              <a:rPr lang="en-US" altLang="zh-CN" sz="2000" dirty="0">
                <a:latin typeface="宋体" panose="02010600030101010101" pitchFamily="2" charset="-122"/>
                <a:ea typeface="宋体" panose="02010600030101010101" pitchFamily="2" charset="-122"/>
              </a:rPr>
              <a:t>CVS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HTML5</a:t>
            </a:r>
            <a:r>
              <a:rPr lang="zh-CN" altLang="en-US" sz="2000" dirty="0">
                <a:latin typeface="宋体" panose="02010600030101010101" pitchFamily="2" charset="-122"/>
                <a:ea typeface="宋体" panose="02010600030101010101" pitchFamily="2" charset="-122"/>
              </a:rPr>
              <a:t>安卓、</a:t>
            </a:r>
            <a:r>
              <a:rPr lang="en-US" altLang="zh-CN" sz="2000" dirty="0">
                <a:latin typeface="宋体" panose="02010600030101010101" pitchFamily="2" charset="-122"/>
                <a:ea typeface="宋体" panose="02010600030101010101" pitchFamily="2" charset="-122"/>
              </a:rPr>
              <a:t>IOS</a:t>
            </a:r>
            <a:r>
              <a:rPr lang="zh-CN" altLang="en-US" sz="2000" dirty="0">
                <a:latin typeface="宋体" panose="02010600030101010101" pitchFamily="2" charset="-122"/>
                <a:ea typeface="宋体" panose="02010600030101010101" pitchFamily="2" charset="-122"/>
              </a:rPr>
              <a:t>等。</a:t>
            </a:r>
            <a:endParaRPr lang="en-US" altLang="zh-CN" sz="2000" dirty="0">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黑体" panose="02010609060101010101" pitchFamily="49" charset="-122"/>
                <a:ea typeface="黑体" panose="02010609060101010101" pitchFamily="49" charset="-122"/>
              </a:rPr>
              <a:t>四、实验安排</a:t>
            </a:r>
          </a:p>
          <a:p>
            <a:pPr marL="0" indent="0">
              <a:lnSpc>
                <a:spcPct val="150000"/>
              </a:lnSpc>
              <a:buNone/>
            </a:pPr>
            <a:r>
              <a:rPr lang="zh-CN" altLang="en-US" sz="2000" dirty="0">
                <a:latin typeface="宋体" panose="02010600030101010101" pitchFamily="2" charset="-122"/>
                <a:ea typeface="宋体" panose="02010600030101010101" pitchFamily="2" charset="-122"/>
              </a:rPr>
              <a:t>   时间： </a:t>
            </a:r>
            <a:r>
              <a:rPr lang="en-US" altLang="zh-CN" sz="2000" dirty="0">
                <a:latin typeface="宋体" panose="02010600030101010101" pitchFamily="2" charset="-122"/>
                <a:ea typeface="宋体" panose="02010600030101010101" pitchFamily="2" charset="-122"/>
              </a:rPr>
              <a:t>9-16</a:t>
            </a:r>
            <a:r>
              <a:rPr lang="zh-CN" altLang="en-US" sz="2000" dirty="0">
                <a:latin typeface="宋体" panose="02010600030101010101" pitchFamily="2" charset="-122"/>
                <a:ea typeface="宋体" panose="02010600030101010101" pitchFamily="2" charset="-122"/>
              </a:rPr>
              <a:t>周</a:t>
            </a:r>
          </a:p>
          <a:p>
            <a:pPr marL="0" indent="457200">
              <a:lnSpc>
                <a:spcPct val="150000"/>
              </a:lnSpc>
              <a:buNone/>
            </a:pPr>
            <a:endParaRPr lang="zh-CN" altLang="en-US" sz="2000" dirty="0">
              <a:latin typeface="宋体" panose="02010600030101010101" pitchFamily="2" charset="-122"/>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07284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61352"/>
          </a:xfrm>
        </p:spPr>
        <p:txBody>
          <a:bodyPr>
            <a:normAutofit/>
          </a:bodyPr>
          <a:lstStyle/>
          <a:p>
            <a:r>
              <a:rPr lang="zh-CN" altLang="en-US" sz="2400" dirty="0">
                <a:latin typeface="黑体" panose="02010609060101010101" pitchFamily="49" charset="-122"/>
                <a:ea typeface="黑体" panose="02010609060101010101" pitchFamily="49" charset="-122"/>
              </a:rPr>
              <a:t>五、综合实验的要求</a:t>
            </a:r>
          </a:p>
        </p:txBody>
      </p:sp>
      <p:sp>
        <p:nvSpPr>
          <p:cNvPr id="3" name="内容占位符 2"/>
          <p:cNvSpPr>
            <a:spLocks noGrp="1"/>
          </p:cNvSpPr>
          <p:nvPr>
            <p:ph idx="1"/>
          </p:nvPr>
        </p:nvSpPr>
        <p:spPr>
          <a:xfrm>
            <a:off x="838200" y="826478"/>
            <a:ext cx="10515600" cy="5350485"/>
          </a:xfrm>
        </p:spPr>
        <p:txBody>
          <a:bodyPr>
            <a:normAutofit fontScale="70000" lnSpcReduction="20000"/>
          </a:bodyPr>
          <a:lstStyle/>
          <a:p>
            <a:pPr marL="0" indent="457200">
              <a:lnSpc>
                <a:spcPct val="150000"/>
              </a:lnSpc>
              <a:buNone/>
            </a:pPr>
            <a:r>
              <a:rPr lang="zh-CN" altLang="en-US" sz="2400" dirty="0">
                <a:latin typeface="宋体" panose="02010600030101010101" pitchFamily="2" charset="-122"/>
                <a:ea typeface="宋体" panose="02010600030101010101" pitchFamily="2" charset="-122"/>
              </a:rPr>
              <a:t>主要内容是要求学生对软件的生命周期的每一个阶段包括可行性分析、需求分析、概要设计、详细设计、编码、测试、项目计划与管理等</a:t>
            </a:r>
            <a:r>
              <a:rPr lang="zh-CN" altLang="en-US" sz="2400" dirty="0">
                <a:solidFill>
                  <a:srgbClr val="FF0000"/>
                </a:solidFill>
                <a:latin typeface="宋体" panose="02010600030101010101" pitchFamily="2" charset="-122"/>
                <a:ea typeface="宋体" panose="02010600030101010101" pitchFamily="2" charset="-122"/>
              </a:rPr>
              <a:t>严格按照软件工程的规范</a:t>
            </a:r>
            <a:r>
              <a:rPr lang="zh-CN" altLang="en-US" sz="2400" dirty="0">
                <a:latin typeface="宋体" panose="02010600030101010101" pitchFamily="2" charset="-122"/>
                <a:ea typeface="宋体" panose="02010600030101010101" pitchFamily="2" charset="-122"/>
              </a:rPr>
              <a:t>实施一个具体的案例开发。</a:t>
            </a:r>
          </a:p>
          <a:p>
            <a:pPr marL="0" indent="457200">
              <a:lnSpc>
                <a:spcPct val="150000"/>
              </a:lnSpc>
              <a:buNone/>
            </a:pPr>
            <a:r>
              <a:rPr lang="zh-CN" altLang="en-US" sz="2400" dirty="0">
                <a:latin typeface="宋体" panose="02010600030101010101" pitchFamily="2" charset="-122"/>
                <a:ea typeface="宋体" panose="02010600030101010101" pitchFamily="2" charset="-122"/>
              </a:rPr>
              <a:t>本课程设计要求学生采用“项目小组”的形式，结合具体的开发项目进行设计。具体要求如下：</a:t>
            </a:r>
          </a:p>
          <a:p>
            <a:pPr marL="0" indent="457200">
              <a:lnSpc>
                <a:spcPct val="150000"/>
              </a:lnSpc>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 每个班级按项目小组进行分组，每组</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人，分工明确。 </a:t>
            </a:r>
          </a:p>
          <a:p>
            <a:pPr marL="0" indent="457200">
              <a:lnSpc>
                <a:spcPct val="150000"/>
              </a:lnSpc>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 每个项目组都必须采用</a:t>
            </a:r>
            <a:r>
              <a:rPr lang="en-US" altLang="zh-CN" sz="2400" dirty="0">
                <a:latin typeface="宋体" panose="02010600030101010101" pitchFamily="2" charset="-122"/>
                <a:ea typeface="宋体" panose="02010600030101010101" pitchFamily="2" charset="-122"/>
              </a:rPr>
              <a:t>scrum</a:t>
            </a:r>
            <a:r>
              <a:rPr lang="zh-CN" altLang="en-US" sz="2400" dirty="0">
                <a:latin typeface="宋体" panose="02010600030101010101" pitchFamily="2" charset="-122"/>
                <a:ea typeface="宋体" panose="02010600030101010101" pitchFamily="2" charset="-122"/>
              </a:rPr>
              <a:t>敏捷开发方法，并采用版本控制工具管理开发全程的文档、代码等，采用专业测试工具进行系统测试。</a:t>
            </a:r>
          </a:p>
          <a:p>
            <a:pPr marL="0" indent="457200">
              <a:lnSpc>
                <a:spcPct val="150000"/>
              </a:lnSpc>
              <a:buNone/>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 每个项目小组选出项目负责人或项目经理，由项目经理召集项目组成员讨论、选定开发项目，项目的选定必须考虑“范围、期限、成本、人员、设备”等条件；项目经理负责制定“项目开发计划”、管理项目并根据项目进展情况对项目开发计划进行调整；对于调整的项目开发计划必须存档；</a:t>
            </a:r>
          </a:p>
          <a:p>
            <a:pPr marL="0" indent="457200">
              <a:lnSpc>
                <a:spcPct val="150000"/>
              </a:lnSpc>
              <a:buNone/>
            </a:pPr>
            <a:r>
              <a:rPr lang="zh-CN" altLang="en-US" sz="2400" dirty="0">
                <a:solidFill>
                  <a:srgbClr val="FF0000"/>
                </a:solidFill>
                <a:latin typeface="宋体" panose="02010600030101010101" pitchFamily="2" charset="-122"/>
                <a:ea typeface="宋体" panose="02010600030101010101" pitchFamily="2" charset="-122"/>
              </a:rPr>
              <a:t>注：项目经理有责任对小组成员不负责任的行为（不认真、不做事）进行管理，对指出两次以上仍不改者可以在向指导教师汇报后作开除处理，被开除者如没有再组成团队并按时完成任务，则最终成绩按不合格处理。</a:t>
            </a:r>
          </a:p>
          <a:p>
            <a:pPr marL="0" indent="0">
              <a:buNone/>
            </a:pPr>
            <a:endParaRPr lang="zh-CN" altLang="en-US" dirty="0"/>
          </a:p>
        </p:txBody>
      </p:sp>
    </p:spTree>
    <p:extLst>
      <p:ext uri="{BB962C8B-B14F-4D97-AF65-F5344CB8AC3E}">
        <p14:creationId xmlns:p14="http://schemas.microsoft.com/office/powerpoint/2010/main" val="258997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1692" y="290146"/>
            <a:ext cx="11421208" cy="6321669"/>
          </a:xfrm>
        </p:spPr>
        <p:txBody>
          <a:bodyPr/>
          <a:lstStyle/>
          <a:p>
            <a:pPr marL="0" indent="457200">
              <a:lnSpc>
                <a:spcPct val="150000"/>
              </a:lnSpc>
              <a:buNone/>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 项目开发计划必须由粗到细通过</a:t>
            </a:r>
            <a:r>
              <a:rPr lang="en-US" altLang="zh-CN" sz="2000" dirty="0">
                <a:latin typeface="宋体" panose="02010600030101010101" pitchFamily="2" charset="-122"/>
                <a:ea typeface="宋体" panose="02010600030101010101" pitchFamily="2" charset="-122"/>
              </a:rPr>
              <a:t>GANT</a:t>
            </a:r>
            <a:r>
              <a:rPr lang="zh-CN" altLang="en-US" sz="2000" dirty="0">
                <a:latin typeface="宋体" panose="02010600030101010101" pitchFamily="2" charset="-122"/>
                <a:ea typeface="宋体" panose="02010600030101010101" pitchFamily="2" charset="-122"/>
              </a:rPr>
              <a:t>图给出，每项任务要落实到人且规定该任务的起止日期和时间；明确每个阶段提交文档的日期和时间；每个项目小组必须明确指定文档的审查小组和审查人员以及审查结果的返回日期；审查小组和审查人员不得是完成被审查内容的完成者；审查结果至少包括：存在的问题、出现问题的所在文档的位置及页码、具体建议等；每个阶段的审查结果不得少于</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个问题；</a:t>
            </a:r>
          </a:p>
          <a:p>
            <a:pPr marL="0" indent="457200">
              <a:lnSpc>
                <a:spcPct val="150000"/>
              </a:lnSpc>
              <a:buNone/>
            </a:pP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）每个项目小组必须提供下列文档，文档中必须注明执笔者、完成者（签名）和完成日期，其中完成需求分析和设计工作的人员不能相同，完成编码和审查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测试的人员不能相同；文档包括： </a:t>
            </a:r>
          </a:p>
          <a:p>
            <a:pPr marL="0" indent="457200">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程序代码及相应技术文档（项目开发计划、需求分析规格说明、系统设计文档、数据设计文    </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档、测试计划和结果分析、项目总结）；</a:t>
            </a:r>
          </a:p>
          <a:p>
            <a:pPr marL="0" indent="457200">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可以独立运行的程序可执行文件及使用手册、安装手册、编码清单；</a:t>
            </a:r>
          </a:p>
          <a:p>
            <a:pPr marL="0" indent="457200">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课程报告（汇编前述技术文档）；</a:t>
            </a:r>
          </a:p>
          <a:p>
            <a:pPr marL="0" indent="457200">
              <a:lnSpc>
                <a:spcPct val="15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审查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测试问题清单</a:t>
            </a:r>
          </a:p>
          <a:p>
            <a:pPr marL="0" indent="457200">
              <a:lnSpc>
                <a:spcPct val="150000"/>
              </a:lnSpc>
              <a:buNone/>
            </a:pPr>
            <a:endParaRPr lang="zh-CN" altLang="en-US" dirty="0"/>
          </a:p>
        </p:txBody>
      </p:sp>
    </p:spTree>
    <p:extLst>
      <p:ext uri="{BB962C8B-B14F-4D97-AF65-F5344CB8AC3E}">
        <p14:creationId xmlns:p14="http://schemas.microsoft.com/office/powerpoint/2010/main" val="109884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96521"/>
          </a:xfrm>
        </p:spPr>
        <p:txBody>
          <a:bodyPr>
            <a:normAutofit/>
          </a:bodyPr>
          <a:lstStyle/>
          <a:p>
            <a:r>
              <a:rPr lang="zh-CN" altLang="en-US" sz="2400" dirty="0">
                <a:latin typeface="黑体" panose="02010609060101010101" pitchFamily="49" charset="-122"/>
                <a:ea typeface="黑体" panose="02010609060101010101" pitchFamily="49" charset="-122"/>
              </a:rPr>
              <a:t>六、考核办法</a:t>
            </a:r>
          </a:p>
        </p:txBody>
      </p:sp>
      <p:sp>
        <p:nvSpPr>
          <p:cNvPr id="3" name="内容占位符 2"/>
          <p:cNvSpPr>
            <a:spLocks noGrp="1"/>
          </p:cNvSpPr>
          <p:nvPr>
            <p:ph idx="1"/>
          </p:nvPr>
        </p:nvSpPr>
        <p:spPr>
          <a:xfrm>
            <a:off x="492369" y="861646"/>
            <a:ext cx="11394831" cy="5741377"/>
          </a:xfrm>
        </p:spPr>
        <p:txBody>
          <a:bodyPr>
            <a:normAutofit fontScale="40000" lnSpcReduction="20000"/>
          </a:bodyPr>
          <a:lstStyle/>
          <a:p>
            <a:pPr marL="0" indent="457200">
              <a:lnSpc>
                <a:spcPct val="170000"/>
              </a:lnSpc>
              <a:buNone/>
            </a:pPr>
            <a:r>
              <a:rPr lang="zh-CN" altLang="en-US" sz="6200" dirty="0">
                <a:latin typeface="宋体" panose="02010600030101010101" pitchFamily="2" charset="-122"/>
                <a:ea typeface="宋体" panose="02010600030101010101" pitchFamily="2" charset="-122"/>
              </a:rPr>
              <a:t>成绩评定采取百分制。</a:t>
            </a:r>
          </a:p>
          <a:p>
            <a:pPr marL="0" indent="457200">
              <a:lnSpc>
                <a:spcPct val="170000"/>
              </a:lnSpc>
              <a:buNone/>
            </a:pPr>
            <a:r>
              <a:rPr lang="en-US" altLang="zh-CN" sz="6200" dirty="0">
                <a:latin typeface="宋体" panose="02010600030101010101" pitchFamily="2" charset="-122"/>
                <a:ea typeface="宋体" panose="02010600030101010101" pitchFamily="2" charset="-122"/>
              </a:rPr>
              <a:t>1</a:t>
            </a:r>
            <a:r>
              <a:rPr lang="zh-CN" altLang="en-US" sz="6200" dirty="0">
                <a:latin typeface="宋体" panose="02010600030101010101" pitchFamily="2" charset="-122"/>
                <a:ea typeface="宋体" panose="02010600030101010101" pitchFamily="2" charset="-122"/>
              </a:rPr>
              <a:t>、程序部分成绩评定方式为：</a:t>
            </a:r>
          </a:p>
          <a:p>
            <a:pPr marL="0" indent="457200">
              <a:lnSpc>
                <a:spcPct val="170000"/>
              </a:lnSpc>
              <a:buNone/>
            </a:pPr>
            <a:r>
              <a:rPr lang="zh-CN" altLang="en-US" sz="6200" dirty="0">
                <a:latin typeface="宋体" panose="02010600030101010101" pitchFamily="2" charset="-122"/>
                <a:ea typeface="宋体" panose="02010600030101010101" pitchFamily="2" charset="-122"/>
              </a:rPr>
              <a:t>（</a:t>
            </a:r>
            <a:r>
              <a:rPr lang="en-US" altLang="zh-CN" sz="6200" dirty="0">
                <a:latin typeface="宋体" panose="02010600030101010101" pitchFamily="2" charset="-122"/>
                <a:ea typeface="宋体" panose="02010600030101010101" pitchFamily="2" charset="-122"/>
              </a:rPr>
              <a:t>1</a:t>
            </a:r>
            <a:r>
              <a:rPr lang="zh-CN" altLang="en-US" sz="6200" dirty="0">
                <a:latin typeface="宋体" panose="02010600030101010101" pitchFamily="2" charset="-122"/>
                <a:ea typeface="宋体" panose="02010600030101010101" pitchFamily="2" charset="-122"/>
              </a:rPr>
              <a:t>）所有小组按照组数分成两队，各小组组长组成该队的评分团，分别由教师和助教担任团长，负责检查该队的各个小组程序，并打分；</a:t>
            </a:r>
          </a:p>
          <a:p>
            <a:pPr marL="0" indent="457200">
              <a:lnSpc>
                <a:spcPct val="170000"/>
              </a:lnSpc>
              <a:buNone/>
            </a:pPr>
            <a:r>
              <a:rPr lang="zh-CN" altLang="en-US" sz="6200" dirty="0">
                <a:latin typeface="宋体" panose="02010600030101010101" pitchFamily="2" charset="-122"/>
                <a:ea typeface="宋体" panose="02010600030101010101" pitchFamily="2" charset="-122"/>
              </a:rPr>
              <a:t>（</a:t>
            </a:r>
            <a:r>
              <a:rPr lang="en-US" altLang="zh-CN" sz="6200" dirty="0">
                <a:latin typeface="宋体" panose="02010600030101010101" pitchFamily="2" charset="-122"/>
                <a:ea typeface="宋体" panose="02010600030101010101" pitchFamily="2" charset="-122"/>
              </a:rPr>
              <a:t>2</a:t>
            </a:r>
            <a:r>
              <a:rPr lang="zh-CN" altLang="en-US" sz="6200" dirty="0">
                <a:latin typeface="宋体" panose="02010600030101010101" pitchFamily="2" charset="-122"/>
                <a:ea typeface="宋体" panose="02010600030101010101" pitchFamily="2" charset="-122"/>
              </a:rPr>
              <a:t>）对每一个组的所有打分，除掉最高分、最低分后求平均得到该组得分，如果该组人数不达标（未经指导教师批准）需再扣除</a:t>
            </a:r>
            <a:r>
              <a:rPr lang="en-US" altLang="zh-CN" sz="6200" dirty="0">
                <a:latin typeface="宋体" panose="02010600030101010101" pitchFamily="2" charset="-122"/>
                <a:ea typeface="宋体" panose="02010600030101010101" pitchFamily="2" charset="-122"/>
              </a:rPr>
              <a:t>5</a:t>
            </a:r>
            <a:r>
              <a:rPr lang="zh-CN" altLang="en-US" sz="6200" dirty="0">
                <a:latin typeface="宋体" panose="02010600030101010101" pitchFamily="2" charset="-122"/>
                <a:ea typeface="宋体" panose="02010600030101010101" pitchFamily="2" charset="-122"/>
              </a:rPr>
              <a:t>分；</a:t>
            </a:r>
          </a:p>
          <a:p>
            <a:pPr marL="0" indent="457200">
              <a:lnSpc>
                <a:spcPct val="170000"/>
              </a:lnSpc>
              <a:buNone/>
            </a:pPr>
            <a:r>
              <a:rPr lang="en-US" altLang="zh-CN" sz="6200" dirty="0">
                <a:latin typeface="宋体" panose="02010600030101010101" pitchFamily="2" charset="-122"/>
                <a:ea typeface="宋体" panose="02010600030101010101" pitchFamily="2" charset="-122"/>
              </a:rPr>
              <a:t>2</a:t>
            </a:r>
            <a:r>
              <a:rPr lang="zh-CN" altLang="en-US" sz="6200" dirty="0">
                <a:latin typeface="宋体" panose="02010600030101010101" pitchFamily="2" charset="-122"/>
                <a:ea typeface="宋体" panose="02010600030101010101" pitchFamily="2" charset="-122"/>
              </a:rPr>
              <a:t>、平时考勤成绩和报告成绩由助教在指导教师指导下评定，小组最终实验成绩为程序成绩加上报告成绩；</a:t>
            </a:r>
          </a:p>
          <a:p>
            <a:pPr marL="0" indent="0">
              <a:buNone/>
            </a:pPr>
            <a:endParaRPr lang="zh-CN" altLang="en-US" dirty="0"/>
          </a:p>
        </p:txBody>
      </p:sp>
    </p:spTree>
    <p:extLst>
      <p:ext uri="{BB962C8B-B14F-4D97-AF65-F5344CB8AC3E}">
        <p14:creationId xmlns:p14="http://schemas.microsoft.com/office/powerpoint/2010/main" val="30163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3238" y="298938"/>
            <a:ext cx="10940562" cy="5878025"/>
          </a:xfrm>
        </p:spPr>
        <p:txBody>
          <a:bodyPr/>
          <a:lstStyle/>
          <a:p>
            <a:pPr marL="0" indent="457200">
              <a:lnSpc>
                <a:spcPct val="150000"/>
              </a:lnSpc>
              <a:buNone/>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、个人成绩计算方法：</a:t>
            </a:r>
          </a:p>
          <a:p>
            <a:pPr marL="0" indent="457200">
              <a:lnSpc>
                <a:spcPct val="150000"/>
              </a:lnSpc>
              <a:buNone/>
            </a:pPr>
            <a:r>
              <a:rPr lang="zh-CN" altLang="en-US" sz="2000" dirty="0">
                <a:latin typeface="宋体" panose="02010600030101010101" pitchFamily="2" charset="-122"/>
                <a:ea typeface="宋体" panose="02010600030101010101" pitchFamily="2" charset="-122"/>
              </a:rPr>
              <a:t>小组成绩由文档</a:t>
            </a:r>
            <a:r>
              <a:rPr lang="en-US" altLang="zh-CN" sz="2000" dirty="0">
                <a:latin typeface="宋体" panose="02010600030101010101" pitchFamily="2" charset="-122"/>
                <a:ea typeface="宋体" panose="02010600030101010101" pitchFamily="2" charset="-122"/>
              </a:rPr>
              <a:t>SD</a:t>
            </a:r>
            <a:r>
              <a:rPr lang="zh-CN" altLang="en-US" sz="2000" dirty="0">
                <a:latin typeface="宋体" panose="02010600030101010101" pitchFamily="2" charset="-122"/>
                <a:ea typeface="宋体" panose="02010600030101010101" pitchFamily="2" charset="-122"/>
              </a:rPr>
              <a:t>和程序</a:t>
            </a:r>
            <a:r>
              <a:rPr lang="en-US" altLang="zh-CN" sz="2000" dirty="0">
                <a:latin typeface="宋体" panose="02010600030101010101" pitchFamily="2" charset="-122"/>
                <a:ea typeface="宋体" panose="02010600030101010101" pitchFamily="2" charset="-122"/>
              </a:rPr>
              <a:t>SP</a:t>
            </a:r>
            <a:r>
              <a:rPr lang="zh-CN" altLang="en-US" sz="2000" dirty="0">
                <a:latin typeface="宋体" panose="02010600030101010101" pitchFamily="2" charset="-122"/>
                <a:ea typeface="宋体" panose="02010600030101010101" pitchFamily="2" charset="-122"/>
              </a:rPr>
              <a:t>两部分组成。</a:t>
            </a:r>
          </a:p>
          <a:p>
            <a:pPr marL="0" indent="457200">
              <a:lnSpc>
                <a:spcPct val="150000"/>
              </a:lnSpc>
              <a:buNone/>
            </a:pPr>
            <a:r>
              <a:rPr lang="zh-CN" altLang="en-US" sz="2000" dirty="0">
                <a:latin typeface="宋体" panose="02010600030101010101" pitchFamily="2" charset="-122"/>
                <a:ea typeface="宋体" panose="02010600030101010101" pitchFamily="2" charset="-122"/>
              </a:rPr>
              <a:t>个人课程综合成绩</a:t>
            </a: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由平时考勤</a:t>
            </a:r>
            <a:r>
              <a:rPr lang="en-US" altLang="zh-CN" sz="2000" dirty="0">
                <a:latin typeface="宋体" panose="02010600030101010101" pitchFamily="2" charset="-122"/>
                <a:ea typeface="宋体" panose="02010600030101010101" pitchFamily="2" charset="-122"/>
              </a:rPr>
              <a:t>S1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20%</a:t>
            </a:r>
            <a:r>
              <a:rPr lang="zh-CN" altLang="en-US" sz="2000" dirty="0">
                <a:latin typeface="宋体" panose="02010600030101010101" pitchFamily="2" charset="-122"/>
                <a:ea typeface="宋体" panose="02010600030101010101" pitchFamily="2" charset="-122"/>
              </a:rPr>
              <a:t>）、文档（</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）和程序（</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）组成。</a:t>
            </a:r>
          </a:p>
          <a:p>
            <a:pPr marL="0" indent="457200">
              <a:lnSpc>
                <a:spcPct val="150000"/>
              </a:lnSpc>
              <a:buNone/>
            </a:pPr>
            <a:r>
              <a:rPr lang="zh-CN" altLang="en-US" sz="2000" dirty="0">
                <a:latin typeface="宋体" panose="02010600030101010101" pitchFamily="2" charset="-122"/>
                <a:ea typeface="宋体" panose="02010600030101010101" pitchFamily="2" charset="-122"/>
              </a:rPr>
              <a:t>若个人在小组中的贡献系数为</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，则：</a:t>
            </a:r>
          </a:p>
          <a:p>
            <a:pPr marL="0" indent="457200">
              <a:lnSpc>
                <a:spcPct val="150000"/>
              </a:lnSpc>
              <a:buNone/>
            </a:pPr>
            <a:r>
              <a:rPr lang="en-US" altLang="zh-CN" sz="2000" dirty="0">
                <a:solidFill>
                  <a:srgbClr val="C00000"/>
                </a:solidFill>
                <a:latin typeface="宋体" panose="02010600030101010101" pitchFamily="2" charset="-122"/>
                <a:ea typeface="宋体" panose="02010600030101010101" pitchFamily="2" charset="-122"/>
              </a:rPr>
              <a:t>S= S1*0.2</a:t>
            </a:r>
            <a:r>
              <a:rPr lang="zh-CN" altLang="en-US" sz="2000" dirty="0">
                <a:solidFill>
                  <a:srgbClr val="C00000"/>
                </a:solidFill>
                <a:latin typeface="宋体" panose="02010600030101010101" pitchFamily="2" charset="-122"/>
                <a:ea typeface="宋体" panose="02010600030101010101" pitchFamily="2" charset="-122"/>
              </a:rPr>
              <a:t> </a:t>
            </a:r>
            <a:r>
              <a:rPr lang="en-US" altLang="zh-CN" sz="2000" dirty="0">
                <a:solidFill>
                  <a:srgbClr val="C00000"/>
                </a:solidFill>
                <a:latin typeface="宋体" panose="02010600030101010101" pitchFamily="2" charset="-122"/>
                <a:ea typeface="宋体" panose="02010600030101010101" pitchFamily="2" charset="-122"/>
              </a:rPr>
              <a:t>+</a:t>
            </a:r>
            <a:r>
              <a:rPr lang="zh-CN" altLang="en-US" sz="2000" dirty="0">
                <a:solidFill>
                  <a:srgbClr val="C00000"/>
                </a:solidFill>
                <a:latin typeface="宋体" panose="02010600030101010101" pitchFamily="2" charset="-122"/>
                <a:ea typeface="宋体" panose="02010600030101010101" pitchFamily="2" charset="-122"/>
              </a:rPr>
              <a:t> </a:t>
            </a:r>
            <a:r>
              <a:rPr lang="en-US" altLang="zh-CN" sz="2000" dirty="0">
                <a:solidFill>
                  <a:srgbClr val="C00000"/>
                </a:solidFill>
                <a:latin typeface="宋体" panose="02010600030101010101" pitchFamily="2" charset="-122"/>
                <a:ea typeface="宋体" panose="02010600030101010101" pitchFamily="2" charset="-122"/>
              </a:rPr>
              <a:t>SD*C*0.3</a:t>
            </a:r>
            <a:r>
              <a:rPr lang="zh-CN" altLang="en-US" sz="2000" dirty="0">
                <a:solidFill>
                  <a:srgbClr val="C00000"/>
                </a:solidFill>
                <a:latin typeface="宋体" panose="02010600030101010101" pitchFamily="2" charset="-122"/>
                <a:ea typeface="宋体" panose="02010600030101010101" pitchFamily="2" charset="-122"/>
              </a:rPr>
              <a:t> </a:t>
            </a:r>
            <a:r>
              <a:rPr lang="en-US" altLang="zh-CN" sz="2000" dirty="0">
                <a:solidFill>
                  <a:srgbClr val="C00000"/>
                </a:solidFill>
                <a:latin typeface="宋体" panose="02010600030101010101" pitchFamily="2" charset="-122"/>
                <a:ea typeface="宋体" panose="02010600030101010101" pitchFamily="2" charset="-122"/>
              </a:rPr>
              <a:t>+ </a:t>
            </a:r>
            <a:r>
              <a:rPr lang="en-US" altLang="zh-CN" sz="2000">
                <a:solidFill>
                  <a:srgbClr val="C00000"/>
                </a:solidFill>
                <a:latin typeface="宋体" panose="02010600030101010101" pitchFamily="2" charset="-122"/>
                <a:ea typeface="宋体" panose="02010600030101010101" pitchFamily="2" charset="-122"/>
              </a:rPr>
              <a:t>SP*C*</a:t>
            </a:r>
            <a:r>
              <a:rPr lang="en-US" altLang="zh-CN" sz="2000" dirty="0">
                <a:solidFill>
                  <a:srgbClr val="C00000"/>
                </a:solidFill>
                <a:latin typeface="宋体" panose="02010600030101010101" pitchFamily="2" charset="-122"/>
                <a:ea typeface="宋体" panose="02010600030101010101" pitchFamily="2" charset="-122"/>
              </a:rPr>
              <a:t>0.5</a:t>
            </a:r>
          </a:p>
          <a:p>
            <a:pPr marL="0" indent="457200">
              <a:lnSpc>
                <a:spcPct val="150000"/>
              </a:lnSpc>
              <a:buNone/>
            </a:pP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、补充说明：</a:t>
            </a:r>
          </a:p>
          <a:p>
            <a:pPr marL="0" indent="457200">
              <a:lnSpc>
                <a:spcPct val="150000"/>
              </a:lnSpc>
              <a:buNone/>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）被组长开除者若没有重新组队则个人最终成绩按照不及格处理。</a:t>
            </a:r>
          </a:p>
          <a:p>
            <a:pPr marL="0" indent="457200">
              <a:lnSpc>
                <a:spcPct val="150000"/>
              </a:lnSpc>
              <a:buNone/>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）项目经理在小组中一般实验成绩排前两名。</a:t>
            </a:r>
          </a:p>
          <a:p>
            <a:pPr marL="0" indent="457200">
              <a:lnSpc>
                <a:spcPct val="150000"/>
              </a:lnSpc>
              <a:buNone/>
            </a:pP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）凡在小组中实际没有完成足够任务的成员，一经发现，个人实验成绩扣</a:t>
            </a:r>
            <a:r>
              <a:rPr lang="en-US" altLang="zh-CN" sz="2000" dirty="0">
                <a:latin typeface="宋体" panose="02010600030101010101" pitchFamily="2" charset="-122"/>
                <a:ea typeface="宋体" panose="02010600030101010101" pitchFamily="2" charset="-122"/>
              </a:rPr>
              <a:t>10~20</a:t>
            </a:r>
            <a:r>
              <a:rPr lang="zh-CN" altLang="en-US" sz="2000" dirty="0">
                <a:latin typeface="宋体" panose="02010600030101010101" pitchFamily="2" charset="-122"/>
                <a:ea typeface="宋体" panose="02010600030101010101" pitchFamily="2" charset="-122"/>
              </a:rPr>
              <a:t>分，项目经理实验成绩相应扣</a:t>
            </a:r>
            <a:r>
              <a:rPr lang="en-US" altLang="zh-CN" sz="2000" dirty="0">
                <a:latin typeface="宋体" panose="02010600030101010101" pitchFamily="2" charset="-122"/>
                <a:ea typeface="宋体" panose="02010600030101010101" pitchFamily="2" charset="-122"/>
              </a:rPr>
              <a:t>5~10</a:t>
            </a:r>
            <a:r>
              <a:rPr lang="zh-CN" altLang="en-US" sz="2000" dirty="0">
                <a:latin typeface="宋体" panose="02010600030101010101" pitchFamily="2" charset="-122"/>
                <a:ea typeface="宋体" panose="02010600030101010101" pitchFamily="2" charset="-122"/>
              </a:rPr>
              <a:t>分。</a:t>
            </a:r>
          </a:p>
          <a:p>
            <a:pPr marL="0" indent="0">
              <a:buNone/>
            </a:pPr>
            <a:endParaRPr lang="zh-CN" altLang="en-US" dirty="0"/>
          </a:p>
        </p:txBody>
      </p:sp>
    </p:spTree>
    <p:extLst>
      <p:ext uri="{BB962C8B-B14F-4D97-AF65-F5344CB8AC3E}">
        <p14:creationId xmlns:p14="http://schemas.microsoft.com/office/powerpoint/2010/main" val="64796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731" y="224449"/>
            <a:ext cx="10515600" cy="399805"/>
          </a:xfrm>
        </p:spPr>
        <p:txBody>
          <a:bodyPr>
            <a:normAutofit fontScale="90000"/>
          </a:bodyPr>
          <a:lstStyle/>
          <a:p>
            <a:r>
              <a:rPr lang="zh-CN" altLang="en-US" sz="2400" dirty="0">
                <a:latin typeface="宋体" panose="02010600030101010101" pitchFamily="2" charset="-122"/>
                <a:ea typeface="宋体" panose="02010600030101010101" pitchFamily="2" charset="-122"/>
              </a:rPr>
              <a:t>七、系统具体要求</a:t>
            </a:r>
          </a:p>
        </p:txBody>
      </p:sp>
      <p:sp>
        <p:nvSpPr>
          <p:cNvPr id="3" name="内容占位符 2"/>
          <p:cNvSpPr>
            <a:spLocks noGrp="1"/>
          </p:cNvSpPr>
          <p:nvPr>
            <p:ph idx="1"/>
          </p:nvPr>
        </p:nvSpPr>
        <p:spPr>
          <a:xfrm>
            <a:off x="360485" y="624254"/>
            <a:ext cx="11526715" cy="5917223"/>
          </a:xfrm>
        </p:spPr>
        <p:txBody>
          <a:bodyPr>
            <a:normAutofit/>
          </a:bodyPr>
          <a:lstStyle/>
          <a:p>
            <a:pPr marL="0" indent="457200">
              <a:lnSpc>
                <a:spcPct val="150000"/>
              </a:lnSpc>
              <a:buNone/>
            </a:pPr>
            <a:r>
              <a:rPr lang="en-US" altLang="zh-CN" sz="1700" b="1" dirty="0">
                <a:latin typeface="宋体" panose="02010600030101010101" pitchFamily="2" charset="-122"/>
                <a:ea typeface="宋体" panose="02010600030101010101" pitchFamily="2" charset="-122"/>
              </a:rPr>
              <a:t>1 </a:t>
            </a:r>
            <a:r>
              <a:rPr lang="zh-CN" altLang="en-US" sz="1700" b="1" dirty="0">
                <a:latin typeface="宋体" panose="02010600030101010101" pitchFamily="2" charset="-122"/>
                <a:ea typeface="宋体" panose="02010600030101010101" pitchFamily="2" charset="-122"/>
              </a:rPr>
              <a:t>项目可行性研究</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成立项目小组并选定项目经理或项目小组长 </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项目经理召集小组成员选择开发项目 </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项目经理召集小组成员开展项目可行性研究 </a:t>
            </a:r>
          </a:p>
          <a:p>
            <a:pPr marL="0" indent="457200">
              <a:lnSpc>
                <a:spcPct val="150000"/>
              </a:lnSpc>
              <a:buNone/>
            </a:pPr>
            <a:r>
              <a:rPr lang="en-US" altLang="zh-CN" sz="1700" b="1" dirty="0">
                <a:latin typeface="宋体" panose="02010600030101010101" pitchFamily="2" charset="-122"/>
                <a:ea typeface="宋体" panose="02010600030101010101" pitchFamily="2" charset="-122"/>
              </a:rPr>
              <a:t>2 </a:t>
            </a:r>
            <a:r>
              <a:rPr lang="zh-CN" altLang="en-US" sz="1700" b="1" dirty="0">
                <a:latin typeface="宋体" panose="02010600030101010101" pitchFamily="2" charset="-122"/>
                <a:ea typeface="宋体" panose="02010600030101010101" pitchFamily="2" charset="-122"/>
              </a:rPr>
              <a:t>制定项目开发计划</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项目经理召集小组成员针对所选项目开展讨论开发计划，进一步明确项目的大小、范围、复杂程度等 </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项目经理召集小组成员进行任务分解与任务分配 </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确定任务进度 </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确定完成项目的环境和工具 </a:t>
            </a:r>
          </a:p>
          <a:p>
            <a:pPr marL="0" indent="457200">
              <a:lnSpc>
                <a:spcPct val="150000"/>
              </a:lnSpc>
              <a:buNone/>
            </a:pP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按照</a:t>
            </a: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软件文档编写概要</a:t>
            </a: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的格式要求，项目经理执笔完成</a:t>
            </a:r>
            <a:r>
              <a:rPr lang="en-US" altLang="zh-CN" sz="1700" dirty="0">
                <a:latin typeface="宋体" panose="02010600030101010101" pitchFamily="2" charset="-122"/>
                <a:ea typeface="宋体" panose="02010600030101010101" pitchFamily="2" charset="-122"/>
              </a:rPr>
              <a:t>《</a:t>
            </a:r>
            <a:r>
              <a:rPr lang="zh-CN" altLang="en-US" sz="1700" dirty="0">
                <a:latin typeface="宋体" panose="02010600030101010101" pitchFamily="2" charset="-122"/>
                <a:ea typeface="宋体" panose="02010600030101010101" pitchFamily="2" charset="-122"/>
              </a:rPr>
              <a:t>项目开发计划书</a:t>
            </a:r>
            <a:r>
              <a:rPr lang="en-US" altLang="zh-CN" sz="1700" dirty="0">
                <a:latin typeface="宋体" panose="02010600030101010101" pitchFamily="2" charset="-122"/>
                <a:ea typeface="宋体" panose="02010600030101010101" pitchFamily="2" charset="-122"/>
              </a:rPr>
              <a:t>》</a:t>
            </a:r>
          </a:p>
          <a:p>
            <a:pPr marL="0" indent="0">
              <a:buNone/>
            </a:pPr>
            <a:endParaRPr lang="zh-CN" altLang="en-US" dirty="0"/>
          </a:p>
        </p:txBody>
      </p:sp>
    </p:spTree>
    <p:extLst>
      <p:ext uri="{BB962C8B-B14F-4D97-AF65-F5344CB8AC3E}">
        <p14:creationId xmlns:p14="http://schemas.microsoft.com/office/powerpoint/2010/main" val="82486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223" y="211014"/>
            <a:ext cx="11641015" cy="6497517"/>
          </a:xfrm>
        </p:spPr>
        <p:txBody>
          <a:bodyPr>
            <a:normAutofit/>
          </a:bodyPr>
          <a:lstStyle/>
          <a:p>
            <a:pPr marL="0" indent="457200">
              <a:lnSpc>
                <a:spcPct val="150000"/>
              </a:lnSpc>
              <a:buNone/>
            </a:pPr>
            <a:r>
              <a:rPr lang="en-US" altLang="zh-CN" sz="1800" b="1" dirty="0">
                <a:latin typeface="宋体" panose="02010600030101010101" pitchFamily="2" charset="-122"/>
                <a:ea typeface="宋体" panose="02010600030101010101" pitchFamily="2" charset="-122"/>
              </a:rPr>
              <a:t>3 </a:t>
            </a:r>
            <a:r>
              <a:rPr lang="zh-CN" altLang="en-US" sz="1800" b="1" dirty="0">
                <a:latin typeface="宋体" panose="02010600030101010101" pitchFamily="2" charset="-122"/>
                <a:ea typeface="宋体" panose="02010600030101010101" pitchFamily="2" charset="-122"/>
              </a:rPr>
              <a:t>需求分析</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按照项目任务分配结果和项目进度要求，由任务承担人开展项目的需求分析的主要工作，不得超越前述项目的大小、范围、复杂程度等</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项目小组的其他成员配合任务承担人，完成项目的需求分析</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按照</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软件文档编写概要</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的格式要求，由任务承担人执笔完成</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项目需求分析规格说明书</a:t>
            </a:r>
            <a:r>
              <a:rPr lang="en-US" altLang="zh-CN" sz="1800" dirty="0">
                <a:latin typeface="宋体" panose="02010600030101010101" pitchFamily="2" charset="-122"/>
                <a:ea typeface="宋体" panose="02010600030101010101" pitchFamily="2" charset="-122"/>
              </a:rPr>
              <a:t>》</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由评审人员完成对</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项目需求分析规格说明书</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的评审工作，并给出评审意见</a:t>
            </a:r>
          </a:p>
          <a:p>
            <a:pPr marL="0" indent="457200">
              <a:lnSpc>
                <a:spcPct val="150000"/>
              </a:lnSpc>
              <a:buNone/>
            </a:pPr>
            <a:r>
              <a:rPr lang="en-US" altLang="zh-CN" sz="1800" b="1" dirty="0">
                <a:latin typeface="宋体" panose="02010600030101010101" pitchFamily="2" charset="-122"/>
                <a:ea typeface="宋体" panose="02010600030101010101" pitchFamily="2" charset="-122"/>
              </a:rPr>
              <a:t>4 </a:t>
            </a:r>
            <a:r>
              <a:rPr lang="zh-CN" altLang="en-US" sz="1800" b="1" dirty="0">
                <a:latin typeface="宋体" panose="02010600030101010101" pitchFamily="2" charset="-122"/>
                <a:ea typeface="宋体" panose="02010600030101010101" pitchFamily="2" charset="-122"/>
              </a:rPr>
              <a:t>概要设计</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按照项目任务分配结果和项目进度要求，并依据</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项目需求分析规格说明</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，由任务承担人完成项目的初步设计任务 </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项目小组的其他成员配合任务承担人，完成项目的初步设计任务</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按照</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软件文档编写概要</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的格式要求，由任务承担人执笔完成</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项目初步设计规格说明书</a:t>
            </a:r>
            <a:r>
              <a:rPr lang="en-US" altLang="zh-CN" sz="1800" dirty="0">
                <a:latin typeface="宋体" panose="02010600030101010101" pitchFamily="2" charset="-122"/>
                <a:ea typeface="宋体" panose="02010600030101010101" pitchFamily="2" charset="-122"/>
              </a:rPr>
              <a:t>》</a:t>
            </a:r>
          </a:p>
          <a:p>
            <a:pPr marL="0" indent="457200">
              <a:lnSpc>
                <a:spcPct val="150000"/>
              </a:lnSpc>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由评审人员完成对</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项目初步设计规格说明书</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的评审工作，并给出评审意见 </a:t>
            </a:r>
          </a:p>
          <a:p>
            <a:pPr marL="0" indent="457200">
              <a:lnSpc>
                <a:spcPct val="150000"/>
              </a:lnSpc>
              <a:buNone/>
            </a:pP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41449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1583</Words>
  <Application>Microsoft Macintosh PowerPoint</Application>
  <PresentationFormat>宽屏</PresentationFormat>
  <Paragraphs>76</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黑体</vt:lpstr>
      <vt:lpstr>宋体</vt:lpstr>
      <vt:lpstr>Arial</vt:lpstr>
      <vt:lpstr>Office 主题​​</vt:lpstr>
      <vt:lpstr>《软件工程课程设计》 指导书</vt:lpstr>
      <vt:lpstr>一、综合实验目的</vt:lpstr>
      <vt:lpstr>二、综合实验的内容</vt:lpstr>
      <vt:lpstr>五、综合实验的要求</vt:lpstr>
      <vt:lpstr>PowerPoint 演示文稿</vt:lpstr>
      <vt:lpstr>六、考核办法</vt:lpstr>
      <vt:lpstr>PowerPoint 演示文稿</vt:lpstr>
      <vt:lpstr>七、系统具体要求</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软件工程课程设计 实验指导书</dc:title>
  <dc:creator>Scorpion</dc:creator>
  <cp:lastModifiedBy>Wang Pengwei</cp:lastModifiedBy>
  <cp:revision>30</cp:revision>
  <dcterms:created xsi:type="dcterms:W3CDTF">2017-04-15T02:45:29Z</dcterms:created>
  <dcterms:modified xsi:type="dcterms:W3CDTF">2020-04-06T13:19:15Z</dcterms:modified>
</cp:coreProperties>
</file>