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6858000" cy="9144000"/>
  <p:defaultTextStyle>
    <a:lvl1pPr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1pPr>
    <a:lvl2pPr indent="3429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2pPr>
    <a:lvl3pPr indent="6858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3pPr>
    <a:lvl4pPr indent="10287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4pPr>
    <a:lvl5pPr indent="13716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5pPr>
    <a:lvl6pPr indent="17145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6pPr>
    <a:lvl7pPr indent="20574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7pPr>
    <a:lvl8pPr indent="24003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8pPr>
    <a:lvl9pPr indent="27432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51" d="100"/>
          <a:sy n="5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23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Takes O(n) time since we visit nodes in postorder and examine each edge exactly once. </a:t>
            </a:r>
          </a:p>
        </p:txBody>
      </p:sp>
    </p:spTree>
    <p:extLst>
      <p:ext uri="{BB962C8B-B14F-4D97-AF65-F5344CB8AC3E}">
        <p14:creationId xmlns:p14="http://schemas.microsoft.com/office/powerpoint/2010/main" val="198065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wayn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s.princeton.edu/~wayne/kleinberg-tardos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41C5PV3D5BL._SS500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989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 10"/>
          <p:cNvGrpSpPr/>
          <p:nvPr/>
        </p:nvGrpSpPr>
        <p:grpSpPr>
          <a:xfrm>
            <a:off x="164523" y="7324583"/>
            <a:ext cx="5435855" cy="812801"/>
            <a:chOff x="0" y="0"/>
            <a:chExt cx="5435853" cy="812799"/>
          </a:xfrm>
        </p:grpSpPr>
        <p:sp>
          <p:nvSpPr>
            <p:cNvPr id="8" name="Shape 8"/>
            <p:cNvSpPr/>
            <p:nvPr/>
          </p:nvSpPr>
          <p:spPr>
            <a:xfrm>
              <a:off x="54733" y="0"/>
              <a:ext cx="5242248" cy="749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buClr>
                  <a:srgbClr val="CBCBCB"/>
                </a:buClr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Lecture slides by Kevin Wayne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Copyright © 2005 Pearson-Addison Wesley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</p:txBody>
        </p:sp>
        <p:sp>
          <p:nvSpPr>
            <p:cNvPr id="9" name="Shape 9">
              <a:hlinkClick r:id="rId3"/>
            </p:cNvPr>
            <p:cNvSpPr/>
            <p:nvPr/>
          </p:nvSpPr>
          <p:spPr>
            <a:xfrm>
              <a:off x="0" y="633444"/>
              <a:ext cx="5435854" cy="179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58702" marR="58702" defTabSz="1295400">
                <a:lnSpc>
                  <a:spcPct val="100000"/>
                </a:lnSpc>
                <a:buClrTx/>
                <a:buFontTx/>
                <a:tabLst/>
                <a:defRPr sz="1100" b="1" spc="12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  <a:hlinkClick r:id="rId4"/>
                </a:defRPr>
              </a:lvl1pPr>
            </a:lstStyle>
            <a:p>
              <a:pPr lvl="0">
                <a:defRPr sz="1800" b="0" spc="0">
                  <a:solidFill>
                    <a:srgbClr val="000000"/>
                  </a:solidFill>
                  <a:uFillTx/>
                </a:defRPr>
              </a:pPr>
              <a:r>
                <a:rPr sz="1100" b="1" spc="12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hlinkClick r:id="rId4"/>
                </a:rPr>
                <a:t>http://www.cs.princeton.edu/~wayne/kleinberg-tardos</a:t>
              </a:r>
            </a:p>
          </p:txBody>
        </p:sp>
      </p:grpSp>
      <p:pic>
        <p:nvPicPr>
          <p:cNvPr id="11" name="Aw_COLOR_web_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64381" y="1892300"/>
            <a:ext cx="737819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5778456" y="2349501"/>
            <a:ext cx="6516025" cy="1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13" name="Table 13"/>
          <p:cNvGraphicFramePr/>
          <p:nvPr/>
        </p:nvGraphicFramePr>
        <p:xfrm>
          <a:off x="8877300" y="9144000"/>
          <a:ext cx="3429000" cy="4826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429000"/>
              </a:tblGrid>
              <a:tr h="4826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Last updated on 15/9/12 下午10:45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tabLst>
                <a:tab pos="1244600" algn="l"/>
              </a:tabLst>
              <a:defRPr sz="3600" b="1" cap="small" spc="14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600" b="1" cap="small" spc="144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正文级别 2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正文级别 4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41C5PV3D5BL._SS500_.jp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55989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Aw_COLOR_web_logo.png"/>
          <p:cNvPicPr/>
          <p:nvPr/>
        </p:nvPicPr>
        <p:blipFill>
          <a:blip r:embed="rId3">
            <a:alphaModFix amt="33000"/>
            <a:extLst/>
          </a:blip>
          <a:stretch>
            <a:fillRect/>
          </a:stretch>
        </p:blipFill>
        <p:spPr>
          <a:xfrm>
            <a:off x="4164381" y="1892300"/>
            <a:ext cx="737819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150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 i="0"/>
            </a:pPr>
            <a:r>
              <a:rPr sz="3000" i="1"/>
              <a:t>正文级别 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正文级别 2</a:t>
            </a:r>
          </a:p>
          <a:p>
            <a:pPr lvl="2">
              <a:defRPr sz="1800" i="0"/>
            </a:pPr>
            <a:r>
              <a:rPr sz="3000" i="1"/>
              <a:t>正文级别 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正文级别 4</a:t>
            </a:r>
          </a:p>
          <a:p>
            <a:pPr lvl="4">
              <a:defRPr sz="1800" i="0"/>
            </a:pPr>
            <a:r>
              <a:rPr sz="3000" i="1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 i="0"/>
            </a:pPr>
            <a:r>
              <a:rPr sz="3000" i="1"/>
              <a:t>正文级别 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正文级别 2</a:t>
            </a:r>
          </a:p>
          <a:p>
            <a:pPr lvl="2">
              <a:defRPr sz="1800" i="0"/>
            </a:pPr>
            <a:r>
              <a:rPr sz="3000" i="1"/>
              <a:t>正文级别 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正文级别 4</a:t>
            </a:r>
          </a:p>
          <a:p>
            <a:pPr lvl="4">
              <a:defRPr sz="1800" i="0"/>
            </a:pPr>
            <a:r>
              <a:rPr sz="3000" i="1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标题文本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  <a:lvl2pPr>
              <a:buFont typeface="ヒラギノ角ゴ ProN W3"/>
              <a:buChar char="・"/>
              <a:tabLst>
                <a:tab pos="1244600" algn="l"/>
              </a:tabLst>
              <a:defRPr>
                <a:solidFill>
                  <a:srgbClr val="000000"/>
                </a:solidFill>
              </a:defRPr>
            </a:lvl2pPr>
            <a:lvl3pPr>
              <a:buFont typeface="ヒラギノ角ゴ ProN W3"/>
              <a:buChar char="-"/>
              <a:tabLst>
                <a:tab pos="1244600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1244600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1244600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正文级别 1</a:t>
            </a:r>
          </a:p>
          <a:p>
            <a:pPr lvl="1">
              <a:defRPr sz="1800"/>
            </a:pPr>
            <a:r>
              <a:rPr sz="2400"/>
              <a:t>正文级别 2</a:t>
            </a:r>
          </a:p>
          <a:p>
            <a:pPr lvl="2">
              <a:defRPr sz="1800"/>
            </a:pPr>
            <a:r>
              <a:rPr sz="2400"/>
              <a:t>正文级别 3</a:t>
            </a:r>
          </a:p>
          <a:p>
            <a:pPr lvl="3">
              <a:defRPr sz="1800"/>
            </a:pPr>
            <a:r>
              <a:rPr sz="2400"/>
              <a:t>正文级别 4</a:t>
            </a:r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tabLst>
                <a:tab pos="1244600" algn="l"/>
              </a:tabLst>
            </a:lvl1pPr>
            <a:lvl2pPr>
              <a:buFont typeface="ヒラギノ角ゴ ProN W3"/>
              <a:buChar char="・"/>
              <a:tabLst>
                <a:tab pos="1244600" algn="l"/>
              </a:tabLst>
              <a:defRPr>
                <a:solidFill>
                  <a:srgbClr val="000000"/>
                </a:solidFill>
              </a:defRPr>
            </a:lvl2pPr>
            <a:lvl3pPr>
              <a:buFont typeface="ヒラギノ角ゴ ProN W3"/>
              <a:buChar char="-"/>
              <a:tabLst>
                <a:tab pos="1244600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1244600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1244600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正文级别 1</a:t>
            </a:r>
          </a:p>
          <a:p>
            <a:pPr lvl="1">
              <a:defRPr sz="1800"/>
            </a:pPr>
            <a:r>
              <a:rPr sz="2400"/>
              <a:t>正文级别 2</a:t>
            </a:r>
          </a:p>
          <a:p>
            <a:pPr lvl="2">
              <a:defRPr sz="1800"/>
            </a:pPr>
            <a:r>
              <a:rPr sz="2400"/>
              <a:t>正文级别 3</a:t>
            </a:r>
          </a:p>
          <a:p>
            <a:pPr lvl="3">
              <a:defRPr sz="1800"/>
            </a:pPr>
            <a:r>
              <a:rPr sz="2400"/>
              <a:t>正文级别 4</a:t>
            </a:r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tabLst>
                <a:tab pos="10668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1pPr>
      <a:lvl2pPr indent="2286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2pPr>
      <a:lvl3pPr indent="4572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3pPr>
      <a:lvl4pPr indent="6858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4pPr>
      <a:lvl5pPr indent="9144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5pPr>
      <a:lvl6pPr indent="11430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6pPr>
      <a:lvl7pPr indent="13716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7pPr>
      <a:lvl8pPr indent="16002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8pPr>
      <a:lvl9pPr indent="18288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9pPr>
    </p:titleStyle>
    <p:bodyStyle>
      <a:lvl1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1pPr>
      <a:lvl2pPr marL="584200" indent="-457200" defTabSz="457200">
        <a:lnSpc>
          <a:spcPts val="3800"/>
        </a:lnSpc>
        <a:buSzPct val="160000"/>
        <a:buChar char="•"/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2pPr>
      <a:lvl3pPr marL="914400" indent="-317500" defTabSz="457200">
        <a:lnSpc>
          <a:spcPts val="3800"/>
        </a:lnSpc>
        <a:buSzPct val="100000"/>
        <a:buChar char="•"/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3pPr>
      <a:lvl4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4pPr>
      <a:lvl5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5pPr>
      <a:lvl6pPr indent="3556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6pPr>
      <a:lvl7pPr indent="7112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7pPr>
      <a:lvl8pPr indent="10668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8pPr>
      <a:lvl9pPr indent="14224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1pPr>
      <a:lvl2pPr indent="2286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2pPr>
      <a:lvl3pPr indent="4572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3pPr>
      <a:lvl4pPr indent="6858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4pPr>
      <a:lvl5pPr indent="9144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5pPr>
      <a:lvl6pPr indent="11430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6pPr>
      <a:lvl7pPr indent="13716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7pPr>
      <a:lvl8pPr indent="16002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8pPr>
      <a:lvl9pPr indent="18288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600" b="1" cap="small" spc="144">
                <a:solidFill>
                  <a:srgbClr val="FFFFFF"/>
                </a:solidFill>
              </a:rPr>
              <a:t>10.  Extending Tractability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finding small vertex covers</a:t>
            </a:r>
          </a:p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solving NP-hard problems on trees</a:t>
            </a:r>
          </a:p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circular arc coverings</a:t>
            </a:r>
          </a:p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vertex cover in bipartite graphs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Independent set on trees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Independent set on trees.  </a:t>
            </a:r>
            <a:r>
              <a:rPr sz="2400">
                <a:uFill>
                  <a:solidFill/>
                </a:uFill>
              </a:rPr>
              <a:t>Given a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tree</a:t>
            </a:r>
            <a:r>
              <a:rPr sz="2400">
                <a:uFill>
                  <a:solidFill/>
                </a:uFill>
              </a:rPr>
              <a:t>, find a maximum cardinality subset of nodes such that no two share an edge.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Fact.  </a:t>
            </a:r>
            <a:r>
              <a:rPr sz="2400">
                <a:uFill>
                  <a:solidFill/>
                </a:uFill>
              </a:rPr>
              <a:t>A tree on at least two nodes has at least two leaf nodes.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Key observation.  </a:t>
            </a:r>
            <a:r>
              <a:rPr sz="2400">
                <a:uFill>
                  <a:solidFill/>
                </a:uFill>
              </a:rPr>
              <a:t>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</a:rPr>
              <a:t> is a leaf, there exists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a maximum size independent set containing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(exchange argument)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Consider a max cardinality independent set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If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, we're done.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If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∉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and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∉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, then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∪  {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}</a:t>
            </a:r>
            <a:r>
              <a:rPr sz="2400"/>
              <a:t> is independent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⇒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not maximum.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If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and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∉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, then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∪  {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} − {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}</a:t>
            </a:r>
            <a:r>
              <a:rPr sz="2400"/>
              <a:t> is independent.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10</a:t>
            </a:fld>
            <a:endParaRPr sz="1200"/>
          </a:p>
        </p:txBody>
      </p:sp>
      <p:sp>
        <p:nvSpPr>
          <p:cNvPr id="181" name="Shape 181"/>
          <p:cNvSpPr/>
          <p:nvPr/>
        </p:nvSpPr>
        <p:spPr>
          <a:xfrm>
            <a:off x="9867900" y="3650262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84" name="Group 184"/>
          <p:cNvGrpSpPr/>
          <p:nvPr/>
        </p:nvGrpSpPr>
        <p:grpSpPr>
          <a:xfrm>
            <a:off x="9867900" y="6684716"/>
            <a:ext cx="330200" cy="330200"/>
            <a:chOff x="0" y="0"/>
            <a:chExt cx="330199" cy="330199"/>
          </a:xfrm>
        </p:grpSpPr>
        <p:sp>
          <p:nvSpPr>
            <p:cNvPr id="182" name="Shape 182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8010" y="21481"/>
              <a:ext cx="277247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v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11493500" y="4408875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775700" y="4408875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87" name="Connector 187"/>
          <p:cNvCxnSpPr>
            <a:stCxn id="181" idx="0"/>
            <a:endCxn id="190" idx="0"/>
          </p:cNvCxnSpPr>
          <p:nvPr/>
        </p:nvCxnSpPr>
        <p:spPr>
          <a:xfrm>
            <a:off x="10032999" y="3815362"/>
            <a:ext cx="1" cy="758614"/>
          </a:xfrm>
          <a:prstGeom prst="straightConnector1">
            <a:avLst/>
          </a:prstGeom>
          <a:ln w="25400" cap="sq">
            <a:solidFill>
              <a:srgbClr val="606060"/>
            </a:solidFill>
            <a:miter lim="400000"/>
          </a:ln>
        </p:spPr>
      </p:cxnSp>
      <p:cxnSp>
        <p:nvCxnSpPr>
          <p:cNvPr id="188" name="Connector 188"/>
          <p:cNvCxnSpPr>
            <a:stCxn id="181" idx="0"/>
            <a:endCxn id="185" idx="0"/>
          </p:cNvCxnSpPr>
          <p:nvPr/>
        </p:nvCxnSpPr>
        <p:spPr>
          <a:xfrm>
            <a:off x="10032999" y="3815362"/>
            <a:ext cx="1625601" cy="758614"/>
          </a:xfrm>
          <a:prstGeom prst="straightConnector1">
            <a:avLst/>
          </a:prstGeom>
          <a:ln w="25400" cap="sq">
            <a:solidFill>
              <a:srgbClr val="606060"/>
            </a:solidFill>
            <a:miter lim="400000"/>
          </a:ln>
        </p:spPr>
      </p:cxnSp>
      <p:cxnSp>
        <p:nvCxnSpPr>
          <p:cNvPr id="189" name="Connector 189"/>
          <p:cNvCxnSpPr>
            <a:stCxn id="181" idx="0"/>
            <a:endCxn id="186" idx="0"/>
          </p:cNvCxnSpPr>
          <p:nvPr/>
        </p:nvCxnSpPr>
        <p:spPr>
          <a:xfrm flipH="1">
            <a:off x="8940799" y="3815362"/>
            <a:ext cx="1092201" cy="758614"/>
          </a:xfrm>
          <a:prstGeom prst="straightConnector1">
            <a:avLst/>
          </a:prstGeom>
          <a:ln w="25400" cap="sq">
            <a:solidFill>
              <a:srgbClr val="606060"/>
            </a:solidFill>
            <a:miter lim="400000"/>
          </a:ln>
        </p:spPr>
      </p:cxnSp>
      <p:sp>
        <p:nvSpPr>
          <p:cNvPr id="190" name="Shape 190"/>
          <p:cNvSpPr/>
          <p:nvPr/>
        </p:nvSpPr>
        <p:spPr>
          <a:xfrm>
            <a:off x="9867900" y="4408875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0139680" y="4686582"/>
            <a:ext cx="745067" cy="528321"/>
          </a:xfrm>
          <a:prstGeom prst="line">
            <a:avLst/>
          </a:prstGeom>
          <a:ln w="25400"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0731500" y="5167488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1493500" y="5167488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2242800" y="5167488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95" name="Connector 195"/>
          <p:cNvCxnSpPr>
            <a:stCxn id="193" idx="0"/>
            <a:endCxn id="185" idx="0"/>
          </p:cNvCxnSpPr>
          <p:nvPr/>
        </p:nvCxnSpPr>
        <p:spPr>
          <a:xfrm flipV="1">
            <a:off x="11658599" y="4573975"/>
            <a:ext cx="1" cy="758614"/>
          </a:xfrm>
          <a:prstGeom prst="straightConnector1">
            <a:avLst/>
          </a:prstGeom>
          <a:ln w="25400" cap="sq">
            <a:solidFill>
              <a:srgbClr val="606060"/>
            </a:solidFill>
            <a:miter lim="400000"/>
          </a:ln>
        </p:spPr>
      </p:cxnSp>
      <p:cxnSp>
        <p:nvCxnSpPr>
          <p:cNvPr id="196" name="Connector 196"/>
          <p:cNvCxnSpPr>
            <a:stCxn id="194" idx="0"/>
            <a:endCxn id="185" idx="0"/>
          </p:cNvCxnSpPr>
          <p:nvPr/>
        </p:nvCxnSpPr>
        <p:spPr>
          <a:xfrm flipH="1" flipV="1">
            <a:off x="11658599" y="4573975"/>
            <a:ext cx="749301" cy="758614"/>
          </a:xfrm>
          <a:prstGeom prst="straightConnector1">
            <a:avLst/>
          </a:prstGeom>
          <a:ln w="25400" cap="sq">
            <a:solidFill>
              <a:srgbClr val="606060"/>
            </a:solidFill>
            <a:miter lim="400000"/>
          </a:ln>
        </p:spPr>
      </p:cxnSp>
      <p:sp>
        <p:nvSpPr>
          <p:cNvPr id="197" name="Shape 197"/>
          <p:cNvSpPr/>
          <p:nvPr/>
        </p:nvSpPr>
        <p:spPr>
          <a:xfrm>
            <a:off x="10020300" y="4733995"/>
            <a:ext cx="2258" cy="431801"/>
          </a:xfrm>
          <a:prstGeom prst="line">
            <a:avLst/>
          </a:prstGeom>
          <a:ln w="25400"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9867900" y="5167488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105900" y="5926102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0032999" y="5497626"/>
            <a:ext cx="1" cy="428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cxnSp>
        <p:nvCxnSpPr>
          <p:cNvPr id="201" name="Connector 201"/>
          <p:cNvCxnSpPr>
            <a:stCxn id="198" idx="0"/>
            <a:endCxn id="199" idx="0"/>
          </p:cNvCxnSpPr>
          <p:nvPr/>
        </p:nvCxnSpPr>
        <p:spPr>
          <a:xfrm flipH="1">
            <a:off x="9270999" y="5332588"/>
            <a:ext cx="762001" cy="758615"/>
          </a:xfrm>
          <a:prstGeom prst="straightConnector1">
            <a:avLst/>
          </a:prstGeom>
          <a:ln w="25400" cap="sq">
            <a:solidFill>
              <a:srgbClr val="606060"/>
            </a:solidFill>
            <a:miter lim="400000"/>
          </a:ln>
        </p:spPr>
      </p:cxnSp>
      <p:grpSp>
        <p:nvGrpSpPr>
          <p:cNvPr id="204" name="Group 204"/>
          <p:cNvGrpSpPr/>
          <p:nvPr/>
        </p:nvGrpSpPr>
        <p:grpSpPr>
          <a:xfrm>
            <a:off x="9867900" y="5926102"/>
            <a:ext cx="330200" cy="330201"/>
            <a:chOff x="0" y="0"/>
            <a:chExt cx="330199" cy="330199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2523" y="21481"/>
              <a:ext cx="288221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u</a:t>
              </a:r>
            </a:p>
          </p:txBody>
        </p:sp>
      </p:grpSp>
      <p:sp>
        <p:nvSpPr>
          <p:cNvPr id="211" name="Shape 211"/>
          <p:cNvSpPr/>
          <p:nvPr/>
        </p:nvSpPr>
        <p:spPr>
          <a:xfrm>
            <a:off x="10032999" y="6255502"/>
            <a:ext cx="1" cy="429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0515600" y="6684716"/>
            <a:ext cx="330200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0154308" y="6233283"/>
            <a:ext cx="419239" cy="491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08" name="Shape 208"/>
          <p:cNvSpPr/>
          <p:nvPr/>
        </p:nvSpPr>
        <p:spPr>
          <a:xfrm flipH="1">
            <a:off x="6999475" y="3273916"/>
            <a:ext cx="290326" cy="31371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068567" y="3721382"/>
            <a:ext cx="107564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degree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Independent set on trees:  greedy algorithm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The following greedy algorithm finds a maximum cardinality independent set in forests (and hence trees).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Correctness follows from the previous key observation.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Remark.  </a:t>
            </a:r>
            <a:r>
              <a:rPr sz="2400">
                <a:uFill>
                  <a:solidFill/>
                </a:uFill>
              </a:rPr>
              <a:t>Can implement in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time by considering nodes in postorder.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11</a:t>
            </a:fld>
            <a:endParaRPr sz="1200"/>
          </a:p>
        </p:txBody>
      </p:sp>
      <p:sp>
        <p:nvSpPr>
          <p:cNvPr id="217" name="Shape 217"/>
          <p:cNvSpPr/>
          <p:nvPr/>
        </p:nvSpPr>
        <p:spPr>
          <a:xfrm>
            <a:off x="1790700" y="2857500"/>
            <a:ext cx="9105900" cy="4032209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8900" tIns="88900" rIns="88900" bIns="88900">
            <a:spAutoFit/>
          </a:bodyPr>
          <a:lstStyle/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Independent-Set-In-A-Forest(F) {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S ← 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φ</a:t>
            </a:r>
            <a:endParaRPr sz="2000">
              <a:latin typeface="Lucida Sans Typewriter"/>
              <a:ea typeface="Lucida Sans Typewriter"/>
              <a:cs typeface="Lucida Sans Typewriter"/>
              <a:sym typeface="Lucida Sans Typewriter"/>
            </a:endParaRP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while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(F has at least one edge) {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Let e = (u, v) be an edge such that v is a leaf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Add v to S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Delete from F nodes u and v, and all edges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incident to them.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}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return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S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independent set on trees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Weighted independent set on trees.  </a:t>
            </a:r>
            <a:r>
              <a:rPr sz="2400">
                <a:uFill>
                  <a:solidFill/>
                </a:uFill>
              </a:rPr>
              <a:t>Given a tree and node weights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&gt; 0</a:t>
            </a:r>
            <a:r>
              <a:rPr sz="2400">
                <a:uFill>
                  <a:solidFill/>
                </a:uFill>
              </a:rPr>
              <a:t>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find an independent set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</a:rPr>
              <a:t> that maximizes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Σ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∈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</a:rPr>
              <a:t>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Observation.  </a:t>
            </a:r>
            <a:r>
              <a:rPr sz="2400">
                <a:uFill>
                  <a:solidFill/>
                </a:uFill>
              </a:rPr>
              <a:t>If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is an edge such that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</a:rPr>
              <a:t> is a leaf node, then either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>
                <a:uFill>
                  <a:solidFill/>
                </a:uFill>
              </a:rPr>
              <a:t> includes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uFill>
                  <a:solidFill/>
                </a:uFill>
              </a:rPr>
              <a:t> or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>
                <a:uFill>
                  <a:solidFill/>
                </a:uFill>
              </a:rPr>
              <a:t> includes all leaf nodes incident to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Dynamic programming solution.  </a:t>
            </a:r>
            <a:r>
              <a:rPr sz="2400">
                <a:uFill>
                  <a:solidFill/>
                </a:uFill>
              </a:rPr>
              <a:t>Root tree at some node, say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in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 =</a:t>
            </a:r>
            <a:r>
              <a:rPr sz="2400"/>
              <a:t> max weight independent set</a:t>
            </a:r>
            <a:br>
              <a:rPr sz="2400"/>
            </a:br>
            <a:r>
              <a:rPr sz="2400"/>
              <a:t>of subtree rooted at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/>
              <a:t>, containing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out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</a:t>
            </a:r>
            <a:r>
              <a:rPr sz="2400"/>
              <a:t> max weight independent set</a:t>
            </a:r>
            <a:br>
              <a:rPr sz="2400"/>
            </a:br>
            <a:r>
              <a:rPr sz="2400"/>
              <a:t>of subtree rooted at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/>
              <a:t>, not containing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/>
              <a:t>.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12</a:t>
            </a:fld>
            <a:endParaRPr sz="1200"/>
          </a:p>
        </p:txBody>
      </p:sp>
      <p:grpSp>
        <p:nvGrpSpPr>
          <p:cNvPr id="224" name="Group 224"/>
          <p:cNvGrpSpPr/>
          <p:nvPr/>
        </p:nvGrpSpPr>
        <p:grpSpPr>
          <a:xfrm>
            <a:off x="10774116" y="5253849"/>
            <a:ext cx="330200" cy="330201"/>
            <a:chOff x="0" y="0"/>
            <a:chExt cx="330199" cy="330199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2567" y="21481"/>
              <a:ext cx="239986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r</a:t>
              </a:r>
            </a:p>
          </p:txBody>
        </p:sp>
      </p:grpSp>
      <p:sp>
        <p:nvSpPr>
          <p:cNvPr id="225" name="Shape 225"/>
          <p:cNvSpPr/>
          <p:nvPr/>
        </p:nvSpPr>
        <p:spPr>
          <a:xfrm>
            <a:off x="10774116" y="8288302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9981635" y="6016978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939215" y="5583249"/>
            <a:ext cx="1" cy="42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0265599" y="5537041"/>
            <a:ext cx="550983" cy="530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10774116" y="6012462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230" name="Connector 230"/>
          <p:cNvCxnSpPr>
            <a:stCxn id="229" idx="0"/>
            <a:endCxn id="231" idx="0"/>
          </p:cNvCxnSpPr>
          <p:nvPr/>
        </p:nvCxnSpPr>
        <p:spPr>
          <a:xfrm>
            <a:off x="10939215" y="6177562"/>
            <a:ext cx="866988" cy="758614"/>
          </a:xfrm>
          <a:prstGeom prst="straightConnector1">
            <a:avLst/>
          </a:prstGeom>
          <a:ln w="25400" cap="sq">
            <a:solidFill>
              <a:srgbClr val="606060"/>
            </a:solidFill>
            <a:miter lim="400000"/>
          </a:ln>
        </p:spPr>
      </p:cxnSp>
      <p:sp>
        <p:nvSpPr>
          <p:cNvPr id="231" name="Shape 231"/>
          <p:cNvSpPr/>
          <p:nvPr/>
        </p:nvSpPr>
        <p:spPr>
          <a:xfrm>
            <a:off x="11641102" y="6771075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0939215" y="6342600"/>
            <a:ext cx="1" cy="428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6200" y="0"/>
                </a:moveTo>
                <a:cubicBezTo>
                  <a:pt x="-5400" y="7200"/>
                  <a:pt x="-5400" y="14400"/>
                  <a:pt x="1620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35" name="Group 235"/>
          <p:cNvGrpSpPr/>
          <p:nvPr/>
        </p:nvGrpSpPr>
        <p:grpSpPr>
          <a:xfrm>
            <a:off x="10774116" y="6771075"/>
            <a:ext cx="330200" cy="330201"/>
            <a:chOff x="0" y="0"/>
            <a:chExt cx="330199" cy="330199"/>
          </a:xfrm>
        </p:grpSpPr>
        <p:sp>
          <p:nvSpPr>
            <p:cNvPr id="233" name="Shape 233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449" y="21481"/>
              <a:ext cx="288221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u</a:t>
              </a:r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10015502" y="7529689"/>
            <a:ext cx="330201" cy="330201"/>
            <a:chOff x="0" y="0"/>
            <a:chExt cx="330199" cy="330199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3936" y="21481"/>
              <a:ext cx="277247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v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10937229" y="7100474"/>
            <a:ext cx="1438" cy="429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0316730" y="7078257"/>
            <a:ext cx="480405" cy="480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43" name="Group 243"/>
          <p:cNvGrpSpPr/>
          <p:nvPr/>
        </p:nvGrpSpPr>
        <p:grpSpPr>
          <a:xfrm>
            <a:off x="10767421" y="7529689"/>
            <a:ext cx="338512" cy="330201"/>
            <a:chOff x="0" y="0"/>
            <a:chExt cx="338511" cy="330199"/>
          </a:xfrm>
        </p:grpSpPr>
        <p:sp>
          <p:nvSpPr>
            <p:cNvPr id="241" name="Shape 241"/>
            <p:cNvSpPr/>
            <p:nvPr/>
          </p:nvSpPr>
          <p:spPr>
            <a:xfrm>
              <a:off x="6694" y="0"/>
              <a:ext cx="330201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-1" y="21481"/>
              <a:ext cx="338513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w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10937226" y="7859050"/>
            <a:ext cx="1438" cy="42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pic>
        <p:nvPicPr>
          <p:cNvPr id="245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768" y="7115474"/>
            <a:ext cx="6678846" cy="15805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Group 248"/>
          <p:cNvGrpSpPr/>
          <p:nvPr/>
        </p:nvGrpSpPr>
        <p:grpSpPr>
          <a:xfrm>
            <a:off x="11493500" y="7536462"/>
            <a:ext cx="330200" cy="330201"/>
            <a:chOff x="0" y="0"/>
            <a:chExt cx="330199" cy="330199"/>
          </a:xfrm>
        </p:grpSpPr>
        <p:sp>
          <p:nvSpPr>
            <p:cNvPr id="246" name="Shape 246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3323" y="21481"/>
              <a:ext cx="286620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x</a:t>
              </a:r>
            </a:p>
          </p:txBody>
        </p:sp>
      </p:grpSp>
      <p:sp>
        <p:nvSpPr>
          <p:cNvPr id="257" name="Shape 257"/>
          <p:cNvSpPr/>
          <p:nvPr/>
        </p:nvSpPr>
        <p:spPr>
          <a:xfrm>
            <a:off x="11072757" y="7078257"/>
            <a:ext cx="450810" cy="47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 cap="sq">
            <a:solidFill>
              <a:srgbClr val="606060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443476" y="8945316"/>
            <a:ext cx="267642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children(u) = { v, w, x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independent set on trees:  dynamic programming algorithm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The dynamic programming algorithm finds a maximum weighted independent set in a tree in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time.</a:t>
            </a:r>
          </a:p>
        </p:txBody>
      </p:sp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13</a:t>
            </a:fld>
            <a:endParaRPr sz="1200"/>
          </a:p>
        </p:txBody>
      </p:sp>
      <p:sp>
        <p:nvSpPr>
          <p:cNvPr id="262" name="Shape 262"/>
          <p:cNvSpPr/>
          <p:nvPr/>
        </p:nvSpPr>
        <p:spPr>
          <a:xfrm>
            <a:off x="1640557" y="3238500"/>
            <a:ext cx="9029701" cy="5946059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8900" tIns="88900" rIns="88900" bIns="88900">
            <a:spAutoFit/>
          </a:bodyPr>
          <a:lstStyle/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Weighted-Independent-Set-In-A-Tree(T) {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Root the tree at a node r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foreach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(node u of T in postorder) {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if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(u is a leaf) {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   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in 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[u] = w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u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   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out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[u] = 0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}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else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{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   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in 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[u] = w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u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+ Σ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v∈children(u)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out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[v]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   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out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[u] = Σ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v∈children(u)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max(M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in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[v], 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out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[v])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}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}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return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max(M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in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[r], M</a:t>
            </a:r>
            <a:r>
              <a:rPr sz="2000" baseline="-211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out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[r])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}</a:t>
            </a:r>
          </a:p>
        </p:txBody>
      </p:sp>
      <p:sp>
        <p:nvSpPr>
          <p:cNvPr id="263" name="Shape 263"/>
          <p:cNvSpPr/>
          <p:nvPr/>
        </p:nvSpPr>
        <p:spPr>
          <a:xfrm>
            <a:off x="7010400" y="4388058"/>
            <a:ext cx="267830" cy="336342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7074548" y="4919697"/>
            <a:ext cx="25234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ensures a node is visited</a:t>
            </a:r>
          </a:p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after all its children</a:t>
            </a:r>
          </a:p>
        </p:txBody>
      </p:sp>
      <p:sp>
        <p:nvSpPr>
          <p:cNvPr id="265" name="Shape 265"/>
          <p:cNvSpPr/>
          <p:nvPr/>
        </p:nvSpPr>
        <p:spPr>
          <a:xfrm>
            <a:off x="8585200" y="1798510"/>
            <a:ext cx="281093" cy="36049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562033" y="2059940"/>
            <a:ext cx="221925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can also find</a:t>
            </a:r>
          </a:p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independent set itself</a:t>
            </a:r>
          </a:p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(not just value)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Context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Independent set on trees.  </a:t>
            </a:r>
            <a:r>
              <a:rPr sz="2400">
                <a:uFill>
                  <a:solidFill/>
                </a:uFill>
              </a:rPr>
              <a:t>This structured special case is tractable because we can find a node that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breaks the communication</a:t>
            </a:r>
            <a:r>
              <a:rPr sz="2400">
                <a:uFill>
                  <a:solidFill/>
                </a:uFill>
              </a:rPr>
              <a:t> among the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>subproblems in different subtrees.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Graphs of bounded tree width.  </a:t>
            </a:r>
            <a:r>
              <a:rPr sz="2400">
                <a:uFill>
                  <a:solidFill/>
                </a:uFill>
              </a:rPr>
              <a:t>Elegant generalization of trees that: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Captures a rich class of graphs that arise in practice.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Enables decomposition into independent pieces.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14</a:t>
            </a:fld>
            <a:endParaRPr sz="1200"/>
          </a:p>
        </p:txBody>
      </p:sp>
      <p:grpSp>
        <p:nvGrpSpPr>
          <p:cNvPr id="275" name="Group 275"/>
          <p:cNvGrpSpPr/>
          <p:nvPr/>
        </p:nvGrpSpPr>
        <p:grpSpPr>
          <a:xfrm>
            <a:off x="6400800" y="3304258"/>
            <a:ext cx="330200" cy="330200"/>
            <a:chOff x="0" y="0"/>
            <a:chExt cx="330199" cy="330199"/>
          </a:xfrm>
        </p:grpSpPr>
        <p:sp>
          <p:nvSpPr>
            <p:cNvPr id="273" name="Shape 273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554" y="21481"/>
              <a:ext cx="288220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u</a:t>
              </a:r>
            </a:p>
          </p:txBody>
        </p:sp>
      </p:grpSp>
      <p:sp>
        <p:nvSpPr>
          <p:cNvPr id="284" name="Shape 284"/>
          <p:cNvSpPr/>
          <p:nvPr/>
        </p:nvSpPr>
        <p:spPr>
          <a:xfrm>
            <a:off x="6563854" y="3633657"/>
            <a:ext cx="1693" cy="78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rgbClr val="606060"/>
            </a:solidFill>
            <a:custDash>
              <a:ds d="200000" sp="200000"/>
            </a:custDash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097855" y="3579618"/>
            <a:ext cx="1324377" cy="1016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rgbClr val="606060"/>
            </a:solidFill>
            <a:custDash>
              <a:ds d="200000" sp="200000"/>
            </a:custDash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6710362" y="3596482"/>
            <a:ext cx="1652624" cy="145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606060"/>
            </a:solidFill>
            <a:custDash>
              <a:ds d="200000" sp="200000"/>
            </a:custDash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456121" y="4178300"/>
            <a:ext cx="866195" cy="866775"/>
          </a:xfrm>
          <a:prstGeom prst="triangle">
            <a:avLst/>
          </a:prstGeom>
          <a:solidFill>
            <a:srgbClr val="60606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129980" y="4419600"/>
            <a:ext cx="866196" cy="542925"/>
          </a:xfrm>
          <a:prstGeom prst="triangle">
            <a:avLst/>
          </a:prstGeom>
          <a:solidFill>
            <a:srgbClr val="60606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248070" y="4178300"/>
            <a:ext cx="541616" cy="1514475"/>
          </a:xfrm>
          <a:prstGeom prst="triangle">
            <a:avLst/>
          </a:prstGeom>
          <a:solidFill>
            <a:srgbClr val="60606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640525" y="6794500"/>
            <a:ext cx="262321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see Chapter 10.4</a:t>
            </a:r>
          </a:p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(but proceed with caution)</a:t>
            </a:r>
          </a:p>
        </p:txBody>
      </p:sp>
      <p:sp>
        <p:nvSpPr>
          <p:cNvPr id="283" name="Shape 283"/>
          <p:cNvSpPr/>
          <p:nvPr/>
        </p:nvSpPr>
        <p:spPr>
          <a:xfrm flipV="1">
            <a:off x="5080000" y="7261661"/>
            <a:ext cx="404970" cy="32023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/>
              <a:t>10.  Extending Tractability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finding small vertex covers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solving NP-hard problems on trees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circular arc coverings</a:t>
            </a:r>
          </a:p>
          <a:p>
            <a:pPr lvl="3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vertex cover in bipartite graphs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Wavelength-division multiplexing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Wavelength-division multiplexing (WDM).  </a:t>
            </a:r>
            <a:r>
              <a:rPr sz="2400">
                <a:uFill>
                  <a:solidFill/>
                </a:uFill>
              </a:rPr>
              <a:t>Allows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communication streams (arcs) to share a portion of a fiber optic cable, provided they are transmitted using different wavelengths.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Ring topology. </a:t>
            </a:r>
            <a:r>
              <a:rPr sz="2400">
                <a:uFill>
                  <a:solidFill/>
                </a:uFill>
              </a:rPr>
              <a:t> Special case is when network is a </a:t>
            </a:r>
            <a:r>
              <a:rPr sz="2400">
                <a:solidFill>
                  <a:srgbClr val="C64941"/>
                </a:solidFill>
                <a:uFill>
                  <a:solidFill>
                    <a:srgbClr val="C64941"/>
                  </a:solidFill>
                </a:uFill>
              </a:rPr>
              <a:t>cycle</a:t>
            </a:r>
            <a:r>
              <a:rPr sz="2400">
                <a:uFill>
                  <a:solidFill/>
                </a:uFill>
              </a:rPr>
              <a:t> on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nodes.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Bad news. </a:t>
            </a:r>
            <a:r>
              <a:rPr sz="2400">
                <a:uFill>
                  <a:solidFill/>
                </a:uFill>
              </a:rPr>
              <a:t> NP-complete, even on rings.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Brute force.  </a:t>
            </a:r>
            <a:r>
              <a:rPr sz="2400">
                <a:uFill>
                  <a:solidFill/>
                </a:uFill>
              </a:rPr>
              <a:t>Can determine 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colors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suffice in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i="1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time by trying all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-colorings.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Goal.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400" i="1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)) ⋅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poly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on rings.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16</a:t>
            </a:fld>
            <a:endParaRPr sz="1200"/>
          </a:p>
        </p:txBody>
      </p:sp>
      <p:sp>
        <p:nvSpPr>
          <p:cNvPr id="294" name="Shape 294"/>
          <p:cNvSpPr/>
          <p:nvPr/>
        </p:nvSpPr>
        <p:spPr>
          <a:xfrm>
            <a:off x="8475698" y="5207000"/>
            <a:ext cx="2921001" cy="292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01600">
            <a:solidFill/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97" name="Group 297"/>
          <p:cNvGrpSpPr/>
          <p:nvPr/>
        </p:nvGrpSpPr>
        <p:grpSpPr>
          <a:xfrm>
            <a:off x="9803500" y="5067300"/>
            <a:ext cx="292101" cy="292100"/>
            <a:chOff x="0" y="0"/>
            <a:chExt cx="292100" cy="292099"/>
          </a:xfrm>
        </p:grpSpPr>
        <p:sp>
          <p:nvSpPr>
            <p:cNvPr id="295" name="Shape 295"/>
            <p:cNvSpPr/>
            <p:nvPr/>
          </p:nvSpPr>
          <p:spPr>
            <a:xfrm>
              <a:off x="11296" y="0"/>
              <a:ext cx="268454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8591"/>
              <a:ext cx="292101" cy="274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3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300"/>
                <a:t>1</a:t>
              </a: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9841600" y="7988299"/>
            <a:ext cx="292101" cy="292102"/>
            <a:chOff x="0" y="0"/>
            <a:chExt cx="292100" cy="292100"/>
          </a:xfrm>
        </p:grpSpPr>
        <p:sp>
          <p:nvSpPr>
            <p:cNvPr id="298" name="Shape 298"/>
            <p:cNvSpPr/>
            <p:nvPr/>
          </p:nvSpPr>
          <p:spPr>
            <a:xfrm>
              <a:off x="11296" y="-1"/>
              <a:ext cx="268454" cy="28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0" y="25037"/>
              <a:ext cx="292101" cy="2670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3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300"/>
                <a:t>3</a:t>
              </a: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11246219" y="6547555"/>
            <a:ext cx="292101" cy="292101"/>
            <a:chOff x="0" y="0"/>
            <a:chExt cx="292100" cy="292099"/>
          </a:xfrm>
        </p:grpSpPr>
        <p:sp>
          <p:nvSpPr>
            <p:cNvPr id="301" name="Shape 301"/>
            <p:cNvSpPr/>
            <p:nvPr/>
          </p:nvSpPr>
          <p:spPr>
            <a:xfrm>
              <a:off x="11296" y="0"/>
              <a:ext cx="268454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0" y="11264"/>
              <a:ext cx="292101" cy="274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3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300"/>
                <a:t>2</a:t>
              </a:r>
            </a:p>
          </p:txBody>
        </p:sp>
      </p:grpSp>
      <p:grpSp>
        <p:nvGrpSpPr>
          <p:cNvPr id="306" name="Group 306"/>
          <p:cNvGrpSpPr/>
          <p:nvPr/>
        </p:nvGrpSpPr>
        <p:grpSpPr>
          <a:xfrm>
            <a:off x="8338737" y="6547555"/>
            <a:ext cx="292101" cy="292101"/>
            <a:chOff x="0" y="0"/>
            <a:chExt cx="292100" cy="292099"/>
          </a:xfrm>
        </p:grpSpPr>
        <p:sp>
          <p:nvSpPr>
            <p:cNvPr id="304" name="Shape 304"/>
            <p:cNvSpPr/>
            <p:nvPr/>
          </p:nvSpPr>
          <p:spPr>
            <a:xfrm>
              <a:off x="12385" y="0"/>
              <a:ext cx="268454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0" y="11264"/>
              <a:ext cx="292101" cy="274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3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300"/>
                <a:t>4</a:t>
              </a:r>
            </a:p>
          </p:txBody>
        </p:sp>
      </p:grpSp>
      <p:sp>
        <p:nvSpPr>
          <p:cNvPr id="307" name="Shape 307"/>
          <p:cNvSpPr/>
          <p:nvPr/>
        </p:nvSpPr>
        <p:spPr>
          <a:xfrm>
            <a:off x="7825458" y="4546600"/>
            <a:ext cx="4229100" cy="4229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rgbClr val="003F83">
                <a:alpha val="50000"/>
              </a:srgbClr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683217" y="6502400"/>
            <a:ext cx="330201" cy="2159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1869138" y="6502400"/>
            <a:ext cx="330201" cy="2159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1989613" y="7073617"/>
            <a:ext cx="16196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>
              <a:buFont typeface="Helvetica"/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003F83"/>
                </a:solidFill>
              </a:rPr>
              <a:t>f</a:t>
            </a:r>
          </a:p>
        </p:txBody>
      </p:sp>
      <p:sp>
        <p:nvSpPr>
          <p:cNvPr id="311" name="Shape 311"/>
          <p:cNvSpPr/>
          <p:nvPr/>
        </p:nvSpPr>
        <p:spPr>
          <a:xfrm>
            <a:off x="8167021" y="4978400"/>
            <a:ext cx="212365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>
              <a:buFont typeface="Helvetica"/>
              <a:tabLst>
                <a:tab pos="1066800" algn="l"/>
              </a:tabLst>
              <a:defRPr b="1">
                <a:solidFill>
                  <a:srgbClr val="003F83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003F83"/>
                </a:solidFill>
              </a:rPr>
              <a:t>b</a:t>
            </a:r>
          </a:p>
        </p:txBody>
      </p:sp>
      <p:sp>
        <p:nvSpPr>
          <p:cNvPr id="312" name="Shape 312"/>
          <p:cNvSpPr/>
          <p:nvPr/>
        </p:nvSpPr>
        <p:spPr>
          <a:xfrm>
            <a:off x="7511626" y="4237849"/>
            <a:ext cx="4831646" cy="4831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rgbClr val="8D3124">
                <a:alpha val="50000"/>
              </a:srgbClr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9805529" y="4114800"/>
            <a:ext cx="330201" cy="2159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9776177" y="8983698"/>
            <a:ext cx="330201" cy="2159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7823200" y="4763629"/>
            <a:ext cx="2540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65023" marR="65023">
              <a:buFont typeface="Helvetica"/>
              <a:tabLst>
                <a:tab pos="1066800" algn="l"/>
              </a:tabLst>
              <a:defRPr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8D3124"/>
                </a:solidFill>
              </a:rPr>
              <a:t>c</a:t>
            </a:r>
          </a:p>
        </p:txBody>
      </p:sp>
      <p:sp>
        <p:nvSpPr>
          <p:cNvPr id="316" name="Shape 316"/>
          <p:cNvSpPr/>
          <p:nvPr/>
        </p:nvSpPr>
        <p:spPr>
          <a:xfrm>
            <a:off x="12220296" y="7281333"/>
            <a:ext cx="212365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>
              <a:buFont typeface="Helvetica"/>
              <a:tabLst>
                <a:tab pos="1066800" algn="l"/>
              </a:tabLst>
              <a:defRPr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8D3124"/>
                </a:solidFill>
              </a:rPr>
              <a:t>d</a:t>
            </a:r>
          </a:p>
        </p:txBody>
      </p:sp>
      <p:sp>
        <p:nvSpPr>
          <p:cNvPr id="317" name="Shape 317"/>
          <p:cNvSpPr/>
          <p:nvPr/>
        </p:nvSpPr>
        <p:spPr>
          <a:xfrm>
            <a:off x="8150577" y="4854222"/>
            <a:ext cx="3610188" cy="36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rgbClr val="007919">
                <a:alpha val="50000"/>
              </a:srgbClr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008338" y="6513689"/>
            <a:ext cx="330201" cy="2159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9794240" y="4762500"/>
            <a:ext cx="330201" cy="2159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8479649" y="5156200"/>
            <a:ext cx="25400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65023" marR="65023">
              <a:buFont typeface="Helvetica"/>
              <a:tabLst>
                <a:tab pos="1066800" algn="l"/>
              </a:tabLst>
              <a:defRPr b="1">
                <a:solidFill>
                  <a:srgbClr val="00791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007919"/>
                </a:solidFill>
              </a:rPr>
              <a:t>a</a:t>
            </a:r>
          </a:p>
        </p:txBody>
      </p:sp>
      <p:sp>
        <p:nvSpPr>
          <p:cNvPr id="321" name="Shape 321"/>
          <p:cNvSpPr/>
          <p:nvPr/>
        </p:nvSpPr>
        <p:spPr>
          <a:xfrm>
            <a:off x="11697547" y="6854613"/>
            <a:ext cx="2540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65023" marR="65023">
              <a:buFont typeface="Helvetica"/>
              <a:tabLst>
                <a:tab pos="1066800" algn="l"/>
              </a:tabLst>
              <a:defRPr b="1">
                <a:solidFill>
                  <a:srgbClr val="00791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007919"/>
                </a:solidFill>
              </a:rPr>
              <a:t>e</a:t>
            </a:r>
          </a:p>
        </p:txBody>
      </p:sp>
      <p:sp>
        <p:nvSpPr>
          <p:cNvPr id="322" name="Shape 322"/>
          <p:cNvSpPr/>
          <p:nvPr/>
        </p:nvSpPr>
        <p:spPr>
          <a:xfrm>
            <a:off x="7063211" y="9215684"/>
            <a:ext cx="131961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n = 4, m = 6</a:t>
            </a:r>
          </a:p>
        </p:txBody>
      </p:sp>
      <p:sp>
        <p:nvSpPr>
          <p:cNvPr id="323" name="Shape 323"/>
          <p:cNvSpPr/>
          <p:nvPr/>
        </p:nvSpPr>
        <p:spPr>
          <a:xfrm>
            <a:off x="8892678" y="9232900"/>
            <a:ext cx="215245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{ c, d }, { b, f }, { a, e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Review:  interval coloring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Interval coloring.  </a:t>
            </a:r>
            <a:r>
              <a:rPr sz="2400">
                <a:uFill>
                  <a:solidFill/>
                </a:uFill>
              </a:rPr>
              <a:t>Greedy algorithm finds coloring such that number of colors equals depth of schedule.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Circular arc coloring.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Weak duality: number of colors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sz="2400"/>
              <a:t> depth. 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Strong duality does not hold.</a:t>
            </a:r>
          </a:p>
        </p:txBody>
      </p: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17</a:t>
            </a:fld>
            <a:endParaRPr sz="1200"/>
          </a:p>
        </p:txBody>
      </p:sp>
      <p:grpSp>
        <p:nvGrpSpPr>
          <p:cNvPr id="377" name="Group 377"/>
          <p:cNvGrpSpPr/>
          <p:nvPr/>
        </p:nvGrpSpPr>
        <p:grpSpPr>
          <a:xfrm>
            <a:off x="2705100" y="3078480"/>
            <a:ext cx="7877387" cy="1914878"/>
            <a:chOff x="0" y="0"/>
            <a:chExt cx="7877386" cy="1914877"/>
          </a:xfrm>
        </p:grpSpPr>
        <p:grpSp>
          <p:nvGrpSpPr>
            <p:cNvPr id="345" name="Group 345"/>
            <p:cNvGrpSpPr/>
            <p:nvPr/>
          </p:nvGrpSpPr>
          <p:grpSpPr>
            <a:xfrm>
              <a:off x="3104" y="0"/>
              <a:ext cx="7550048" cy="1907822"/>
              <a:chOff x="0" y="0"/>
              <a:chExt cx="7550046" cy="1907821"/>
            </a:xfrm>
          </p:grpSpPr>
          <p:sp>
            <p:nvSpPr>
              <p:cNvPr id="328" name="Shape 328"/>
              <p:cNvSpPr/>
              <p:nvPr/>
            </p:nvSpPr>
            <p:spPr>
              <a:xfrm flipV="1">
                <a:off x="470390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 flipV="1">
                <a:off x="0" y="9338"/>
                <a:ext cx="2258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 flipV="1">
                <a:off x="1414761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1" name="Shape 331"/>
              <p:cNvSpPr/>
              <p:nvPr/>
            </p:nvSpPr>
            <p:spPr>
              <a:xfrm flipV="1">
                <a:off x="942575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2" name="Shape 332"/>
              <p:cNvSpPr/>
              <p:nvPr/>
            </p:nvSpPr>
            <p:spPr>
              <a:xfrm flipV="1">
                <a:off x="1885151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3" name="Shape 333"/>
              <p:cNvSpPr/>
              <p:nvPr/>
            </p:nvSpPr>
            <p:spPr>
              <a:xfrm flipV="1">
                <a:off x="3298118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4" name="Shape 334"/>
              <p:cNvSpPr/>
              <p:nvPr/>
            </p:nvSpPr>
            <p:spPr>
              <a:xfrm flipV="1">
                <a:off x="2827727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5" name="Shape 335"/>
              <p:cNvSpPr/>
              <p:nvPr/>
            </p:nvSpPr>
            <p:spPr>
              <a:xfrm flipV="1">
                <a:off x="4240694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6" name="Shape 336"/>
              <p:cNvSpPr/>
              <p:nvPr/>
            </p:nvSpPr>
            <p:spPr>
              <a:xfrm flipV="1">
                <a:off x="3770303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7" name="Shape 337"/>
              <p:cNvSpPr/>
              <p:nvPr/>
            </p:nvSpPr>
            <p:spPr>
              <a:xfrm flipV="1">
                <a:off x="5191195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 flipV="1">
                <a:off x="4712879" y="9338"/>
                <a:ext cx="2259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 flipV="1">
                <a:off x="2357337" y="9338"/>
                <a:ext cx="2258" cy="1898484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 flipV="1">
                <a:off x="5660842" y="0"/>
                <a:ext cx="2258" cy="1898483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 flipV="1">
                <a:off x="6605213" y="0"/>
                <a:ext cx="2258" cy="1898483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 flipV="1">
                <a:off x="6133027" y="0"/>
                <a:ext cx="2258" cy="1898483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43" name="Shape 343"/>
              <p:cNvSpPr/>
              <p:nvPr/>
            </p:nvSpPr>
            <p:spPr>
              <a:xfrm flipV="1">
                <a:off x="7075603" y="0"/>
                <a:ext cx="2259" cy="1898483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44" name="Shape 344"/>
              <p:cNvSpPr/>
              <p:nvPr/>
            </p:nvSpPr>
            <p:spPr>
              <a:xfrm flipV="1">
                <a:off x="7547788" y="0"/>
                <a:ext cx="2259" cy="1898483"/>
              </a:xfrm>
              <a:prstGeom prst="line">
                <a:avLst/>
              </a:prstGeom>
              <a:noFill/>
              <a:ln w="19050" cap="flat">
                <a:solidFill>
                  <a:srgbClr val="D5D5D5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346" name="Shape 346"/>
            <p:cNvSpPr/>
            <p:nvPr/>
          </p:nvSpPr>
          <p:spPr>
            <a:xfrm>
              <a:off x="0" y="1912619"/>
              <a:ext cx="7877387" cy="2259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349" name="Group 349"/>
            <p:cNvGrpSpPr/>
            <p:nvPr/>
          </p:nvGrpSpPr>
          <p:grpSpPr>
            <a:xfrm>
              <a:off x="4721876" y="1264890"/>
              <a:ext cx="2359921" cy="303318"/>
              <a:chOff x="0" y="0"/>
              <a:chExt cx="2359920" cy="303317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0" y="0"/>
                <a:ext cx="2359921" cy="303318"/>
              </a:xfrm>
              <a:prstGeom prst="rect">
                <a:avLst/>
              </a:prstGeom>
              <a:solidFill>
                <a:srgbClr val="CBCBCB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110618" y="60326"/>
                <a:ext cx="138685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h</a:t>
                </a:r>
              </a:p>
            </p:txBody>
          </p:sp>
        </p:grpSp>
        <p:grpSp>
          <p:nvGrpSpPr>
            <p:cNvPr id="352" name="Group 352"/>
            <p:cNvGrpSpPr/>
            <p:nvPr/>
          </p:nvGrpSpPr>
          <p:grpSpPr>
            <a:xfrm>
              <a:off x="6430" y="288999"/>
              <a:ext cx="1423864" cy="301121"/>
              <a:chOff x="0" y="0"/>
              <a:chExt cx="1423862" cy="301119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0" y="0"/>
                <a:ext cx="1423863" cy="30112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48430" y="59227"/>
                <a:ext cx="127001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c</a:t>
                </a:r>
              </a:p>
            </p:txBody>
          </p:sp>
        </p:grpSp>
        <p:grpSp>
          <p:nvGrpSpPr>
            <p:cNvPr id="355" name="Group 355"/>
            <p:cNvGrpSpPr/>
            <p:nvPr/>
          </p:nvGrpSpPr>
          <p:grpSpPr>
            <a:xfrm>
              <a:off x="15219" y="1251703"/>
              <a:ext cx="1406285" cy="303318"/>
              <a:chOff x="0" y="0"/>
              <a:chExt cx="1406283" cy="303317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0" y="0"/>
                <a:ext cx="1406284" cy="303318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639642" y="60326"/>
                <a:ext cx="127001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a</a:t>
                </a:r>
              </a:p>
            </p:txBody>
          </p:sp>
        </p:grpSp>
        <p:grpSp>
          <p:nvGrpSpPr>
            <p:cNvPr id="358" name="Group 358"/>
            <p:cNvGrpSpPr/>
            <p:nvPr/>
          </p:nvGrpSpPr>
          <p:grpSpPr>
            <a:xfrm>
              <a:off x="1889532" y="1267088"/>
              <a:ext cx="2832345" cy="301120"/>
              <a:chOff x="0" y="0"/>
              <a:chExt cx="2832343" cy="301119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0" y="0"/>
                <a:ext cx="2832344" cy="30112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352671" y="59227"/>
                <a:ext cx="127001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e</a:t>
                </a:r>
              </a:p>
            </p:txBody>
          </p:sp>
        </p:grpSp>
        <p:grpSp>
          <p:nvGrpSpPr>
            <p:cNvPr id="361" name="Group 361"/>
            <p:cNvGrpSpPr/>
            <p:nvPr/>
          </p:nvGrpSpPr>
          <p:grpSpPr>
            <a:xfrm>
              <a:off x="3781424" y="282406"/>
              <a:ext cx="1408482" cy="301120"/>
              <a:chOff x="0" y="0"/>
              <a:chExt cx="1408481" cy="301119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0" y="0"/>
                <a:ext cx="1408482" cy="30112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640741" y="59227"/>
                <a:ext cx="127001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</a:t>
                </a:r>
              </a:p>
            </p:txBody>
          </p:sp>
        </p:grpSp>
        <p:grpSp>
          <p:nvGrpSpPr>
            <p:cNvPr id="364" name="Group 364"/>
            <p:cNvGrpSpPr/>
            <p:nvPr/>
          </p:nvGrpSpPr>
          <p:grpSpPr>
            <a:xfrm>
              <a:off x="3784600" y="746173"/>
              <a:ext cx="1419468" cy="303319"/>
              <a:chOff x="0" y="0"/>
              <a:chExt cx="1419467" cy="303317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0" y="0"/>
                <a:ext cx="1419468" cy="303318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634713" y="60326"/>
                <a:ext cx="139294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g</a:t>
                </a: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>
              <a:off x="5666723" y="756919"/>
              <a:ext cx="1419468" cy="303318"/>
              <a:chOff x="0" y="0"/>
              <a:chExt cx="1419467" cy="303317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0" y="0"/>
                <a:ext cx="1419468" cy="303318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46234" y="53976"/>
                <a:ext cx="127001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i</a:t>
                </a: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>
              <a:off x="5677710" y="297791"/>
              <a:ext cx="1408482" cy="301121"/>
              <a:chOff x="0" y="0"/>
              <a:chExt cx="1408481" cy="301119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0" y="0"/>
                <a:ext cx="1408482" cy="30112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640739" y="59227"/>
                <a:ext cx="127001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j</a:t>
                </a:r>
              </a:p>
            </p:txBody>
          </p:sp>
        </p:grpSp>
        <p:grpSp>
          <p:nvGrpSpPr>
            <p:cNvPr id="373" name="Group 373"/>
            <p:cNvGrpSpPr/>
            <p:nvPr/>
          </p:nvGrpSpPr>
          <p:grpSpPr>
            <a:xfrm>
              <a:off x="1898321" y="288999"/>
              <a:ext cx="1408482" cy="301121"/>
              <a:chOff x="0" y="0"/>
              <a:chExt cx="1408481" cy="301119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0" y="0"/>
                <a:ext cx="1408482" cy="30112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633882" y="59227"/>
                <a:ext cx="140717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d</a:t>
                </a:r>
              </a:p>
            </p:txBody>
          </p:sp>
        </p:grpSp>
        <p:grpSp>
          <p:nvGrpSpPr>
            <p:cNvPr id="376" name="Group 376"/>
            <p:cNvGrpSpPr/>
            <p:nvPr/>
          </p:nvGrpSpPr>
          <p:grpSpPr>
            <a:xfrm>
              <a:off x="17416" y="743975"/>
              <a:ext cx="3289387" cy="301121"/>
              <a:chOff x="0" y="0"/>
              <a:chExt cx="3289385" cy="301119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0" y="0"/>
                <a:ext cx="3289386" cy="30112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1574335" y="59227"/>
                <a:ext cx="140717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b</a:t>
                </a:r>
              </a:p>
            </p:txBody>
          </p:sp>
        </p:grpSp>
      </p:grpSp>
      <p:sp>
        <p:nvSpPr>
          <p:cNvPr id="378" name="Shape 378"/>
          <p:cNvSpPr/>
          <p:nvPr/>
        </p:nvSpPr>
        <p:spPr>
          <a:xfrm>
            <a:off x="3564944" y="2231384"/>
            <a:ext cx="321256" cy="308616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4080311" y="2484402"/>
            <a:ext cx="447416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maximum number of streams at one location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8391091" y="5497370"/>
            <a:ext cx="3646906" cy="3427758"/>
            <a:chOff x="0" y="0"/>
            <a:chExt cx="3646904" cy="3427757"/>
          </a:xfrm>
        </p:grpSpPr>
        <p:sp>
          <p:nvSpPr>
            <p:cNvPr id="380" name="Shape 380"/>
            <p:cNvSpPr/>
            <p:nvPr/>
          </p:nvSpPr>
          <p:spPr>
            <a:xfrm>
              <a:off x="849160" y="667161"/>
              <a:ext cx="2025584" cy="201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775593" y="592320"/>
              <a:ext cx="190501" cy="187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775593" y="2577088"/>
              <a:ext cx="190501" cy="18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761781" y="1584639"/>
              <a:ext cx="190501" cy="187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65876" y="1571939"/>
              <a:ext cx="190501" cy="187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301590" y="1565264"/>
              <a:ext cx="224591" cy="151823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3199864" y="1565264"/>
              <a:ext cx="224590" cy="151823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81810" y="-1"/>
              <a:ext cx="3345315" cy="334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22315" y="1614446"/>
              <a:ext cx="224590" cy="149684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4167" y="1490422"/>
              <a:ext cx="224590" cy="149685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4572" y="425529"/>
              <a:ext cx="2500431" cy="2497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26180" y="1573817"/>
              <a:ext cx="224590" cy="149685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762492" y="365655"/>
              <a:ext cx="224590" cy="151824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49381" y="359240"/>
              <a:ext cx="1269814" cy="127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385" extrusionOk="0">
                  <a:moveTo>
                    <a:pt x="20967" y="1364"/>
                  </a:moveTo>
                  <a:cubicBezTo>
                    <a:pt x="20116" y="2548"/>
                    <a:pt x="18768" y="3445"/>
                    <a:pt x="17385" y="3804"/>
                  </a:cubicBezTo>
                  <a:cubicBezTo>
                    <a:pt x="15505" y="4198"/>
                    <a:pt x="17598" y="3732"/>
                    <a:pt x="16179" y="4162"/>
                  </a:cubicBezTo>
                  <a:cubicBezTo>
                    <a:pt x="15718" y="4270"/>
                    <a:pt x="14796" y="4521"/>
                    <a:pt x="14796" y="4521"/>
                  </a:cubicBezTo>
                  <a:cubicBezTo>
                    <a:pt x="14618" y="4629"/>
                    <a:pt x="14441" y="4772"/>
                    <a:pt x="14264" y="4844"/>
                  </a:cubicBezTo>
                  <a:cubicBezTo>
                    <a:pt x="13802" y="4988"/>
                    <a:pt x="13306" y="4988"/>
                    <a:pt x="12916" y="5203"/>
                  </a:cubicBezTo>
                  <a:cubicBezTo>
                    <a:pt x="12171" y="5562"/>
                    <a:pt x="11426" y="6459"/>
                    <a:pt x="10504" y="6925"/>
                  </a:cubicBezTo>
                  <a:cubicBezTo>
                    <a:pt x="9936" y="7750"/>
                    <a:pt x="9227" y="8468"/>
                    <a:pt x="8411" y="9042"/>
                  </a:cubicBezTo>
                  <a:cubicBezTo>
                    <a:pt x="8021" y="9580"/>
                    <a:pt x="7773" y="10226"/>
                    <a:pt x="7383" y="10764"/>
                  </a:cubicBezTo>
                  <a:cubicBezTo>
                    <a:pt x="6638" y="11626"/>
                    <a:pt x="5716" y="12235"/>
                    <a:pt x="5148" y="13204"/>
                  </a:cubicBezTo>
                  <a:cubicBezTo>
                    <a:pt x="4262" y="14604"/>
                    <a:pt x="3871" y="16362"/>
                    <a:pt x="2914" y="17725"/>
                  </a:cubicBezTo>
                  <a:cubicBezTo>
                    <a:pt x="2701" y="18694"/>
                    <a:pt x="2204" y="19447"/>
                    <a:pt x="1708" y="20344"/>
                  </a:cubicBezTo>
                  <a:cubicBezTo>
                    <a:pt x="1495" y="20667"/>
                    <a:pt x="1034" y="21385"/>
                    <a:pt x="1034" y="21385"/>
                  </a:cubicBezTo>
                  <a:cubicBezTo>
                    <a:pt x="537" y="21098"/>
                    <a:pt x="41" y="21026"/>
                    <a:pt x="5" y="20344"/>
                  </a:cubicBezTo>
                  <a:cubicBezTo>
                    <a:pt x="-101" y="19232"/>
                    <a:pt x="1389" y="16182"/>
                    <a:pt x="1885" y="15106"/>
                  </a:cubicBezTo>
                  <a:cubicBezTo>
                    <a:pt x="2063" y="14137"/>
                    <a:pt x="2133" y="12845"/>
                    <a:pt x="2417" y="11984"/>
                  </a:cubicBezTo>
                  <a:cubicBezTo>
                    <a:pt x="2772" y="10693"/>
                    <a:pt x="3765" y="9580"/>
                    <a:pt x="4474" y="8504"/>
                  </a:cubicBezTo>
                  <a:cubicBezTo>
                    <a:pt x="5006" y="7607"/>
                    <a:pt x="5361" y="6531"/>
                    <a:pt x="6035" y="5741"/>
                  </a:cubicBezTo>
                  <a:cubicBezTo>
                    <a:pt x="6283" y="5382"/>
                    <a:pt x="6886" y="5239"/>
                    <a:pt x="7241" y="5024"/>
                  </a:cubicBezTo>
                  <a:cubicBezTo>
                    <a:pt x="8340" y="4234"/>
                    <a:pt x="9333" y="3265"/>
                    <a:pt x="10681" y="2942"/>
                  </a:cubicBezTo>
                  <a:cubicBezTo>
                    <a:pt x="11284" y="2440"/>
                    <a:pt x="11781" y="2153"/>
                    <a:pt x="12561" y="1902"/>
                  </a:cubicBezTo>
                  <a:cubicBezTo>
                    <a:pt x="13625" y="1113"/>
                    <a:pt x="14725" y="467"/>
                    <a:pt x="16001" y="0"/>
                  </a:cubicBezTo>
                  <a:cubicBezTo>
                    <a:pt x="17633" y="144"/>
                    <a:pt x="19371" y="-215"/>
                    <a:pt x="20967" y="323"/>
                  </a:cubicBezTo>
                  <a:cubicBezTo>
                    <a:pt x="21499" y="467"/>
                    <a:pt x="19406" y="2440"/>
                    <a:pt x="20967" y="1364"/>
                  </a:cubicBezTo>
                  <a:close/>
                </a:path>
              </a:pathLst>
            </a:custGeom>
            <a:solidFill>
              <a:srgbClr val="F2F6F9"/>
            </a:solidFill>
            <a:ln w="9525" cap="flat">
              <a:noFill/>
              <a:round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1582370"/>
              <a:ext cx="3608405" cy="1845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7" extrusionOk="0">
                  <a:moveTo>
                    <a:pt x="0" y="689"/>
                  </a:moveTo>
                  <a:cubicBezTo>
                    <a:pt x="320" y="48"/>
                    <a:pt x="333" y="261"/>
                    <a:pt x="743" y="0"/>
                  </a:cubicBezTo>
                  <a:cubicBezTo>
                    <a:pt x="845" y="71"/>
                    <a:pt x="960" y="71"/>
                    <a:pt x="1050" y="214"/>
                  </a:cubicBezTo>
                  <a:cubicBezTo>
                    <a:pt x="1114" y="309"/>
                    <a:pt x="1114" y="547"/>
                    <a:pt x="1178" y="689"/>
                  </a:cubicBezTo>
                  <a:cubicBezTo>
                    <a:pt x="1306" y="974"/>
                    <a:pt x="1536" y="1069"/>
                    <a:pt x="1677" y="1378"/>
                  </a:cubicBezTo>
                  <a:cubicBezTo>
                    <a:pt x="1793" y="1616"/>
                    <a:pt x="1985" y="2186"/>
                    <a:pt x="1985" y="2186"/>
                  </a:cubicBezTo>
                  <a:cubicBezTo>
                    <a:pt x="2189" y="3303"/>
                    <a:pt x="2113" y="3731"/>
                    <a:pt x="2612" y="4491"/>
                  </a:cubicBezTo>
                  <a:cubicBezTo>
                    <a:pt x="2702" y="5109"/>
                    <a:pt x="2970" y="5632"/>
                    <a:pt x="3163" y="6202"/>
                  </a:cubicBezTo>
                  <a:cubicBezTo>
                    <a:pt x="3342" y="6796"/>
                    <a:pt x="3547" y="7438"/>
                    <a:pt x="3726" y="8055"/>
                  </a:cubicBezTo>
                  <a:cubicBezTo>
                    <a:pt x="3816" y="8958"/>
                    <a:pt x="4084" y="9671"/>
                    <a:pt x="4340" y="10479"/>
                  </a:cubicBezTo>
                  <a:cubicBezTo>
                    <a:pt x="4430" y="10764"/>
                    <a:pt x="4456" y="11145"/>
                    <a:pt x="4597" y="11406"/>
                  </a:cubicBezTo>
                  <a:cubicBezTo>
                    <a:pt x="4763" y="11715"/>
                    <a:pt x="4776" y="11691"/>
                    <a:pt x="4904" y="12095"/>
                  </a:cubicBezTo>
                  <a:cubicBezTo>
                    <a:pt x="5173" y="12950"/>
                    <a:pt x="5442" y="13949"/>
                    <a:pt x="5903" y="14519"/>
                  </a:cubicBezTo>
                  <a:cubicBezTo>
                    <a:pt x="6133" y="15113"/>
                    <a:pt x="6492" y="15897"/>
                    <a:pt x="6888" y="16111"/>
                  </a:cubicBezTo>
                  <a:cubicBezTo>
                    <a:pt x="7541" y="17014"/>
                    <a:pt x="6722" y="15992"/>
                    <a:pt x="7452" y="16586"/>
                  </a:cubicBezTo>
                  <a:cubicBezTo>
                    <a:pt x="7541" y="16657"/>
                    <a:pt x="7593" y="16824"/>
                    <a:pt x="7695" y="16919"/>
                  </a:cubicBezTo>
                  <a:cubicBezTo>
                    <a:pt x="8335" y="17489"/>
                    <a:pt x="9180" y="17774"/>
                    <a:pt x="9872" y="17964"/>
                  </a:cubicBezTo>
                  <a:cubicBezTo>
                    <a:pt x="10691" y="18749"/>
                    <a:pt x="12074" y="18345"/>
                    <a:pt x="12906" y="18321"/>
                  </a:cubicBezTo>
                  <a:cubicBezTo>
                    <a:pt x="13303" y="17560"/>
                    <a:pt x="13918" y="16919"/>
                    <a:pt x="14468" y="16586"/>
                  </a:cubicBezTo>
                  <a:cubicBezTo>
                    <a:pt x="14712" y="16087"/>
                    <a:pt x="14916" y="15636"/>
                    <a:pt x="15275" y="15422"/>
                  </a:cubicBezTo>
                  <a:cubicBezTo>
                    <a:pt x="15787" y="14733"/>
                    <a:pt x="16338" y="14186"/>
                    <a:pt x="16888" y="13592"/>
                  </a:cubicBezTo>
                  <a:cubicBezTo>
                    <a:pt x="17298" y="13117"/>
                    <a:pt x="17848" y="11786"/>
                    <a:pt x="18130" y="11050"/>
                  </a:cubicBezTo>
                  <a:cubicBezTo>
                    <a:pt x="18169" y="10931"/>
                    <a:pt x="18194" y="10788"/>
                    <a:pt x="18245" y="10717"/>
                  </a:cubicBezTo>
                  <a:cubicBezTo>
                    <a:pt x="18309" y="10598"/>
                    <a:pt x="18373" y="10479"/>
                    <a:pt x="18437" y="10360"/>
                  </a:cubicBezTo>
                  <a:cubicBezTo>
                    <a:pt x="18591" y="9933"/>
                    <a:pt x="18642" y="9386"/>
                    <a:pt x="18809" y="8982"/>
                  </a:cubicBezTo>
                  <a:cubicBezTo>
                    <a:pt x="18937" y="8602"/>
                    <a:pt x="19244" y="7937"/>
                    <a:pt x="19244" y="7937"/>
                  </a:cubicBezTo>
                  <a:cubicBezTo>
                    <a:pt x="19359" y="7271"/>
                    <a:pt x="19628" y="6535"/>
                    <a:pt x="19859" y="5988"/>
                  </a:cubicBezTo>
                  <a:cubicBezTo>
                    <a:pt x="19961" y="5156"/>
                    <a:pt x="20230" y="4444"/>
                    <a:pt x="20422" y="3683"/>
                  </a:cubicBezTo>
                  <a:cubicBezTo>
                    <a:pt x="20601" y="2899"/>
                    <a:pt x="20717" y="2115"/>
                    <a:pt x="21101" y="1616"/>
                  </a:cubicBezTo>
                  <a:cubicBezTo>
                    <a:pt x="21562" y="1782"/>
                    <a:pt x="21459" y="2139"/>
                    <a:pt x="21600" y="2875"/>
                  </a:cubicBezTo>
                  <a:cubicBezTo>
                    <a:pt x="21523" y="4325"/>
                    <a:pt x="21344" y="5347"/>
                    <a:pt x="20921" y="6558"/>
                  </a:cubicBezTo>
                  <a:cubicBezTo>
                    <a:pt x="20781" y="7770"/>
                    <a:pt x="20832" y="9006"/>
                    <a:pt x="20486" y="10123"/>
                  </a:cubicBezTo>
                  <a:cubicBezTo>
                    <a:pt x="20153" y="12523"/>
                    <a:pt x="19218" y="13901"/>
                    <a:pt x="18437" y="15778"/>
                  </a:cubicBezTo>
                  <a:cubicBezTo>
                    <a:pt x="18194" y="16325"/>
                    <a:pt x="17913" y="17489"/>
                    <a:pt x="17567" y="17727"/>
                  </a:cubicBezTo>
                  <a:cubicBezTo>
                    <a:pt x="17221" y="18368"/>
                    <a:pt x="16709" y="19081"/>
                    <a:pt x="16261" y="19461"/>
                  </a:cubicBezTo>
                  <a:cubicBezTo>
                    <a:pt x="16005" y="19651"/>
                    <a:pt x="15454" y="19818"/>
                    <a:pt x="15454" y="19818"/>
                  </a:cubicBezTo>
                  <a:cubicBezTo>
                    <a:pt x="13943" y="21600"/>
                    <a:pt x="11844" y="19200"/>
                    <a:pt x="10179" y="20507"/>
                  </a:cubicBezTo>
                  <a:cubicBezTo>
                    <a:pt x="8681" y="20317"/>
                    <a:pt x="8489" y="20246"/>
                    <a:pt x="7388" y="20032"/>
                  </a:cubicBezTo>
                  <a:cubicBezTo>
                    <a:pt x="6965" y="19556"/>
                    <a:pt x="6696" y="19319"/>
                    <a:pt x="6210" y="19224"/>
                  </a:cubicBezTo>
                  <a:cubicBezTo>
                    <a:pt x="5557" y="18487"/>
                    <a:pt x="5006" y="17537"/>
                    <a:pt x="4340" y="16919"/>
                  </a:cubicBezTo>
                  <a:cubicBezTo>
                    <a:pt x="4046" y="16087"/>
                    <a:pt x="3649" y="15517"/>
                    <a:pt x="3291" y="14851"/>
                  </a:cubicBezTo>
                  <a:cubicBezTo>
                    <a:pt x="2906" y="14139"/>
                    <a:pt x="2676" y="13141"/>
                    <a:pt x="2292" y="12428"/>
                  </a:cubicBezTo>
                  <a:cubicBezTo>
                    <a:pt x="2164" y="11786"/>
                    <a:pt x="1921" y="11287"/>
                    <a:pt x="1741" y="10717"/>
                  </a:cubicBezTo>
                  <a:cubicBezTo>
                    <a:pt x="1165" y="8887"/>
                    <a:pt x="1741" y="10455"/>
                    <a:pt x="1306" y="9315"/>
                  </a:cubicBezTo>
                  <a:cubicBezTo>
                    <a:pt x="1204" y="8483"/>
                    <a:pt x="1127" y="7343"/>
                    <a:pt x="871" y="6677"/>
                  </a:cubicBezTo>
                  <a:cubicBezTo>
                    <a:pt x="819" y="5679"/>
                    <a:pt x="858" y="5228"/>
                    <a:pt x="563" y="4491"/>
                  </a:cubicBezTo>
                  <a:cubicBezTo>
                    <a:pt x="448" y="3493"/>
                    <a:pt x="435" y="2780"/>
                    <a:pt x="371" y="1711"/>
                  </a:cubicBezTo>
                  <a:cubicBezTo>
                    <a:pt x="346" y="1450"/>
                    <a:pt x="0" y="119"/>
                    <a:pt x="0" y="689"/>
                  </a:cubicBezTo>
                  <a:close/>
                </a:path>
              </a:pathLst>
            </a:custGeom>
            <a:solidFill>
              <a:srgbClr val="F2F6F9"/>
            </a:solidFill>
            <a:ln w="9525" cap="flat">
              <a:noFill/>
              <a:round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14954" y="198865"/>
              <a:ext cx="2934637" cy="293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246921" y="1593062"/>
              <a:ext cx="224591" cy="151823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790297" y="156098"/>
              <a:ext cx="224591" cy="151824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942631" y="119747"/>
              <a:ext cx="1501073" cy="156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extrusionOk="0">
                  <a:moveTo>
                    <a:pt x="84" y="0"/>
                  </a:moveTo>
                  <a:cubicBezTo>
                    <a:pt x="1299" y="295"/>
                    <a:pt x="2575" y="0"/>
                    <a:pt x="3791" y="443"/>
                  </a:cubicBezTo>
                  <a:cubicBezTo>
                    <a:pt x="4155" y="561"/>
                    <a:pt x="4580" y="620"/>
                    <a:pt x="4945" y="856"/>
                  </a:cubicBezTo>
                  <a:cubicBezTo>
                    <a:pt x="5097" y="944"/>
                    <a:pt x="5218" y="1062"/>
                    <a:pt x="5401" y="1151"/>
                  </a:cubicBezTo>
                  <a:cubicBezTo>
                    <a:pt x="5765" y="1269"/>
                    <a:pt x="6586" y="1446"/>
                    <a:pt x="6586" y="1446"/>
                  </a:cubicBezTo>
                  <a:cubicBezTo>
                    <a:pt x="7375" y="1948"/>
                    <a:pt x="8560" y="2243"/>
                    <a:pt x="9532" y="2420"/>
                  </a:cubicBezTo>
                  <a:cubicBezTo>
                    <a:pt x="10170" y="2862"/>
                    <a:pt x="10930" y="2980"/>
                    <a:pt x="11598" y="3423"/>
                  </a:cubicBezTo>
                  <a:cubicBezTo>
                    <a:pt x="11780" y="3541"/>
                    <a:pt x="11993" y="3689"/>
                    <a:pt x="12175" y="3866"/>
                  </a:cubicBezTo>
                  <a:cubicBezTo>
                    <a:pt x="12661" y="4308"/>
                    <a:pt x="13087" y="4869"/>
                    <a:pt x="13664" y="5282"/>
                  </a:cubicBezTo>
                  <a:cubicBezTo>
                    <a:pt x="14272" y="5695"/>
                    <a:pt x="15153" y="6226"/>
                    <a:pt x="15578" y="6875"/>
                  </a:cubicBezTo>
                  <a:cubicBezTo>
                    <a:pt x="16094" y="7643"/>
                    <a:pt x="16550" y="8764"/>
                    <a:pt x="17340" y="9295"/>
                  </a:cubicBezTo>
                  <a:cubicBezTo>
                    <a:pt x="17674" y="10328"/>
                    <a:pt x="18586" y="11125"/>
                    <a:pt x="19254" y="12010"/>
                  </a:cubicBezTo>
                  <a:cubicBezTo>
                    <a:pt x="19406" y="12511"/>
                    <a:pt x="19710" y="12954"/>
                    <a:pt x="19983" y="13456"/>
                  </a:cubicBezTo>
                  <a:cubicBezTo>
                    <a:pt x="20165" y="14577"/>
                    <a:pt x="20196" y="15197"/>
                    <a:pt x="20712" y="16170"/>
                  </a:cubicBezTo>
                  <a:cubicBezTo>
                    <a:pt x="20894" y="16554"/>
                    <a:pt x="21320" y="17321"/>
                    <a:pt x="21320" y="17321"/>
                  </a:cubicBezTo>
                  <a:cubicBezTo>
                    <a:pt x="21198" y="18295"/>
                    <a:pt x="21502" y="20213"/>
                    <a:pt x="20712" y="20892"/>
                  </a:cubicBezTo>
                  <a:cubicBezTo>
                    <a:pt x="20317" y="21187"/>
                    <a:pt x="19831" y="21334"/>
                    <a:pt x="19406" y="21600"/>
                  </a:cubicBezTo>
                  <a:cubicBezTo>
                    <a:pt x="18707" y="21157"/>
                    <a:pt x="18403" y="20479"/>
                    <a:pt x="17917" y="19889"/>
                  </a:cubicBezTo>
                  <a:cubicBezTo>
                    <a:pt x="17674" y="19239"/>
                    <a:pt x="17705" y="18590"/>
                    <a:pt x="17340" y="18030"/>
                  </a:cubicBezTo>
                  <a:cubicBezTo>
                    <a:pt x="17218" y="16879"/>
                    <a:pt x="17310" y="15698"/>
                    <a:pt x="17036" y="14607"/>
                  </a:cubicBezTo>
                  <a:cubicBezTo>
                    <a:pt x="16824" y="13780"/>
                    <a:pt x="15669" y="13131"/>
                    <a:pt x="15274" y="12452"/>
                  </a:cubicBezTo>
                  <a:cubicBezTo>
                    <a:pt x="14788" y="11626"/>
                    <a:pt x="14606" y="10652"/>
                    <a:pt x="14089" y="9885"/>
                  </a:cubicBezTo>
                  <a:cubicBezTo>
                    <a:pt x="13482" y="8970"/>
                    <a:pt x="12388" y="7643"/>
                    <a:pt x="11446" y="7141"/>
                  </a:cubicBezTo>
                  <a:cubicBezTo>
                    <a:pt x="10991" y="6875"/>
                    <a:pt x="10656" y="6846"/>
                    <a:pt x="10261" y="6580"/>
                  </a:cubicBezTo>
                  <a:cubicBezTo>
                    <a:pt x="9472" y="6020"/>
                    <a:pt x="8834" y="5400"/>
                    <a:pt x="7892" y="5164"/>
                  </a:cubicBezTo>
                  <a:cubicBezTo>
                    <a:pt x="7132" y="4574"/>
                    <a:pt x="6312" y="4338"/>
                    <a:pt x="5401" y="4161"/>
                  </a:cubicBezTo>
                  <a:cubicBezTo>
                    <a:pt x="4307" y="3334"/>
                    <a:pt x="2575" y="2833"/>
                    <a:pt x="1269" y="2567"/>
                  </a:cubicBezTo>
                  <a:cubicBezTo>
                    <a:pt x="-98" y="1682"/>
                    <a:pt x="-98" y="1770"/>
                    <a:pt x="84" y="0"/>
                  </a:cubicBezTo>
                  <a:close/>
                </a:path>
              </a:pathLst>
            </a:custGeom>
            <a:solidFill>
              <a:srgbClr val="F2F6F9"/>
            </a:solidFill>
            <a:ln w="9525" cap="flat">
              <a:noFill/>
              <a:round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9303794" y="8934591"/>
            <a:ext cx="183105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lnSpc>
                <a:spcPct val="120000"/>
              </a:lnSpc>
              <a:buClr>
                <a:srgbClr val="60606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max depth = 2</a:t>
            </a:r>
            <a:br>
              <a:rPr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r>
              <a:rPr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min colors =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(Almost) transforming circular arc coloring to interval coloring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Circular arc coloring.  </a:t>
            </a:r>
            <a:r>
              <a:rPr sz="2400">
                <a:uFill>
                  <a:solidFill/>
                </a:uFill>
              </a:rPr>
              <a:t>Given a set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arcs with depth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 ≤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can the arcs be colored with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colors?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Equivalent problem.  </a:t>
            </a:r>
            <a:r>
              <a:rPr sz="2400">
                <a:uFill>
                  <a:solidFill/>
                </a:uFill>
              </a:rPr>
              <a:t>Cut the network between nodes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.  The arcs can be colored with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colors iff the intervals can be colored with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colors in such a way that "sliced" arcs have the same color.</a:t>
            </a:r>
          </a:p>
        </p:txBody>
      </p:sp>
      <p:sp>
        <p:nvSpPr>
          <p:cNvPr id="404" name="Shape 4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18</a:t>
            </a:fld>
            <a:endParaRPr sz="1200"/>
          </a:p>
        </p:txBody>
      </p:sp>
      <p:sp>
        <p:nvSpPr>
          <p:cNvPr id="405" name="Shape 405"/>
          <p:cNvSpPr/>
          <p:nvPr/>
        </p:nvSpPr>
        <p:spPr>
          <a:xfrm>
            <a:off x="7043250" y="5473700"/>
            <a:ext cx="4143178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 b="1">
                <a:latin typeface="Lucida Grande"/>
                <a:ea typeface="Lucida Grande"/>
                <a:cs typeface="Lucida Grande"/>
                <a:sym typeface="Lucida Grande"/>
              </a:rPr>
              <a:t>colors of a', b', and c' must correspond</a:t>
            </a:r>
            <a:br>
              <a:rPr sz="1600" b="1">
                <a:latin typeface="Lucida Grande"/>
                <a:ea typeface="Lucida Grande"/>
                <a:cs typeface="Lucida Grande"/>
                <a:sym typeface="Lucida Grande"/>
              </a:rPr>
            </a:br>
            <a:r>
              <a:rPr sz="1600" b="1">
                <a:latin typeface="Lucida Grande"/>
                <a:ea typeface="Lucida Grande"/>
                <a:cs typeface="Lucida Grande"/>
                <a:sym typeface="Lucida Grande"/>
              </a:rPr>
              <a:t>to colors of a", b", and c"</a:t>
            </a:r>
          </a:p>
        </p:txBody>
      </p:sp>
      <p:grpSp>
        <p:nvGrpSpPr>
          <p:cNvPr id="412" name="Group 412"/>
          <p:cNvGrpSpPr/>
          <p:nvPr/>
        </p:nvGrpSpPr>
        <p:grpSpPr>
          <a:xfrm>
            <a:off x="685800" y="4660900"/>
            <a:ext cx="4991100" cy="4800036"/>
            <a:chOff x="0" y="0"/>
            <a:chExt cx="4991100" cy="4800035"/>
          </a:xfrm>
        </p:grpSpPr>
        <p:pic>
          <p:nvPicPr>
            <p:cNvPr id="406" name="kleinberg_10F03.png"/>
            <p:cNvPicPr/>
            <p:nvPr/>
          </p:nvPicPr>
          <p:blipFill>
            <a:blip r:embed="rId2">
              <a:extLst/>
            </a:blip>
            <a:srcRect r="22487" b="34806"/>
            <a:stretch>
              <a:fillRect/>
            </a:stretch>
          </p:blipFill>
          <p:spPr>
            <a:xfrm>
              <a:off x="0" y="0"/>
              <a:ext cx="4991100" cy="4800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7" name="Shape 407"/>
            <p:cNvSpPr/>
            <p:nvPr/>
          </p:nvSpPr>
          <p:spPr>
            <a:xfrm>
              <a:off x="2374975" y="878840"/>
              <a:ext cx="214682" cy="2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1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3566236" y="2057399"/>
              <a:ext cx="214681" cy="21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2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1193876" y="2057399"/>
              <a:ext cx="214681" cy="21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4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2392191" y="3240475"/>
              <a:ext cx="214682" cy="21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3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719373" y="1320800"/>
              <a:ext cx="214682" cy="2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0</a:t>
              </a:r>
            </a:p>
          </p:txBody>
        </p:sp>
      </p:grpSp>
      <p:grpSp>
        <p:nvGrpSpPr>
          <p:cNvPr id="421" name="Group 421"/>
          <p:cNvGrpSpPr/>
          <p:nvPr/>
        </p:nvGrpSpPr>
        <p:grpSpPr>
          <a:xfrm>
            <a:off x="6032500" y="6159500"/>
            <a:ext cx="6464300" cy="1828800"/>
            <a:chOff x="0" y="0"/>
            <a:chExt cx="6464300" cy="1828800"/>
          </a:xfrm>
        </p:grpSpPr>
        <p:sp>
          <p:nvSpPr>
            <p:cNvPr id="413" name="Shape 413"/>
            <p:cNvSpPr/>
            <p:nvPr/>
          </p:nvSpPr>
          <p:spPr>
            <a:xfrm>
              <a:off x="0" y="0"/>
              <a:ext cx="6464300" cy="1828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414" name="kleinberg_10F03.png"/>
            <p:cNvPicPr/>
            <p:nvPr/>
          </p:nvPicPr>
          <p:blipFill>
            <a:blip r:embed="rId2">
              <a:extLst/>
            </a:blip>
            <a:srcRect t="75225" r="25366" b="11748"/>
            <a:stretch>
              <a:fillRect/>
            </a:stretch>
          </p:blipFill>
          <p:spPr>
            <a:xfrm>
              <a:off x="0" y="307340"/>
              <a:ext cx="6172200" cy="1231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Shape 415"/>
            <p:cNvSpPr/>
            <p:nvPr/>
          </p:nvSpPr>
          <p:spPr>
            <a:xfrm>
              <a:off x="1556814" y="1528233"/>
              <a:ext cx="214682" cy="21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1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2501976" y="1536699"/>
              <a:ext cx="214682" cy="21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2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3594176" y="1536699"/>
              <a:ext cx="214682" cy="21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3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4379037" y="1528233"/>
              <a:ext cx="214682" cy="21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4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310520" y="1536699"/>
              <a:ext cx="214682" cy="210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0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5487606" y="1512429"/>
              <a:ext cx="214681" cy="2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/>
                <a:t>v</a:t>
              </a:r>
              <a:r>
                <a:rPr sz="1600" baseline="-17874"/>
                <a:t>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1181100" y="5003800"/>
            <a:ext cx="10629900" cy="4445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Circular arc coloring:  dynamic programming algorithm</a:t>
            </a:r>
          </a:p>
        </p:txBody>
      </p:sp>
      <p:sp>
        <p:nvSpPr>
          <p:cNvPr id="425" name="Shape 4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Dynamic programming algorithm.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Assign distinct color to each interval which begins at cut node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0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At each node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, some intervals may finish, and others may begin.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Enumerate all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-colorings of the intervals through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that are consistent with the colorings of the intervals through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–1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The arcs are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-colorable iff some coloring of intervals ending at cut node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0</a:t>
            </a:r>
            <a:r>
              <a:rPr sz="2400" baseline="-20250"/>
              <a:t>  </a:t>
            </a:r>
            <a:r>
              <a:rPr sz="2400"/>
              <a:t>is consistent with original coloring of the same intervals.</a:t>
            </a:r>
          </a:p>
        </p:txBody>
      </p:sp>
      <p:sp>
        <p:nvSpPr>
          <p:cNvPr id="426" name="Shape 4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19</a:t>
            </a:fld>
            <a:endParaRPr sz="1200"/>
          </a:p>
        </p:txBody>
      </p:sp>
      <p:pic>
        <p:nvPicPr>
          <p:cNvPr id="427" name="kleinberg_10F04.png"/>
          <p:cNvPicPr/>
          <p:nvPr/>
        </p:nvPicPr>
        <p:blipFill>
          <a:blip r:embed="rId2">
            <a:extLst/>
          </a:blip>
          <a:srcRect l="12238" t="28012" r="11413" b="33972"/>
          <a:stretch>
            <a:fillRect/>
          </a:stretch>
        </p:blipFill>
        <p:spPr>
          <a:xfrm>
            <a:off x="1511300" y="7021689"/>
            <a:ext cx="10299700" cy="21223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0" name="Group 440"/>
          <p:cNvGrpSpPr/>
          <p:nvPr/>
        </p:nvGrpSpPr>
        <p:grpSpPr>
          <a:xfrm>
            <a:off x="2074897" y="5746044"/>
            <a:ext cx="742810" cy="1198881"/>
            <a:chOff x="0" y="0"/>
            <a:chExt cx="742809" cy="1198880"/>
          </a:xfrm>
        </p:grpSpPr>
        <p:grpSp>
          <p:nvGrpSpPr>
            <p:cNvPr id="430" name="Group 430"/>
            <p:cNvGrpSpPr/>
            <p:nvPr/>
          </p:nvGrpSpPr>
          <p:grpSpPr>
            <a:xfrm>
              <a:off x="340924" y="0"/>
              <a:ext cx="401885" cy="399627"/>
              <a:chOff x="0" y="0"/>
              <a:chExt cx="401884" cy="399626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0" y="0"/>
                <a:ext cx="401885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37442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grpSp>
          <p:nvGrpSpPr>
            <p:cNvPr id="433" name="Group 433"/>
            <p:cNvGrpSpPr/>
            <p:nvPr/>
          </p:nvGrpSpPr>
          <p:grpSpPr>
            <a:xfrm>
              <a:off x="340924" y="399626"/>
              <a:ext cx="401885" cy="399628"/>
              <a:chOff x="0" y="0"/>
              <a:chExt cx="401884" cy="399626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0" y="0"/>
                <a:ext cx="401885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137442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436" name="Group 436"/>
            <p:cNvGrpSpPr/>
            <p:nvPr/>
          </p:nvGrpSpPr>
          <p:grpSpPr>
            <a:xfrm>
              <a:off x="340924" y="799253"/>
              <a:ext cx="401885" cy="399628"/>
              <a:chOff x="0" y="0"/>
              <a:chExt cx="401884" cy="399626"/>
            </a:xfrm>
          </p:grpSpPr>
          <p:sp>
            <p:nvSpPr>
              <p:cNvPr id="434" name="Shape 434"/>
              <p:cNvSpPr/>
              <p:nvPr/>
            </p:nvSpPr>
            <p:spPr>
              <a:xfrm>
                <a:off x="0" y="0"/>
                <a:ext cx="401885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130279" y="10848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sp>
          <p:nvSpPr>
            <p:cNvPr id="437" name="Shape 437"/>
            <p:cNvSpPr/>
            <p:nvPr/>
          </p:nvSpPr>
          <p:spPr>
            <a:xfrm>
              <a:off x="-1" y="109119"/>
              <a:ext cx="14551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c'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-1" y="508746"/>
              <a:ext cx="165432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b'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-1" y="908373"/>
              <a:ext cx="151563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a'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4067655" y="5746044"/>
            <a:ext cx="1195226" cy="1198881"/>
            <a:chOff x="0" y="0"/>
            <a:chExt cx="1195224" cy="1198880"/>
          </a:xfrm>
        </p:grpSpPr>
        <p:grpSp>
          <p:nvGrpSpPr>
            <p:cNvPr id="443" name="Group 443"/>
            <p:cNvGrpSpPr/>
            <p:nvPr/>
          </p:nvGrpSpPr>
          <p:grpSpPr>
            <a:xfrm>
              <a:off x="395970" y="0"/>
              <a:ext cx="399628" cy="399627"/>
              <a:chOff x="0" y="0"/>
              <a:chExt cx="399626" cy="399626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grpSp>
          <p:nvGrpSpPr>
            <p:cNvPr id="446" name="Group 446"/>
            <p:cNvGrpSpPr/>
            <p:nvPr/>
          </p:nvGrpSpPr>
          <p:grpSpPr>
            <a:xfrm>
              <a:off x="395970" y="399626"/>
              <a:ext cx="399628" cy="399628"/>
              <a:chOff x="0" y="0"/>
              <a:chExt cx="399626" cy="399626"/>
            </a:xfrm>
          </p:grpSpPr>
          <p:sp>
            <p:nvSpPr>
              <p:cNvPr id="444" name="Shape 444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5" name="Shape 445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449" name="Group 449"/>
            <p:cNvGrpSpPr/>
            <p:nvPr/>
          </p:nvGrpSpPr>
          <p:grpSpPr>
            <a:xfrm>
              <a:off x="395970" y="799253"/>
              <a:ext cx="399628" cy="399628"/>
              <a:chOff x="0" y="0"/>
              <a:chExt cx="399626" cy="399626"/>
            </a:xfrm>
          </p:grpSpPr>
          <p:sp>
            <p:nvSpPr>
              <p:cNvPr id="447" name="Shape 447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129150" y="108480"/>
                <a:ext cx="141327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452" name="Group 452"/>
            <p:cNvGrpSpPr/>
            <p:nvPr/>
          </p:nvGrpSpPr>
          <p:grpSpPr>
            <a:xfrm>
              <a:off x="795597" y="0"/>
              <a:ext cx="399628" cy="399627"/>
              <a:chOff x="0" y="0"/>
              <a:chExt cx="399626" cy="399626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129149" y="108480"/>
                <a:ext cx="141327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455" name="Group 455"/>
            <p:cNvGrpSpPr/>
            <p:nvPr/>
          </p:nvGrpSpPr>
          <p:grpSpPr>
            <a:xfrm>
              <a:off x="795597" y="399626"/>
              <a:ext cx="399628" cy="399628"/>
              <a:chOff x="0" y="0"/>
              <a:chExt cx="399626" cy="399626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458" name="Group 458"/>
            <p:cNvGrpSpPr/>
            <p:nvPr/>
          </p:nvGrpSpPr>
          <p:grpSpPr>
            <a:xfrm>
              <a:off x="795597" y="799253"/>
              <a:ext cx="399628" cy="399628"/>
              <a:chOff x="0" y="0"/>
              <a:chExt cx="399626" cy="399626"/>
            </a:xfrm>
          </p:grpSpPr>
          <p:sp>
            <p:nvSpPr>
              <p:cNvPr id="456" name="Shape 456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7" name="Shape 457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sp>
          <p:nvSpPr>
            <p:cNvPr id="459" name="Shape 459"/>
            <p:cNvSpPr/>
            <p:nvPr/>
          </p:nvSpPr>
          <p:spPr>
            <a:xfrm>
              <a:off x="0" y="10911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e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7632" y="508746"/>
              <a:ext cx="16543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b'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6489" y="908373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d</a:t>
              </a:r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5681415" y="5746044"/>
            <a:ext cx="997092" cy="1198881"/>
            <a:chOff x="0" y="0"/>
            <a:chExt cx="997091" cy="1198880"/>
          </a:xfrm>
        </p:grpSpPr>
        <p:grpSp>
          <p:nvGrpSpPr>
            <p:cNvPr id="465" name="Group 465"/>
            <p:cNvGrpSpPr/>
            <p:nvPr/>
          </p:nvGrpSpPr>
          <p:grpSpPr>
            <a:xfrm>
              <a:off x="195580" y="0"/>
              <a:ext cx="399628" cy="399627"/>
              <a:chOff x="0" y="0"/>
              <a:chExt cx="399626" cy="399626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grpSp>
          <p:nvGrpSpPr>
            <p:cNvPr id="468" name="Group 468"/>
            <p:cNvGrpSpPr/>
            <p:nvPr/>
          </p:nvGrpSpPr>
          <p:grpSpPr>
            <a:xfrm>
              <a:off x="195580" y="399626"/>
              <a:ext cx="399628" cy="399628"/>
              <a:chOff x="0" y="0"/>
              <a:chExt cx="399626" cy="399626"/>
            </a:xfrm>
          </p:grpSpPr>
          <p:sp>
            <p:nvSpPr>
              <p:cNvPr id="466" name="Shape 466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471" name="Group 471"/>
            <p:cNvGrpSpPr/>
            <p:nvPr/>
          </p:nvGrpSpPr>
          <p:grpSpPr>
            <a:xfrm>
              <a:off x="195580" y="799253"/>
              <a:ext cx="399628" cy="399628"/>
              <a:chOff x="0" y="0"/>
              <a:chExt cx="399626" cy="399626"/>
            </a:xfrm>
          </p:grpSpPr>
          <p:sp>
            <p:nvSpPr>
              <p:cNvPr id="469" name="Shape 469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129150" y="108480"/>
                <a:ext cx="141327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474" name="Group 474"/>
            <p:cNvGrpSpPr/>
            <p:nvPr/>
          </p:nvGrpSpPr>
          <p:grpSpPr>
            <a:xfrm>
              <a:off x="595207" y="0"/>
              <a:ext cx="401885" cy="399627"/>
              <a:chOff x="0" y="0"/>
              <a:chExt cx="401884" cy="399626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0" y="0"/>
                <a:ext cx="401885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130279" y="10848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477" name="Group 477"/>
            <p:cNvGrpSpPr/>
            <p:nvPr/>
          </p:nvGrpSpPr>
          <p:grpSpPr>
            <a:xfrm>
              <a:off x="595207" y="399626"/>
              <a:ext cx="401885" cy="399628"/>
              <a:chOff x="0" y="0"/>
              <a:chExt cx="401884" cy="399626"/>
            </a:xfrm>
          </p:grpSpPr>
          <p:sp>
            <p:nvSpPr>
              <p:cNvPr id="475" name="Shape 475"/>
              <p:cNvSpPr/>
              <p:nvPr/>
            </p:nvSpPr>
            <p:spPr>
              <a:xfrm>
                <a:off x="0" y="0"/>
                <a:ext cx="401885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137441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480" name="Group 480"/>
            <p:cNvGrpSpPr/>
            <p:nvPr/>
          </p:nvGrpSpPr>
          <p:grpSpPr>
            <a:xfrm>
              <a:off x="595207" y="799253"/>
              <a:ext cx="401885" cy="399628"/>
              <a:chOff x="0" y="0"/>
              <a:chExt cx="401884" cy="399626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0" y="0"/>
                <a:ext cx="401885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137441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sp>
          <p:nvSpPr>
            <p:cNvPr id="481" name="Shape 481"/>
            <p:cNvSpPr/>
            <p:nvPr/>
          </p:nvSpPr>
          <p:spPr>
            <a:xfrm>
              <a:off x="0" y="10911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e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-1" y="508746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f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0" y="908373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d</a:t>
              </a:r>
            </a:p>
          </p:txBody>
        </p:sp>
      </p:grpSp>
      <p:grpSp>
        <p:nvGrpSpPr>
          <p:cNvPr id="506" name="Group 506"/>
          <p:cNvGrpSpPr/>
          <p:nvPr/>
        </p:nvGrpSpPr>
        <p:grpSpPr>
          <a:xfrm>
            <a:off x="7322284" y="5746044"/>
            <a:ext cx="1164703" cy="1198881"/>
            <a:chOff x="0" y="0"/>
            <a:chExt cx="1164701" cy="1198880"/>
          </a:xfrm>
        </p:grpSpPr>
        <p:grpSp>
          <p:nvGrpSpPr>
            <p:cNvPr id="487" name="Group 487"/>
            <p:cNvGrpSpPr/>
            <p:nvPr/>
          </p:nvGrpSpPr>
          <p:grpSpPr>
            <a:xfrm>
              <a:off x="365448" y="0"/>
              <a:ext cx="399628" cy="399627"/>
              <a:chOff x="0" y="0"/>
              <a:chExt cx="399626" cy="399626"/>
            </a:xfrm>
          </p:grpSpPr>
          <p:sp>
            <p:nvSpPr>
              <p:cNvPr id="485" name="Shape 485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136312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grpSp>
          <p:nvGrpSpPr>
            <p:cNvPr id="490" name="Group 490"/>
            <p:cNvGrpSpPr/>
            <p:nvPr/>
          </p:nvGrpSpPr>
          <p:grpSpPr>
            <a:xfrm>
              <a:off x="365448" y="399626"/>
              <a:ext cx="399628" cy="399628"/>
              <a:chOff x="0" y="0"/>
              <a:chExt cx="399626" cy="399626"/>
            </a:xfrm>
          </p:grpSpPr>
          <p:sp>
            <p:nvSpPr>
              <p:cNvPr id="488" name="Shape 488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136312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493" name="Group 493"/>
            <p:cNvGrpSpPr/>
            <p:nvPr/>
          </p:nvGrpSpPr>
          <p:grpSpPr>
            <a:xfrm>
              <a:off x="365448" y="799253"/>
              <a:ext cx="399628" cy="399628"/>
              <a:chOff x="0" y="0"/>
              <a:chExt cx="399626" cy="399626"/>
            </a:xfrm>
          </p:grpSpPr>
          <p:sp>
            <p:nvSpPr>
              <p:cNvPr id="491" name="Shape 491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129149" y="108480"/>
                <a:ext cx="141327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496" name="Group 496"/>
            <p:cNvGrpSpPr/>
            <p:nvPr/>
          </p:nvGrpSpPr>
          <p:grpSpPr>
            <a:xfrm>
              <a:off x="765074" y="0"/>
              <a:ext cx="399628" cy="399627"/>
              <a:chOff x="0" y="0"/>
              <a:chExt cx="399626" cy="399626"/>
            </a:xfrm>
          </p:grpSpPr>
          <p:sp>
            <p:nvSpPr>
              <p:cNvPr id="494" name="Shape 494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129150" y="10848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499" name="Group 499"/>
            <p:cNvGrpSpPr/>
            <p:nvPr/>
          </p:nvGrpSpPr>
          <p:grpSpPr>
            <a:xfrm>
              <a:off x="765074" y="399626"/>
              <a:ext cx="399628" cy="399628"/>
              <a:chOff x="0" y="0"/>
              <a:chExt cx="399626" cy="399626"/>
            </a:xfrm>
          </p:grpSpPr>
          <p:sp>
            <p:nvSpPr>
              <p:cNvPr id="497" name="Shape 497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502" name="Group 502"/>
            <p:cNvGrpSpPr/>
            <p:nvPr/>
          </p:nvGrpSpPr>
          <p:grpSpPr>
            <a:xfrm>
              <a:off x="765074" y="799253"/>
              <a:ext cx="399628" cy="399628"/>
              <a:chOff x="0" y="0"/>
              <a:chExt cx="399626" cy="399626"/>
            </a:xfrm>
          </p:grpSpPr>
          <p:sp>
            <p:nvSpPr>
              <p:cNvPr id="500" name="Shape 500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sp>
          <p:nvSpPr>
            <p:cNvPr id="503" name="Shape 503"/>
            <p:cNvSpPr/>
            <p:nvPr/>
          </p:nvSpPr>
          <p:spPr>
            <a:xfrm>
              <a:off x="16891" y="10911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e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-1" y="508746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f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24523" y="908373"/>
              <a:ext cx="17112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c"</a:t>
              </a:r>
            </a:p>
          </p:txBody>
        </p:sp>
      </p:grpSp>
      <p:grpSp>
        <p:nvGrpSpPr>
          <p:cNvPr id="546" name="Group 546"/>
          <p:cNvGrpSpPr/>
          <p:nvPr/>
        </p:nvGrpSpPr>
        <p:grpSpPr>
          <a:xfrm>
            <a:off x="8724899" y="5746044"/>
            <a:ext cx="1987128" cy="1198881"/>
            <a:chOff x="0" y="0"/>
            <a:chExt cx="1987126" cy="1198880"/>
          </a:xfrm>
        </p:grpSpPr>
        <p:grpSp>
          <p:nvGrpSpPr>
            <p:cNvPr id="509" name="Group 509"/>
            <p:cNvGrpSpPr/>
            <p:nvPr/>
          </p:nvGrpSpPr>
          <p:grpSpPr>
            <a:xfrm>
              <a:off x="398780" y="0"/>
              <a:ext cx="399627" cy="399627"/>
              <a:chOff x="0" y="0"/>
              <a:chExt cx="399626" cy="399626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136312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grpSp>
          <p:nvGrpSpPr>
            <p:cNvPr id="512" name="Group 512"/>
            <p:cNvGrpSpPr/>
            <p:nvPr/>
          </p:nvGrpSpPr>
          <p:grpSpPr>
            <a:xfrm>
              <a:off x="398780" y="399626"/>
              <a:ext cx="399627" cy="399628"/>
              <a:chOff x="0" y="0"/>
              <a:chExt cx="399626" cy="399626"/>
            </a:xfrm>
          </p:grpSpPr>
          <p:sp>
            <p:nvSpPr>
              <p:cNvPr id="510" name="Shape 510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136312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515" name="Group 515"/>
            <p:cNvGrpSpPr/>
            <p:nvPr/>
          </p:nvGrpSpPr>
          <p:grpSpPr>
            <a:xfrm>
              <a:off x="398780" y="799253"/>
              <a:ext cx="399627" cy="399628"/>
              <a:chOff x="0" y="0"/>
              <a:chExt cx="399626" cy="399626"/>
            </a:xfrm>
          </p:grpSpPr>
          <p:sp>
            <p:nvSpPr>
              <p:cNvPr id="513" name="Shape 513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129150" y="108480"/>
                <a:ext cx="141327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518" name="Group 518"/>
            <p:cNvGrpSpPr/>
            <p:nvPr/>
          </p:nvGrpSpPr>
          <p:grpSpPr>
            <a:xfrm>
              <a:off x="1189002" y="0"/>
              <a:ext cx="399628" cy="399627"/>
              <a:chOff x="0" y="0"/>
              <a:chExt cx="399626" cy="399626"/>
            </a:xfrm>
          </p:grpSpPr>
          <p:sp>
            <p:nvSpPr>
              <p:cNvPr id="516" name="Shape 516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129150" y="10848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521" name="Group 521"/>
            <p:cNvGrpSpPr/>
            <p:nvPr/>
          </p:nvGrpSpPr>
          <p:grpSpPr>
            <a:xfrm>
              <a:off x="1189002" y="399626"/>
              <a:ext cx="399628" cy="399628"/>
              <a:chOff x="0" y="0"/>
              <a:chExt cx="399626" cy="399626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524" name="Group 524"/>
            <p:cNvGrpSpPr/>
            <p:nvPr/>
          </p:nvGrpSpPr>
          <p:grpSpPr>
            <a:xfrm>
              <a:off x="1189002" y="799253"/>
              <a:ext cx="399628" cy="399628"/>
              <a:chOff x="0" y="0"/>
              <a:chExt cx="399626" cy="399626"/>
            </a:xfrm>
          </p:grpSpPr>
          <p:sp>
            <p:nvSpPr>
              <p:cNvPr id="522" name="Shape 522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3" name="Shape 523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grpSp>
          <p:nvGrpSpPr>
            <p:cNvPr id="527" name="Group 527"/>
            <p:cNvGrpSpPr/>
            <p:nvPr/>
          </p:nvGrpSpPr>
          <p:grpSpPr>
            <a:xfrm>
              <a:off x="789375" y="0"/>
              <a:ext cx="399628" cy="399627"/>
              <a:chOff x="0" y="0"/>
              <a:chExt cx="399626" cy="399626"/>
            </a:xfrm>
          </p:grpSpPr>
          <p:sp>
            <p:nvSpPr>
              <p:cNvPr id="525" name="Shape 525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6" name="Shape 526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530" name="Group 530"/>
            <p:cNvGrpSpPr/>
            <p:nvPr/>
          </p:nvGrpSpPr>
          <p:grpSpPr>
            <a:xfrm>
              <a:off x="789375" y="399626"/>
              <a:ext cx="399628" cy="399628"/>
              <a:chOff x="0" y="0"/>
              <a:chExt cx="399626" cy="399626"/>
            </a:xfrm>
          </p:grpSpPr>
          <p:sp>
            <p:nvSpPr>
              <p:cNvPr id="528" name="Shape 528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13631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grpSp>
          <p:nvGrpSpPr>
            <p:cNvPr id="533" name="Group 533"/>
            <p:cNvGrpSpPr/>
            <p:nvPr/>
          </p:nvGrpSpPr>
          <p:grpSpPr>
            <a:xfrm>
              <a:off x="789375" y="799253"/>
              <a:ext cx="399628" cy="399628"/>
              <a:chOff x="0" y="0"/>
              <a:chExt cx="399626" cy="399626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129150" y="10848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536" name="Group 536"/>
            <p:cNvGrpSpPr/>
            <p:nvPr/>
          </p:nvGrpSpPr>
          <p:grpSpPr>
            <a:xfrm>
              <a:off x="1587500" y="0"/>
              <a:ext cx="399627" cy="399627"/>
              <a:chOff x="0" y="0"/>
              <a:chExt cx="399626" cy="399626"/>
            </a:xfrm>
          </p:grpSpPr>
          <p:sp>
            <p:nvSpPr>
              <p:cNvPr id="534" name="Shape 534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76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13744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539" name="Group 539"/>
            <p:cNvGrpSpPr/>
            <p:nvPr/>
          </p:nvGrpSpPr>
          <p:grpSpPr>
            <a:xfrm>
              <a:off x="1587500" y="399626"/>
              <a:ext cx="399627" cy="399628"/>
              <a:chOff x="0" y="0"/>
              <a:chExt cx="399626" cy="399626"/>
            </a:xfrm>
          </p:grpSpPr>
          <p:sp>
            <p:nvSpPr>
              <p:cNvPr id="537" name="Shape 537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130279" y="108480"/>
                <a:ext cx="141327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1</a:t>
                </a:r>
              </a:p>
            </p:txBody>
          </p:sp>
        </p:grpSp>
        <p:grpSp>
          <p:nvGrpSpPr>
            <p:cNvPr id="542" name="Group 542"/>
            <p:cNvGrpSpPr/>
            <p:nvPr/>
          </p:nvGrpSpPr>
          <p:grpSpPr>
            <a:xfrm>
              <a:off x="1587500" y="799253"/>
              <a:ext cx="399627" cy="399628"/>
              <a:chOff x="0" y="0"/>
              <a:chExt cx="399626" cy="399626"/>
            </a:xfrm>
          </p:grpSpPr>
          <p:sp>
            <p:nvSpPr>
              <p:cNvPr id="540" name="Shape 540"/>
              <p:cNvSpPr/>
              <p:nvPr/>
            </p:nvSpPr>
            <p:spPr>
              <a:xfrm>
                <a:off x="0" y="0"/>
                <a:ext cx="399627" cy="399627"/>
              </a:xfrm>
              <a:prstGeom prst="rect">
                <a:avLst/>
              </a:prstGeom>
              <a:solidFill>
                <a:srgbClr val="0048AA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137443" y="109119"/>
                <a:ext cx="127001" cy="1757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3</a:t>
                </a:r>
              </a:p>
            </p:txBody>
          </p:sp>
        </p:grpSp>
        <p:sp>
          <p:nvSpPr>
            <p:cNvPr id="543" name="Shape 543"/>
            <p:cNvSpPr/>
            <p:nvPr/>
          </p:nvSpPr>
          <p:spPr>
            <a:xfrm>
              <a:off x="-1" y="109119"/>
              <a:ext cx="17716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a"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-1" y="508746"/>
              <a:ext cx="19103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b"</a:t>
              </a:r>
            </a:p>
          </p:txBody>
        </p:sp>
        <p:sp>
          <p:nvSpPr>
            <p:cNvPr id="545" name="Shape 545"/>
            <p:cNvSpPr/>
            <p:nvPr/>
          </p:nvSpPr>
          <p:spPr>
            <a:xfrm>
              <a:off x="0" y="908373"/>
              <a:ext cx="17112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4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400"/>
                <a:t>c"</a:t>
              </a:r>
            </a:p>
          </p:txBody>
        </p:sp>
      </p:grpSp>
      <p:sp>
        <p:nvSpPr>
          <p:cNvPr id="547" name="Shape 547"/>
          <p:cNvSpPr/>
          <p:nvPr/>
        </p:nvSpPr>
        <p:spPr>
          <a:xfrm>
            <a:off x="1916853" y="8868268"/>
            <a:ext cx="23992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t>v</a:t>
            </a:r>
            <a:r>
              <a:rPr baseline="-20777"/>
              <a:t>0</a:t>
            </a:r>
          </a:p>
        </p:txBody>
      </p:sp>
      <p:sp>
        <p:nvSpPr>
          <p:cNvPr id="548" name="Shape 548"/>
          <p:cNvSpPr/>
          <p:nvPr/>
        </p:nvSpPr>
        <p:spPr>
          <a:xfrm>
            <a:off x="3971431" y="8864600"/>
            <a:ext cx="239929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t>v</a:t>
            </a:r>
            <a:r>
              <a:rPr baseline="-20777"/>
              <a:t>1</a:t>
            </a:r>
          </a:p>
        </p:txBody>
      </p:sp>
      <p:sp>
        <p:nvSpPr>
          <p:cNvPr id="549" name="Shape 549"/>
          <p:cNvSpPr/>
          <p:nvPr/>
        </p:nvSpPr>
        <p:spPr>
          <a:xfrm>
            <a:off x="5592515" y="8864600"/>
            <a:ext cx="239929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t>v</a:t>
            </a:r>
            <a:r>
              <a:rPr baseline="-20777"/>
              <a:t>2</a:t>
            </a:r>
          </a:p>
        </p:txBody>
      </p:sp>
      <p:sp>
        <p:nvSpPr>
          <p:cNvPr id="550" name="Shape 550"/>
          <p:cNvSpPr/>
          <p:nvPr/>
        </p:nvSpPr>
        <p:spPr>
          <a:xfrm>
            <a:off x="7455182" y="8864600"/>
            <a:ext cx="239929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t>v</a:t>
            </a:r>
            <a:r>
              <a:rPr baseline="-20777"/>
              <a:t>3</a:t>
            </a:r>
          </a:p>
        </p:txBody>
      </p:sp>
      <p:sp>
        <p:nvSpPr>
          <p:cNvPr id="551" name="Shape 551"/>
          <p:cNvSpPr/>
          <p:nvPr/>
        </p:nvSpPr>
        <p:spPr>
          <a:xfrm>
            <a:off x="8721795" y="8854722"/>
            <a:ext cx="23992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t>v</a:t>
            </a:r>
            <a:r>
              <a:rPr baseline="-20777"/>
              <a:t>4</a:t>
            </a:r>
          </a:p>
        </p:txBody>
      </p:sp>
      <p:sp>
        <p:nvSpPr>
          <p:cNvPr id="552" name="Shape 552"/>
          <p:cNvSpPr/>
          <p:nvPr/>
        </p:nvSpPr>
        <p:spPr>
          <a:xfrm>
            <a:off x="10655299" y="8864600"/>
            <a:ext cx="239930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t>v</a:t>
            </a:r>
            <a:r>
              <a:rPr baseline="-20777"/>
              <a:t>0</a:t>
            </a:r>
          </a:p>
        </p:txBody>
      </p:sp>
      <p:grpSp>
        <p:nvGrpSpPr>
          <p:cNvPr id="555" name="Group 555"/>
          <p:cNvGrpSpPr/>
          <p:nvPr/>
        </p:nvGrpSpPr>
        <p:grpSpPr>
          <a:xfrm>
            <a:off x="2616764" y="5000978"/>
            <a:ext cx="7498081" cy="747325"/>
            <a:chOff x="0" y="0"/>
            <a:chExt cx="7498080" cy="747324"/>
          </a:xfrm>
        </p:grpSpPr>
        <p:sp>
          <p:nvSpPr>
            <p:cNvPr id="553" name="Shape 553"/>
            <p:cNvSpPr/>
            <p:nvPr/>
          </p:nvSpPr>
          <p:spPr>
            <a:xfrm rot="16200000" flipH="1">
              <a:off x="3528906" y="-3221850"/>
              <a:ext cx="440268" cy="749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3593535" y="0"/>
              <a:ext cx="794044" cy="571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39700" tIns="139700" rIns="139700" bIns="139700" numCol="1" anchor="t">
              <a:spAutoFit/>
            </a:bodyPr>
            <a:lstStyle>
              <a:lvl1pPr marL="61411" marR="61411" algn="l" defTabSz="457200">
                <a:buFont typeface="Helvetica"/>
                <a:tabLst>
                  <a:tab pos="1066800" algn="l"/>
                </a:tabLst>
                <a:defRPr sz="2000" b="1"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 b="1">
                  <a:solidFill>
                    <a:srgbClr val="8D3124"/>
                  </a:solidFill>
                </a:rPr>
                <a:t>yes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1" animBg="1" advAuto="0"/>
      <p:bldP spid="462" grpId="2" animBg="1" advAuto="0"/>
      <p:bldP spid="484" grpId="3" animBg="1" advAuto="0"/>
      <p:bldP spid="506" grpId="4" animBg="1" advAuto="0"/>
      <p:bldP spid="546" grpId="5" animBg="1" advAuto="0"/>
      <p:bldP spid="555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Coping with NP-completeness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Q.  </a:t>
            </a:r>
            <a:r>
              <a:rPr sz="2400">
                <a:uFill>
                  <a:solidFill/>
                </a:uFill>
              </a:rPr>
              <a:t>Suppose I need to solve an NP-complete problem. What should I do?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A.  </a:t>
            </a:r>
            <a:r>
              <a:rPr sz="2400">
                <a:uFill>
                  <a:solidFill/>
                </a:uFill>
              </a:rPr>
              <a:t>Theory says you're unlikely to find poly-time algorithm.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Must sacrifice one of three desired features.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Solve problem to optimality.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Solve problem in polynomial time.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Solve</a:t>
            </a:r>
            <a:r>
              <a:rPr sz="2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arbitrary instances</a:t>
            </a:r>
            <a:r>
              <a:rPr sz="2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rPr sz="2400"/>
              <a:t>of the problem.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This lecture.  </a:t>
            </a:r>
            <a:r>
              <a:rPr sz="2400">
                <a:uFill>
                  <a:solidFill/>
                </a:uFill>
              </a:rPr>
              <a:t>Solve some special cases of NP-complete problems.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</a:t>
            </a:fld>
            <a:endParaRPr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Circular arc coloring:  running time</a:t>
            </a:r>
          </a:p>
        </p:txBody>
      </p:sp>
      <p:sp>
        <p:nvSpPr>
          <p:cNvPr id="558" name="Shape 5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Running time.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! ⋅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The algorithm has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/>
              <a:t> phases.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Bottleneck in each phase is enumerating all consistent colorings.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There are at most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 intervals through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, so there are at most</a:t>
            </a:r>
            <a:br>
              <a:rPr sz="2400"/>
            </a:b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!</a:t>
            </a:r>
            <a:r>
              <a:rPr sz="2400"/>
              <a:t> colorings to consider.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Remark.  </a:t>
            </a:r>
            <a:r>
              <a:rPr sz="2400">
                <a:uFill>
                  <a:solidFill/>
                </a:uFill>
              </a:rPr>
              <a:t>This algorithm is practical for small values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(say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10</a:t>
            </a:r>
            <a:r>
              <a:rPr sz="2400">
                <a:uFill>
                  <a:solidFill/>
                </a:uFill>
              </a:rPr>
              <a:t>)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even if the number of nodes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(or paths) is large.</a:t>
            </a:r>
          </a:p>
        </p:txBody>
      </p:sp>
      <p:sp>
        <p:nvSpPr>
          <p:cNvPr id="559" name="Shape 5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20</a:t>
            </a:fld>
            <a:endParaRPr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/>
              <a:t>10.  Extending Tractability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finding small vertex covers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solving NP-hard problems on trees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circular arc coverings</a:t>
            </a:r>
          </a:p>
          <a:p>
            <a:pPr lvl="2">
              <a:tabLst>
                <a:tab pos="1244600" algn="l"/>
              </a:tabLst>
              <a:defRPr sz="1800" i="0"/>
            </a:pPr>
            <a:r>
              <a:rPr sz="3000" i="1"/>
              <a:t>vertex cover in bipartite graphs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Vertex cover</a:t>
            </a:r>
          </a:p>
        </p:txBody>
      </p:sp>
      <p:sp>
        <p:nvSpPr>
          <p:cNvPr id="565" name="Shape 5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/>
              <a:t>Given a graph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=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and an integer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, is there a subset of vertices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⊆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/>
              <a:t> such that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| ≤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, and for each edge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either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or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or both?</a:t>
            </a:r>
          </a:p>
        </p:txBody>
      </p:sp>
      <p:sp>
        <p:nvSpPr>
          <p:cNvPr id="566" name="Shape 5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22</a:t>
            </a:fld>
            <a:endParaRPr sz="1200"/>
          </a:p>
        </p:txBody>
      </p:sp>
      <p:sp>
        <p:nvSpPr>
          <p:cNvPr id="567" name="Shape 567"/>
          <p:cNvSpPr/>
          <p:nvPr/>
        </p:nvSpPr>
        <p:spPr>
          <a:xfrm>
            <a:off x="4517166" y="8864600"/>
            <a:ext cx="3717182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vertex cover S = { 3, 4, 5, 1', 2' }</a:t>
            </a:r>
          </a:p>
        </p:txBody>
      </p:sp>
      <p:sp>
        <p:nvSpPr>
          <p:cNvPr id="568" name="Shape 568"/>
          <p:cNvSpPr/>
          <p:nvPr/>
        </p:nvSpPr>
        <p:spPr>
          <a:xfrm>
            <a:off x="4013199" y="425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</a:t>
            </a:r>
          </a:p>
        </p:txBody>
      </p:sp>
      <p:sp>
        <p:nvSpPr>
          <p:cNvPr id="569" name="Shape 569"/>
          <p:cNvSpPr/>
          <p:nvPr/>
        </p:nvSpPr>
        <p:spPr>
          <a:xfrm>
            <a:off x="4013199" y="5206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2</a:t>
            </a:r>
          </a:p>
        </p:txBody>
      </p:sp>
      <p:sp>
        <p:nvSpPr>
          <p:cNvPr id="570" name="Shape 570"/>
          <p:cNvSpPr/>
          <p:nvPr/>
        </p:nvSpPr>
        <p:spPr>
          <a:xfrm>
            <a:off x="8064499" y="6159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3'</a:t>
            </a:r>
          </a:p>
        </p:txBody>
      </p:sp>
      <p:sp>
        <p:nvSpPr>
          <p:cNvPr id="571" name="Shape 571"/>
          <p:cNvSpPr/>
          <p:nvPr/>
        </p:nvSpPr>
        <p:spPr>
          <a:xfrm>
            <a:off x="8064499" y="7111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4'</a:t>
            </a:r>
          </a:p>
        </p:txBody>
      </p:sp>
      <p:sp>
        <p:nvSpPr>
          <p:cNvPr id="572" name="Shape 572"/>
          <p:cNvSpPr/>
          <p:nvPr/>
        </p:nvSpPr>
        <p:spPr>
          <a:xfrm>
            <a:off x="8064499" y="806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5'</a:t>
            </a:r>
          </a:p>
        </p:txBody>
      </p:sp>
      <p:sp>
        <p:nvSpPr>
          <p:cNvPr id="573" name="Shape 573"/>
          <p:cNvSpPr/>
          <p:nvPr/>
        </p:nvSpPr>
        <p:spPr>
          <a:xfrm flipV="1">
            <a:off x="4452078" y="4470347"/>
            <a:ext cx="3616193" cy="54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 flipV="1">
            <a:off x="4445000" y="5397500"/>
            <a:ext cx="3616193" cy="53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 flipV="1">
            <a:off x="4457700" y="6375400"/>
            <a:ext cx="3616193" cy="53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4432300" y="4593447"/>
            <a:ext cx="3695700" cy="677055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4406900" y="6502400"/>
            <a:ext cx="3668897" cy="832007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4432300" y="7442200"/>
            <a:ext cx="3695700" cy="685801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 flipV="1">
            <a:off x="4419600" y="5626097"/>
            <a:ext cx="3759197" cy="2501903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 flipV="1">
            <a:off x="4419600" y="5511800"/>
            <a:ext cx="3683000" cy="1709122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1" name="Shape 581"/>
          <p:cNvSpPr/>
          <p:nvPr/>
        </p:nvSpPr>
        <p:spPr>
          <a:xfrm flipV="1">
            <a:off x="4432300" y="8305800"/>
            <a:ext cx="3616193" cy="53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 flipV="1">
            <a:off x="4394200" y="4610097"/>
            <a:ext cx="3733800" cy="1658325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4013199" y="6159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84" name="Shape 584"/>
          <p:cNvSpPr/>
          <p:nvPr/>
        </p:nvSpPr>
        <p:spPr>
          <a:xfrm>
            <a:off x="4013199" y="7111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85" name="Shape 585"/>
          <p:cNvSpPr/>
          <p:nvPr/>
        </p:nvSpPr>
        <p:spPr>
          <a:xfrm>
            <a:off x="4013199" y="806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86" name="Shape 586"/>
          <p:cNvSpPr/>
          <p:nvPr/>
        </p:nvSpPr>
        <p:spPr>
          <a:xfrm>
            <a:off x="8064499" y="425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1'</a:t>
            </a:r>
          </a:p>
        </p:txBody>
      </p:sp>
      <p:sp>
        <p:nvSpPr>
          <p:cNvPr id="587" name="Shape 587"/>
          <p:cNvSpPr/>
          <p:nvPr/>
        </p:nvSpPr>
        <p:spPr>
          <a:xfrm>
            <a:off x="8064499" y="5206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2'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Vertex cover and matching</a:t>
            </a:r>
          </a:p>
        </p:txBody>
      </p:sp>
      <p:sp>
        <p:nvSpPr>
          <p:cNvPr id="590" name="Shape 5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Weak duality.</a:t>
            </a:r>
            <a:r>
              <a:rPr sz="2400">
                <a:uFill>
                  <a:solidFill/>
                </a:uFill>
              </a:rPr>
              <a:t>  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be a matching, and 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</a:rPr>
              <a:t> be a vertex cover.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Then,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  ≤  |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</a:t>
            </a:r>
            <a:r>
              <a:rPr sz="2400">
                <a:uFill>
                  <a:solidFill/>
                </a:uFill>
              </a:rPr>
              <a:t>  Each vertex can cover at most one edge in any matching.</a:t>
            </a:r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23</a:t>
            </a:fld>
            <a:endParaRPr sz="1200"/>
          </a:p>
        </p:txBody>
      </p:sp>
      <p:sp>
        <p:nvSpPr>
          <p:cNvPr id="592" name="Shape 592"/>
          <p:cNvSpPr/>
          <p:nvPr/>
        </p:nvSpPr>
        <p:spPr>
          <a:xfrm>
            <a:off x="4370608" y="8864600"/>
            <a:ext cx="4010298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matching M:  1-1', 2-2', 3-4', 4-5'</a:t>
            </a:r>
          </a:p>
        </p:txBody>
      </p:sp>
      <p:sp>
        <p:nvSpPr>
          <p:cNvPr id="593" name="Shape 593"/>
          <p:cNvSpPr/>
          <p:nvPr/>
        </p:nvSpPr>
        <p:spPr>
          <a:xfrm>
            <a:off x="4013199" y="425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</a:t>
            </a:r>
          </a:p>
        </p:txBody>
      </p:sp>
      <p:sp>
        <p:nvSpPr>
          <p:cNvPr id="594" name="Shape 594"/>
          <p:cNvSpPr/>
          <p:nvPr/>
        </p:nvSpPr>
        <p:spPr>
          <a:xfrm>
            <a:off x="4013199" y="5206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2</a:t>
            </a:r>
          </a:p>
        </p:txBody>
      </p:sp>
      <p:sp>
        <p:nvSpPr>
          <p:cNvPr id="595" name="Shape 595"/>
          <p:cNvSpPr/>
          <p:nvPr/>
        </p:nvSpPr>
        <p:spPr>
          <a:xfrm>
            <a:off x="4013199" y="6159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3</a:t>
            </a:r>
          </a:p>
        </p:txBody>
      </p:sp>
      <p:sp>
        <p:nvSpPr>
          <p:cNvPr id="596" name="Shape 596"/>
          <p:cNvSpPr/>
          <p:nvPr/>
        </p:nvSpPr>
        <p:spPr>
          <a:xfrm>
            <a:off x="4013199" y="7111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4</a:t>
            </a:r>
          </a:p>
        </p:txBody>
      </p:sp>
      <p:sp>
        <p:nvSpPr>
          <p:cNvPr id="597" name="Shape 597"/>
          <p:cNvSpPr/>
          <p:nvPr/>
        </p:nvSpPr>
        <p:spPr>
          <a:xfrm>
            <a:off x="4013199" y="806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5</a:t>
            </a:r>
          </a:p>
        </p:txBody>
      </p:sp>
      <p:sp>
        <p:nvSpPr>
          <p:cNvPr id="598" name="Shape 598"/>
          <p:cNvSpPr/>
          <p:nvPr/>
        </p:nvSpPr>
        <p:spPr>
          <a:xfrm>
            <a:off x="8064499" y="425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1'</a:t>
            </a:r>
          </a:p>
        </p:txBody>
      </p:sp>
      <p:sp>
        <p:nvSpPr>
          <p:cNvPr id="599" name="Shape 599"/>
          <p:cNvSpPr/>
          <p:nvPr/>
        </p:nvSpPr>
        <p:spPr>
          <a:xfrm>
            <a:off x="8064499" y="5206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2'</a:t>
            </a:r>
          </a:p>
        </p:txBody>
      </p:sp>
      <p:sp>
        <p:nvSpPr>
          <p:cNvPr id="600" name="Shape 600"/>
          <p:cNvSpPr/>
          <p:nvPr/>
        </p:nvSpPr>
        <p:spPr>
          <a:xfrm>
            <a:off x="8064499" y="6159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3'</a:t>
            </a:r>
          </a:p>
        </p:txBody>
      </p:sp>
      <p:sp>
        <p:nvSpPr>
          <p:cNvPr id="601" name="Shape 601"/>
          <p:cNvSpPr/>
          <p:nvPr/>
        </p:nvSpPr>
        <p:spPr>
          <a:xfrm>
            <a:off x="8064499" y="7111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4'</a:t>
            </a:r>
          </a:p>
        </p:txBody>
      </p:sp>
      <p:sp>
        <p:nvSpPr>
          <p:cNvPr id="602" name="Shape 602"/>
          <p:cNvSpPr/>
          <p:nvPr/>
        </p:nvSpPr>
        <p:spPr>
          <a:xfrm>
            <a:off x="8064499" y="806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5'</a:t>
            </a:r>
          </a:p>
        </p:txBody>
      </p:sp>
      <p:sp>
        <p:nvSpPr>
          <p:cNvPr id="603" name="Shape 603"/>
          <p:cNvSpPr/>
          <p:nvPr/>
        </p:nvSpPr>
        <p:spPr>
          <a:xfrm flipV="1">
            <a:off x="4452078" y="4470347"/>
            <a:ext cx="3616193" cy="54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 flipV="1">
            <a:off x="4445000" y="5397500"/>
            <a:ext cx="3616193" cy="53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 flipV="1">
            <a:off x="4457700" y="6375400"/>
            <a:ext cx="3616193" cy="53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4432300" y="4593447"/>
            <a:ext cx="3695700" cy="677055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4406900" y="6502400"/>
            <a:ext cx="3668897" cy="832007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4432300" y="7442200"/>
            <a:ext cx="3695700" cy="685801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 flipV="1">
            <a:off x="4419600" y="5626097"/>
            <a:ext cx="3759197" cy="2501903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 flipV="1">
            <a:off x="4419600" y="5511800"/>
            <a:ext cx="3683000" cy="1709122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 flipV="1">
            <a:off x="4432300" y="8305800"/>
            <a:ext cx="3616193" cy="53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 flipV="1">
            <a:off x="4394200" y="4610097"/>
            <a:ext cx="3733800" cy="1658325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 flipV="1">
            <a:off x="4470400" y="4470400"/>
            <a:ext cx="3616193" cy="53"/>
          </a:xfrm>
          <a:prstGeom prst="line">
            <a:avLst/>
          </a:prstGeom>
          <a:ln w="101600">
            <a:solidFill>
              <a:srgbClr val="003F83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 flipV="1">
            <a:off x="4457700" y="5397500"/>
            <a:ext cx="3616193" cy="53"/>
          </a:xfrm>
          <a:prstGeom prst="line">
            <a:avLst/>
          </a:prstGeom>
          <a:ln w="101600">
            <a:solidFill>
              <a:srgbClr val="003F83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4394200" y="6502400"/>
            <a:ext cx="3668897" cy="832007"/>
          </a:xfrm>
          <a:prstGeom prst="line">
            <a:avLst/>
          </a:prstGeom>
          <a:ln w="101600">
            <a:solidFill>
              <a:srgbClr val="003F83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4419600" y="7442200"/>
            <a:ext cx="3695700" cy="685801"/>
          </a:xfrm>
          <a:prstGeom prst="line">
            <a:avLst/>
          </a:prstGeom>
          <a:ln w="101600">
            <a:solidFill>
              <a:srgbClr val="003F83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Vertex cover in bipartite graphs:  König-Egerváry Theorem</a:t>
            </a:r>
          </a:p>
        </p:txBody>
      </p:sp>
      <p:sp>
        <p:nvSpPr>
          <p:cNvPr id="619" name="Shape 6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</a:t>
            </a:r>
            <a:r>
              <a:rPr sz="2400">
                <a:solidFill>
                  <a:srgbClr val="606060"/>
                </a:solidFill>
              </a:rPr>
              <a:t>[König-Egerváry]</a:t>
            </a:r>
            <a:r>
              <a:rPr sz="2400">
                <a:uFill>
                  <a:solidFill/>
                </a:uFill>
              </a:rPr>
              <a:t>  In a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bipartite</a:t>
            </a:r>
            <a:r>
              <a:rPr sz="2400">
                <a:uFill>
                  <a:solidFill/>
                </a:uFill>
              </a:rPr>
              <a:t> graph, the max cardinality of a matching is equal to the min cardinality of a vertex cover.</a:t>
            </a:r>
          </a:p>
        </p:txBody>
      </p:sp>
      <p:sp>
        <p:nvSpPr>
          <p:cNvPr id="620" name="Shape 6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24</a:t>
            </a:fld>
            <a:endParaRPr sz="1200"/>
          </a:p>
        </p:txBody>
      </p:sp>
      <p:sp>
        <p:nvSpPr>
          <p:cNvPr id="621" name="Shape 621"/>
          <p:cNvSpPr/>
          <p:nvPr/>
        </p:nvSpPr>
        <p:spPr>
          <a:xfrm>
            <a:off x="4370608" y="8864600"/>
            <a:ext cx="4010298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matching M:  1-1', 2-2', 3-4', 4-5'</a:t>
            </a:r>
          </a:p>
        </p:txBody>
      </p:sp>
      <p:sp>
        <p:nvSpPr>
          <p:cNvPr id="622" name="Shape 622"/>
          <p:cNvSpPr/>
          <p:nvPr/>
        </p:nvSpPr>
        <p:spPr>
          <a:xfrm>
            <a:off x="4013199" y="425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</a:t>
            </a:r>
          </a:p>
        </p:txBody>
      </p:sp>
      <p:sp>
        <p:nvSpPr>
          <p:cNvPr id="623" name="Shape 623"/>
          <p:cNvSpPr/>
          <p:nvPr/>
        </p:nvSpPr>
        <p:spPr>
          <a:xfrm>
            <a:off x="4013199" y="5206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2</a:t>
            </a:r>
          </a:p>
        </p:txBody>
      </p:sp>
      <p:sp>
        <p:nvSpPr>
          <p:cNvPr id="624" name="Shape 624"/>
          <p:cNvSpPr/>
          <p:nvPr/>
        </p:nvSpPr>
        <p:spPr>
          <a:xfrm>
            <a:off x="4013199" y="6159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25" name="Shape 625"/>
          <p:cNvSpPr/>
          <p:nvPr/>
        </p:nvSpPr>
        <p:spPr>
          <a:xfrm>
            <a:off x="4013199" y="7111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6" name="Shape 626"/>
          <p:cNvSpPr/>
          <p:nvPr/>
        </p:nvSpPr>
        <p:spPr>
          <a:xfrm>
            <a:off x="4013199" y="806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27" name="Shape 627"/>
          <p:cNvSpPr/>
          <p:nvPr/>
        </p:nvSpPr>
        <p:spPr>
          <a:xfrm>
            <a:off x="8064499" y="425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1'</a:t>
            </a:r>
          </a:p>
        </p:txBody>
      </p:sp>
      <p:sp>
        <p:nvSpPr>
          <p:cNvPr id="628" name="Shape 628"/>
          <p:cNvSpPr/>
          <p:nvPr/>
        </p:nvSpPr>
        <p:spPr>
          <a:xfrm>
            <a:off x="8064499" y="5206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0"/>
          </a:solidFill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2'</a:t>
            </a:r>
          </a:p>
        </p:txBody>
      </p:sp>
      <p:sp>
        <p:nvSpPr>
          <p:cNvPr id="629" name="Shape 629"/>
          <p:cNvSpPr/>
          <p:nvPr/>
        </p:nvSpPr>
        <p:spPr>
          <a:xfrm>
            <a:off x="8064499" y="6159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3'</a:t>
            </a:r>
          </a:p>
        </p:txBody>
      </p:sp>
      <p:sp>
        <p:nvSpPr>
          <p:cNvPr id="630" name="Shape 630"/>
          <p:cNvSpPr/>
          <p:nvPr/>
        </p:nvSpPr>
        <p:spPr>
          <a:xfrm>
            <a:off x="8064499" y="71119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4'</a:t>
            </a:r>
          </a:p>
        </p:txBody>
      </p:sp>
      <p:sp>
        <p:nvSpPr>
          <p:cNvPr id="631" name="Shape 631"/>
          <p:cNvSpPr/>
          <p:nvPr/>
        </p:nvSpPr>
        <p:spPr>
          <a:xfrm>
            <a:off x="8064499" y="8064499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lnSpc>
                <a:spcPct val="10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5'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4452078" y="4470347"/>
            <a:ext cx="3616193" cy="54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 flipV="1">
            <a:off x="4445000" y="5397500"/>
            <a:ext cx="3616193" cy="53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 flipV="1">
            <a:off x="4457700" y="6375400"/>
            <a:ext cx="3616193" cy="53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4432300" y="4593447"/>
            <a:ext cx="3695700" cy="677055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4406900" y="6502400"/>
            <a:ext cx="3668897" cy="832007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4432300" y="7442200"/>
            <a:ext cx="3695700" cy="685801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 flipV="1">
            <a:off x="4419600" y="5626097"/>
            <a:ext cx="3759197" cy="2501903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 flipV="1">
            <a:off x="4419600" y="5511800"/>
            <a:ext cx="3683000" cy="1709122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 flipV="1">
            <a:off x="4432300" y="8305800"/>
            <a:ext cx="3616193" cy="53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 flipV="1">
            <a:off x="4394200" y="4610097"/>
            <a:ext cx="3733800" cy="1658325"/>
          </a:xfrm>
          <a:prstGeom prst="line">
            <a:avLst/>
          </a:prstGeom>
          <a:ln w="31750">
            <a:solidFill>
              <a:srgbClr val="929292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 flipV="1">
            <a:off x="4470400" y="4470400"/>
            <a:ext cx="3616193" cy="53"/>
          </a:xfrm>
          <a:prstGeom prst="line">
            <a:avLst/>
          </a:prstGeom>
          <a:ln w="101600">
            <a:solidFill>
              <a:srgbClr val="003F83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 flipV="1">
            <a:off x="4457700" y="5397500"/>
            <a:ext cx="3616193" cy="53"/>
          </a:xfrm>
          <a:prstGeom prst="line">
            <a:avLst/>
          </a:prstGeom>
          <a:ln w="101600">
            <a:solidFill>
              <a:srgbClr val="003F83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4394200" y="6502400"/>
            <a:ext cx="3668897" cy="832007"/>
          </a:xfrm>
          <a:prstGeom prst="line">
            <a:avLst/>
          </a:prstGeom>
          <a:ln w="101600">
            <a:solidFill>
              <a:srgbClr val="003F83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4419600" y="7442200"/>
            <a:ext cx="3695700" cy="685801"/>
          </a:xfrm>
          <a:prstGeom prst="line">
            <a:avLst/>
          </a:prstGeom>
          <a:ln w="101600">
            <a:solidFill>
              <a:srgbClr val="003F83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4517166" y="9271000"/>
            <a:ext cx="3717182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vertex cover S = { 3, 4, 5, 1', 2'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Proof of König-Egerváry theorem</a:t>
            </a:r>
          </a:p>
        </p:txBody>
      </p:sp>
      <p:sp>
        <p:nvSpPr>
          <p:cNvPr id="649" name="Shape 6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</a:t>
            </a:r>
            <a:r>
              <a:rPr sz="2400">
                <a:solidFill>
                  <a:srgbClr val="606060"/>
                </a:solidFill>
              </a:rPr>
              <a:t>[König-Egerváry]</a:t>
            </a:r>
            <a:r>
              <a:rPr sz="2400">
                <a:uFill>
                  <a:solidFill/>
                </a:uFill>
              </a:rPr>
              <a:t>  In a bipartite graph, the max cardinality of a matching is equal to the min cardinality of a vertex cover.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Suffices to find matching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 and cover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such that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  =  |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Formulate max flow problem as for bipartite matching.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 be max cardinality matching and let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be min cut.</a:t>
            </a:r>
          </a:p>
        </p:txBody>
      </p:sp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25</a:t>
            </a:fld>
            <a:endParaRPr sz="1200"/>
          </a:p>
        </p:txBody>
      </p:sp>
      <p:grpSp>
        <p:nvGrpSpPr>
          <p:cNvPr id="653" name="Group 653"/>
          <p:cNvGrpSpPr/>
          <p:nvPr/>
        </p:nvGrpSpPr>
        <p:grpSpPr>
          <a:xfrm>
            <a:off x="2223911" y="6782364"/>
            <a:ext cx="329636" cy="329636"/>
            <a:chOff x="0" y="0"/>
            <a:chExt cx="329635" cy="329635"/>
          </a:xfrm>
        </p:grpSpPr>
        <p:sp>
          <p:nvSpPr>
            <p:cNvPr id="651" name="Shape 651"/>
            <p:cNvSpPr/>
            <p:nvPr/>
          </p:nvSpPr>
          <p:spPr>
            <a:xfrm>
              <a:off x="0" y="0"/>
              <a:ext cx="329636" cy="32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33281" y="23739"/>
              <a:ext cx="263074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s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>
            <a:off x="4838417" y="4721013"/>
            <a:ext cx="331895" cy="329636"/>
            <a:chOff x="0" y="0"/>
            <a:chExt cx="331893" cy="329635"/>
          </a:xfrm>
        </p:grpSpPr>
        <p:sp>
          <p:nvSpPr>
            <p:cNvPr id="654" name="Shape 654"/>
            <p:cNvSpPr/>
            <p:nvPr/>
          </p:nvSpPr>
          <p:spPr>
            <a:xfrm>
              <a:off x="-1" y="0"/>
              <a:ext cx="331895" cy="32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28390" y="37219"/>
              <a:ext cx="275113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659" name="Group 659"/>
          <p:cNvGrpSpPr/>
          <p:nvPr/>
        </p:nvGrpSpPr>
        <p:grpSpPr>
          <a:xfrm>
            <a:off x="4838417" y="6782364"/>
            <a:ext cx="331895" cy="329636"/>
            <a:chOff x="0" y="0"/>
            <a:chExt cx="331893" cy="329635"/>
          </a:xfrm>
        </p:grpSpPr>
        <p:sp>
          <p:nvSpPr>
            <p:cNvPr id="657" name="Shape 657"/>
            <p:cNvSpPr/>
            <p:nvPr/>
          </p:nvSpPr>
          <p:spPr>
            <a:xfrm>
              <a:off x="-1" y="0"/>
              <a:ext cx="331895" cy="32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28390" y="34397"/>
              <a:ext cx="275113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3</a:t>
              </a:r>
            </a:p>
          </p:txBody>
        </p:sp>
      </p:grpSp>
      <p:grpSp>
        <p:nvGrpSpPr>
          <p:cNvPr id="662" name="Group 662"/>
          <p:cNvGrpSpPr/>
          <p:nvPr/>
        </p:nvGrpSpPr>
        <p:grpSpPr>
          <a:xfrm>
            <a:off x="4838417" y="8694702"/>
            <a:ext cx="331895" cy="329637"/>
            <a:chOff x="0" y="0"/>
            <a:chExt cx="331893" cy="329635"/>
          </a:xfrm>
        </p:grpSpPr>
        <p:sp>
          <p:nvSpPr>
            <p:cNvPr id="660" name="Shape 660"/>
            <p:cNvSpPr/>
            <p:nvPr/>
          </p:nvSpPr>
          <p:spPr>
            <a:xfrm>
              <a:off x="-1" y="0"/>
              <a:ext cx="331895" cy="32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8390" y="38630"/>
              <a:ext cx="275113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5</a:t>
              </a:r>
            </a:p>
          </p:txBody>
        </p:sp>
      </p:grpSp>
      <p:sp>
        <p:nvSpPr>
          <p:cNvPr id="712" name="Shape 712"/>
          <p:cNvSpPr/>
          <p:nvPr/>
        </p:nvSpPr>
        <p:spPr>
          <a:xfrm>
            <a:off x="2521126" y="4994092"/>
            <a:ext cx="2345867" cy="1848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2558476" y="6947182"/>
            <a:ext cx="227518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2524755" y="7046633"/>
            <a:ext cx="2342238" cy="171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5174967" y="6947182"/>
            <a:ext cx="315824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174967" y="4885831"/>
            <a:ext cx="315824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5174967" y="8859520"/>
            <a:ext cx="315824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671" name="Group 671"/>
          <p:cNvGrpSpPr/>
          <p:nvPr/>
        </p:nvGrpSpPr>
        <p:grpSpPr>
          <a:xfrm>
            <a:off x="8337973" y="4721013"/>
            <a:ext cx="329636" cy="329636"/>
            <a:chOff x="0" y="0"/>
            <a:chExt cx="329635" cy="329635"/>
          </a:xfrm>
        </p:grpSpPr>
        <p:sp>
          <p:nvSpPr>
            <p:cNvPr id="669" name="Shape 669"/>
            <p:cNvSpPr/>
            <p:nvPr/>
          </p:nvSpPr>
          <p:spPr>
            <a:xfrm>
              <a:off x="0" y="0"/>
              <a:ext cx="329636" cy="32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3994" y="37219"/>
              <a:ext cx="321647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1'</a:t>
              </a:r>
            </a:p>
          </p:txBody>
        </p:sp>
      </p:grpSp>
      <p:grpSp>
        <p:nvGrpSpPr>
          <p:cNvPr id="674" name="Group 674"/>
          <p:cNvGrpSpPr/>
          <p:nvPr/>
        </p:nvGrpSpPr>
        <p:grpSpPr>
          <a:xfrm>
            <a:off x="8337973" y="6782364"/>
            <a:ext cx="329636" cy="329636"/>
            <a:chOff x="0" y="0"/>
            <a:chExt cx="329635" cy="329635"/>
          </a:xfrm>
        </p:grpSpPr>
        <p:sp>
          <p:nvSpPr>
            <p:cNvPr id="672" name="Shape 672"/>
            <p:cNvSpPr/>
            <p:nvPr/>
          </p:nvSpPr>
          <p:spPr>
            <a:xfrm>
              <a:off x="0" y="0"/>
              <a:ext cx="329636" cy="32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994" y="34397"/>
              <a:ext cx="321647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3'</a:t>
              </a:r>
            </a:p>
          </p:txBody>
        </p:sp>
      </p:grpSp>
      <p:grpSp>
        <p:nvGrpSpPr>
          <p:cNvPr id="677" name="Group 677"/>
          <p:cNvGrpSpPr/>
          <p:nvPr/>
        </p:nvGrpSpPr>
        <p:grpSpPr>
          <a:xfrm>
            <a:off x="8337973" y="8694702"/>
            <a:ext cx="329636" cy="329637"/>
            <a:chOff x="0" y="0"/>
            <a:chExt cx="329635" cy="329635"/>
          </a:xfrm>
        </p:grpSpPr>
        <p:sp>
          <p:nvSpPr>
            <p:cNvPr id="675" name="Shape 675"/>
            <p:cNvSpPr/>
            <p:nvPr/>
          </p:nvSpPr>
          <p:spPr>
            <a:xfrm>
              <a:off x="0" y="0"/>
              <a:ext cx="329636" cy="32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3994" y="38630"/>
              <a:ext cx="321647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5'</a:t>
              </a:r>
            </a:p>
          </p:txBody>
        </p:sp>
      </p:grpSp>
      <p:sp>
        <p:nvSpPr>
          <p:cNvPr id="718" name="Shape 718"/>
          <p:cNvSpPr/>
          <p:nvPr/>
        </p:nvSpPr>
        <p:spPr>
          <a:xfrm>
            <a:off x="5168074" y="4934167"/>
            <a:ext cx="3172594" cy="936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681" name="Group 681"/>
          <p:cNvGrpSpPr/>
          <p:nvPr/>
        </p:nvGrpSpPr>
        <p:grpSpPr>
          <a:xfrm>
            <a:off x="10907324" y="6782364"/>
            <a:ext cx="329637" cy="329636"/>
            <a:chOff x="0" y="0"/>
            <a:chExt cx="329635" cy="329635"/>
          </a:xfrm>
        </p:grpSpPr>
        <p:sp>
          <p:nvSpPr>
            <p:cNvPr id="679" name="Shape 679"/>
            <p:cNvSpPr/>
            <p:nvPr/>
          </p:nvSpPr>
          <p:spPr>
            <a:xfrm>
              <a:off x="0" y="0"/>
              <a:ext cx="329636" cy="32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8825" y="23739"/>
              <a:ext cx="231985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t</a:t>
              </a:r>
            </a:p>
          </p:txBody>
        </p:sp>
      </p:grpSp>
      <p:sp>
        <p:nvSpPr>
          <p:cNvPr id="719" name="Shape 719"/>
          <p:cNvSpPr/>
          <p:nvPr/>
        </p:nvSpPr>
        <p:spPr>
          <a:xfrm>
            <a:off x="8663410" y="5014693"/>
            <a:ext cx="2276401" cy="1826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8672538" y="6947182"/>
            <a:ext cx="22300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8663410" y="7048434"/>
            <a:ext cx="2272694" cy="169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687" name="Group 687"/>
          <p:cNvGrpSpPr/>
          <p:nvPr/>
        </p:nvGrpSpPr>
        <p:grpSpPr>
          <a:xfrm>
            <a:off x="4838417" y="5752817"/>
            <a:ext cx="331895" cy="331895"/>
            <a:chOff x="0" y="0"/>
            <a:chExt cx="331893" cy="331893"/>
          </a:xfrm>
        </p:grpSpPr>
        <p:sp>
          <p:nvSpPr>
            <p:cNvPr id="685" name="Shape 685"/>
            <p:cNvSpPr/>
            <p:nvPr/>
          </p:nvSpPr>
          <p:spPr>
            <a:xfrm>
              <a:off x="-1" y="-1"/>
              <a:ext cx="331895" cy="33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8390" y="35526"/>
              <a:ext cx="275113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690" name="Group 690"/>
          <p:cNvGrpSpPr/>
          <p:nvPr/>
        </p:nvGrpSpPr>
        <p:grpSpPr>
          <a:xfrm>
            <a:off x="4838417" y="7717084"/>
            <a:ext cx="331895" cy="331895"/>
            <a:chOff x="0" y="0"/>
            <a:chExt cx="331893" cy="331893"/>
          </a:xfrm>
        </p:grpSpPr>
        <p:sp>
          <p:nvSpPr>
            <p:cNvPr id="688" name="Shape 688"/>
            <p:cNvSpPr/>
            <p:nvPr/>
          </p:nvSpPr>
          <p:spPr>
            <a:xfrm>
              <a:off x="-1" y="-1"/>
              <a:ext cx="331895" cy="33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28390" y="35525"/>
              <a:ext cx="275113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4</a:t>
              </a:r>
            </a:p>
          </p:txBody>
        </p:sp>
      </p:grpSp>
      <p:grpSp>
        <p:nvGrpSpPr>
          <p:cNvPr id="693" name="Group 693"/>
          <p:cNvGrpSpPr/>
          <p:nvPr/>
        </p:nvGrpSpPr>
        <p:grpSpPr>
          <a:xfrm>
            <a:off x="8337973" y="5752817"/>
            <a:ext cx="329636" cy="331895"/>
            <a:chOff x="0" y="0"/>
            <a:chExt cx="329635" cy="331893"/>
          </a:xfrm>
        </p:grpSpPr>
        <p:sp>
          <p:nvSpPr>
            <p:cNvPr id="691" name="Shape 691"/>
            <p:cNvSpPr/>
            <p:nvPr/>
          </p:nvSpPr>
          <p:spPr>
            <a:xfrm>
              <a:off x="0" y="-1"/>
              <a:ext cx="329636" cy="33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3994" y="35526"/>
              <a:ext cx="321647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2'</a:t>
              </a:r>
            </a:p>
          </p:txBody>
        </p:sp>
      </p:grpSp>
      <p:grpSp>
        <p:nvGrpSpPr>
          <p:cNvPr id="696" name="Group 696"/>
          <p:cNvGrpSpPr/>
          <p:nvPr/>
        </p:nvGrpSpPr>
        <p:grpSpPr>
          <a:xfrm>
            <a:off x="8337973" y="7717084"/>
            <a:ext cx="329636" cy="331895"/>
            <a:chOff x="0" y="0"/>
            <a:chExt cx="329635" cy="331893"/>
          </a:xfrm>
        </p:grpSpPr>
        <p:sp>
          <p:nvSpPr>
            <p:cNvPr id="694" name="Shape 694"/>
            <p:cNvSpPr/>
            <p:nvPr/>
          </p:nvSpPr>
          <p:spPr>
            <a:xfrm>
              <a:off x="0" y="-1"/>
              <a:ext cx="329636" cy="33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994" y="35525"/>
              <a:ext cx="321647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4'</a:t>
              </a:r>
            </a:p>
          </p:txBody>
        </p:sp>
      </p:grpSp>
      <p:sp>
        <p:nvSpPr>
          <p:cNvPr id="722" name="Shape 722"/>
          <p:cNvSpPr/>
          <p:nvPr/>
        </p:nvSpPr>
        <p:spPr>
          <a:xfrm>
            <a:off x="5174967" y="5918764"/>
            <a:ext cx="315824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5153063" y="6009076"/>
            <a:ext cx="3188879" cy="1790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5169259" y="6991292"/>
            <a:ext cx="3170222" cy="848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5168862" y="7928946"/>
            <a:ext cx="3171283" cy="88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5142027" y="6051267"/>
            <a:ext cx="3203134" cy="2692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5150947" y="4980607"/>
            <a:ext cx="3190995" cy="1880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2546421" y="5981312"/>
            <a:ext cx="2298862" cy="90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2548329" y="7004285"/>
            <a:ext cx="2295065" cy="821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8663410" y="5983054"/>
            <a:ext cx="2251226" cy="90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8663410" y="7005265"/>
            <a:ext cx="2249268" cy="819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3490242" y="5730804"/>
            <a:ext cx="508001" cy="2159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</a:t>
            </a:r>
          </a:p>
        </p:txBody>
      </p:sp>
      <p:sp>
        <p:nvSpPr>
          <p:cNvPr id="708" name="Shape 708"/>
          <p:cNvSpPr/>
          <p:nvPr/>
        </p:nvSpPr>
        <p:spPr>
          <a:xfrm>
            <a:off x="9363004" y="5646420"/>
            <a:ext cx="508001" cy="2159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1</a:t>
            </a:r>
          </a:p>
        </p:txBody>
      </p:sp>
      <p:sp>
        <p:nvSpPr>
          <p:cNvPr id="709" name="Shape 709"/>
          <p:cNvSpPr/>
          <p:nvPr/>
        </p:nvSpPr>
        <p:spPr>
          <a:xfrm>
            <a:off x="6586502" y="4759113"/>
            <a:ext cx="508001" cy="360163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buFont typeface="Helvetica"/>
              <a:tabLst>
                <a:tab pos="1066800" algn="l"/>
              </a:tabLst>
              <a:defRPr sz="2000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lvl="0">
              <a:defRPr sz="1800"/>
            </a:pPr>
            <a:r>
              <a:rPr sz="2000">
                <a:latin typeface="Times" panose="02020603050405020304" pitchFamily="18" charset="0"/>
                <a:cs typeface="Times" panose="02020603050405020304" pitchFamily="18" charset="0"/>
              </a:rPr>
              <a:t>∞</a:t>
            </a:r>
          </a:p>
        </p:txBody>
      </p:sp>
      <p:sp>
        <p:nvSpPr>
          <p:cNvPr id="710" name="Shape 710"/>
          <p:cNvSpPr/>
          <p:nvPr/>
        </p:nvSpPr>
        <p:spPr>
          <a:xfrm>
            <a:off x="8096391" y="9181535"/>
            <a:ext cx="8128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R</a:t>
            </a:r>
          </a:p>
        </p:txBody>
      </p:sp>
      <p:sp>
        <p:nvSpPr>
          <p:cNvPr id="711" name="Shape 711"/>
          <p:cNvSpPr/>
          <p:nvPr/>
        </p:nvSpPr>
        <p:spPr>
          <a:xfrm>
            <a:off x="4597400" y="9182100"/>
            <a:ext cx="81280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Proof of König-Egerváry theorem</a:t>
            </a:r>
          </a:p>
        </p:txBody>
      </p:sp>
      <p:sp>
        <p:nvSpPr>
          <p:cNvPr id="734" name="Shape 7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Theorem. </a:t>
            </a:r>
            <a:r>
              <a:rPr sz="2400" dirty="0">
                <a:solidFill>
                  <a:srgbClr val="606060"/>
                </a:solidFill>
              </a:rPr>
              <a:t>[König-Egerváry]</a:t>
            </a:r>
            <a:r>
              <a:rPr sz="2400" dirty="0">
                <a:uFill>
                  <a:solidFill/>
                </a:uFill>
              </a:rPr>
              <a:t>  In a bipartite graph, the max cardinality of a matching is equal to the min cardinality of a vertex cover.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Suffices to find matching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dirty="0"/>
              <a:t> and cover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dirty="0"/>
              <a:t> such that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  =  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dirty="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Formulate max flow problem as for bipartite matching.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Let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dirty="0"/>
              <a:t> be max cardinality matching and let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 dirty="0"/>
              <a:t> be min cut.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Define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∩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/>
              <a:t>, 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∩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/>
              <a:t> , 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∩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/>
              <a:t>, 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∩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r>
              <a:rPr sz="240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Claim 1.</a:t>
            </a:r>
            <a:r>
              <a:rPr sz="2400" dirty="0"/>
              <a:t> 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∪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800" baseline="-19571" dirty="0"/>
              <a:t> </a:t>
            </a:r>
            <a:r>
              <a:rPr sz="2400" dirty="0"/>
              <a:t> is a vertex cover.</a:t>
            </a:r>
          </a:p>
          <a:p>
            <a:pPr lvl="2">
              <a:tabLst>
                <a:tab pos="1244600" algn="l"/>
              </a:tabLst>
              <a:defRPr sz="1800"/>
            </a:pPr>
            <a:r>
              <a:rPr sz="2400" dirty="0"/>
              <a:t>consider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) ∈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 dirty="0"/>
              <a:t> </a:t>
            </a:r>
          </a:p>
          <a:p>
            <a:pPr lvl="2">
              <a:tabLst>
                <a:tab pos="1244600" algn="l"/>
              </a:tabLst>
              <a:defRPr sz="1800"/>
            </a:pPr>
            <a:r>
              <a:rPr sz="2400" i="1" dirty="0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/>
              <a:t> impossible since infinite capacity</a:t>
            </a:r>
          </a:p>
          <a:p>
            <a:pPr lvl="2">
              <a:tabLst>
                <a:tab pos="1244600" algn="l"/>
              </a:tabLst>
              <a:defRPr sz="1800"/>
            </a:pPr>
            <a:r>
              <a:rPr sz="2400" dirty="0"/>
              <a:t>thus, either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800" baseline="-19571" dirty="0"/>
              <a:t> </a:t>
            </a:r>
            <a:r>
              <a:rPr sz="2400" dirty="0"/>
              <a:t>or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/>
              <a:t> or both</a:t>
            </a:r>
          </a:p>
          <a:p>
            <a:pPr lvl="2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r>
              <a:rPr sz="240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Claim 2.</a:t>
            </a:r>
            <a:r>
              <a:rPr sz="2400" dirty="0"/>
              <a:t> 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  =  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dirty="0"/>
              <a:t>.</a:t>
            </a:r>
          </a:p>
          <a:p>
            <a:pPr lvl="2">
              <a:tabLst>
                <a:tab pos="1244600" algn="l"/>
              </a:tabLst>
              <a:defRPr sz="1800"/>
            </a:pPr>
            <a:r>
              <a:rPr sz="2400" dirty="0"/>
              <a:t>max-flow min-cut theorem 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⇒ 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cap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)</a:t>
            </a:r>
            <a:endParaRPr sz="2400" dirty="0"/>
          </a:p>
          <a:p>
            <a:pPr lvl="2">
              <a:tabLst>
                <a:tab pos="1244600" algn="l"/>
              </a:tabLst>
              <a:defRPr sz="1800"/>
            </a:pPr>
            <a:r>
              <a:rPr sz="2400" dirty="0"/>
              <a:t>only edges of form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 dirty="0"/>
              <a:t> or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 dirty="0"/>
              <a:t> contribute to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cap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)</a:t>
            </a:r>
            <a:endParaRPr sz="2400" dirty="0"/>
          </a:p>
          <a:p>
            <a:pPr lvl="2">
              <a:tabLst>
                <a:tab pos="1244600" algn="l"/>
              </a:tabLst>
              <a:defRPr sz="1800"/>
            </a:pP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cap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) = 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| + 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|  =  |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5999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dirty="0"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dirty="0"/>
              <a:t>.   </a:t>
            </a:r>
            <a:r>
              <a:rPr sz="2400" dirty="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35" name="Shape 7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26</a:t>
            </a:fld>
            <a:endParaRPr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1016000" y="4043680"/>
            <a:ext cx="10972800" cy="3373120"/>
            <a:chOff x="331611" y="5114149"/>
            <a:chExt cx="12351512" cy="4146462"/>
          </a:xfrm>
        </p:grpSpPr>
        <p:grpSp>
          <p:nvGrpSpPr>
            <p:cNvPr id="5" name="Group 616"/>
            <p:cNvGrpSpPr/>
            <p:nvPr/>
          </p:nvGrpSpPr>
          <p:grpSpPr>
            <a:xfrm>
              <a:off x="1991360" y="8588586"/>
              <a:ext cx="302543" cy="300286"/>
              <a:chOff x="0" y="0"/>
              <a:chExt cx="302542" cy="300284"/>
            </a:xfrm>
          </p:grpSpPr>
          <p:sp>
            <p:nvSpPr>
              <p:cNvPr id="71" name="Shape 614"/>
              <p:cNvSpPr/>
              <p:nvPr/>
            </p:nvSpPr>
            <p:spPr>
              <a:xfrm>
                <a:off x="0" y="-1"/>
                <a:ext cx="302543" cy="300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3F83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" name="Shape 615"/>
              <p:cNvSpPr/>
              <p:nvPr/>
            </p:nvSpPr>
            <p:spPr>
              <a:xfrm>
                <a:off x="13714" y="19722"/>
                <a:ext cx="275114" cy="26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5</a:t>
                </a:r>
              </a:p>
            </p:txBody>
          </p:sp>
        </p:grpSp>
        <p:grpSp>
          <p:nvGrpSpPr>
            <p:cNvPr id="6" name="Group 619"/>
            <p:cNvGrpSpPr/>
            <p:nvPr/>
          </p:nvGrpSpPr>
          <p:grpSpPr>
            <a:xfrm>
              <a:off x="2298700" y="7879644"/>
              <a:ext cx="304801" cy="300286"/>
              <a:chOff x="0" y="0"/>
              <a:chExt cx="304800" cy="300284"/>
            </a:xfrm>
          </p:grpSpPr>
          <p:sp>
            <p:nvSpPr>
              <p:cNvPr id="69" name="Shape 617"/>
              <p:cNvSpPr/>
              <p:nvPr/>
            </p:nvSpPr>
            <p:spPr>
              <a:xfrm>
                <a:off x="0" y="-1"/>
                <a:ext cx="304801" cy="300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3F83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" name="Shape 618"/>
              <p:cNvSpPr/>
              <p:nvPr/>
            </p:nvSpPr>
            <p:spPr>
              <a:xfrm>
                <a:off x="10045" y="19722"/>
                <a:ext cx="275114" cy="26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4</a:t>
                </a:r>
              </a:p>
            </p:txBody>
          </p:sp>
        </p:grpSp>
        <p:grpSp>
          <p:nvGrpSpPr>
            <p:cNvPr id="7" name="Group 623"/>
            <p:cNvGrpSpPr/>
            <p:nvPr/>
          </p:nvGrpSpPr>
          <p:grpSpPr>
            <a:xfrm>
              <a:off x="575733" y="7172959"/>
              <a:ext cx="302543" cy="300286"/>
              <a:chOff x="0" y="0"/>
              <a:chExt cx="302542" cy="300284"/>
            </a:xfrm>
          </p:grpSpPr>
          <p:sp>
            <p:nvSpPr>
              <p:cNvPr id="67" name="Shape 621"/>
              <p:cNvSpPr/>
              <p:nvPr/>
            </p:nvSpPr>
            <p:spPr>
              <a:xfrm>
                <a:off x="0" y="-1"/>
                <a:ext cx="302543" cy="300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3F83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" name="Shape 622"/>
              <p:cNvSpPr/>
              <p:nvPr/>
            </p:nvSpPr>
            <p:spPr>
              <a:xfrm>
                <a:off x="26211" y="19722"/>
                <a:ext cx="250120" cy="26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s</a:t>
                </a:r>
              </a:p>
            </p:txBody>
          </p:sp>
        </p:grpSp>
        <p:grpSp>
          <p:nvGrpSpPr>
            <p:cNvPr id="8" name="Group 626"/>
            <p:cNvGrpSpPr/>
            <p:nvPr/>
          </p:nvGrpSpPr>
          <p:grpSpPr>
            <a:xfrm>
              <a:off x="6729024" y="5114149"/>
              <a:ext cx="302544" cy="298027"/>
              <a:chOff x="0" y="0"/>
              <a:chExt cx="302542" cy="298026"/>
            </a:xfrm>
          </p:grpSpPr>
          <p:sp>
            <p:nvSpPr>
              <p:cNvPr id="65" name="Shape 624"/>
              <p:cNvSpPr/>
              <p:nvPr/>
            </p:nvSpPr>
            <p:spPr>
              <a:xfrm>
                <a:off x="0" y="0"/>
                <a:ext cx="302543" cy="298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" name="Shape 625"/>
              <p:cNvSpPr/>
              <p:nvPr/>
            </p:nvSpPr>
            <p:spPr>
              <a:xfrm>
                <a:off x="13715" y="12383"/>
                <a:ext cx="275114" cy="262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9" name="Group 629"/>
            <p:cNvGrpSpPr/>
            <p:nvPr/>
          </p:nvGrpSpPr>
          <p:grpSpPr>
            <a:xfrm>
              <a:off x="5630897" y="8034302"/>
              <a:ext cx="304801" cy="300286"/>
              <a:chOff x="0" y="0"/>
              <a:chExt cx="304800" cy="300284"/>
            </a:xfrm>
          </p:grpSpPr>
          <p:sp>
            <p:nvSpPr>
              <p:cNvPr id="63" name="Shape 627"/>
              <p:cNvSpPr/>
              <p:nvPr/>
            </p:nvSpPr>
            <p:spPr>
              <a:xfrm>
                <a:off x="0" y="-1"/>
                <a:ext cx="304801" cy="300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" name="Shape 628"/>
              <p:cNvSpPr/>
              <p:nvPr/>
            </p:nvSpPr>
            <p:spPr>
              <a:xfrm>
                <a:off x="14843" y="19721"/>
                <a:ext cx="275114" cy="26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</a:t>
                </a:r>
              </a:p>
            </p:txBody>
          </p:sp>
        </p:grpSp>
        <p:sp>
          <p:nvSpPr>
            <p:cNvPr id="10" name="Shape 683"/>
            <p:cNvSpPr/>
            <p:nvPr/>
          </p:nvSpPr>
          <p:spPr>
            <a:xfrm>
              <a:off x="875094" y="5312598"/>
              <a:ext cx="5857531" cy="196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ln w="25400">
              <a:solidFill/>
              <a:miter lim="400000"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1" name="Shape 684"/>
            <p:cNvSpPr/>
            <p:nvPr/>
          </p:nvSpPr>
          <p:spPr>
            <a:xfrm>
              <a:off x="880793" y="7349300"/>
              <a:ext cx="4747600" cy="80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/>
              <a:miter lim="400000"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2" name="Shape 685"/>
            <p:cNvSpPr/>
            <p:nvPr/>
          </p:nvSpPr>
          <p:spPr>
            <a:xfrm>
              <a:off x="851958" y="7448055"/>
              <a:ext cx="1160375" cy="116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3" name="Shape 686"/>
            <p:cNvSpPr/>
            <p:nvPr/>
          </p:nvSpPr>
          <p:spPr>
            <a:xfrm>
              <a:off x="5931254" y="7280844"/>
              <a:ext cx="2397733" cy="85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ln w="25400">
              <a:solidFill>
                <a:srgbClr val="CBCBCB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4" name="Shape 687"/>
            <p:cNvSpPr/>
            <p:nvPr/>
          </p:nvSpPr>
          <p:spPr>
            <a:xfrm>
              <a:off x="7024988" y="5320206"/>
              <a:ext cx="1830625" cy="72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CBCBCB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15" name="Shape 688"/>
            <p:cNvSpPr/>
            <p:nvPr/>
          </p:nvSpPr>
          <p:spPr>
            <a:xfrm>
              <a:off x="2297803" y="8754246"/>
              <a:ext cx="1704717" cy="170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16" name="Group 638"/>
            <p:cNvGrpSpPr/>
            <p:nvPr/>
          </p:nvGrpSpPr>
          <p:grpSpPr>
            <a:xfrm>
              <a:off x="8855612" y="5956300"/>
              <a:ext cx="321646" cy="298027"/>
              <a:chOff x="0" y="0"/>
              <a:chExt cx="321645" cy="298026"/>
            </a:xfrm>
          </p:grpSpPr>
          <p:sp>
            <p:nvSpPr>
              <p:cNvPr id="61" name="Shape 636"/>
              <p:cNvSpPr/>
              <p:nvPr/>
            </p:nvSpPr>
            <p:spPr>
              <a:xfrm>
                <a:off x="10681" y="0"/>
                <a:ext cx="300285" cy="298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" name="Shape 637"/>
              <p:cNvSpPr/>
              <p:nvPr/>
            </p:nvSpPr>
            <p:spPr>
              <a:xfrm>
                <a:off x="-1" y="22826"/>
                <a:ext cx="321647" cy="26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1'</a:t>
                </a:r>
              </a:p>
            </p:txBody>
          </p:sp>
        </p:grpSp>
        <p:grpSp>
          <p:nvGrpSpPr>
            <p:cNvPr id="17" name="Group 641"/>
            <p:cNvGrpSpPr/>
            <p:nvPr/>
          </p:nvGrpSpPr>
          <p:grpSpPr>
            <a:xfrm>
              <a:off x="8328986" y="7073617"/>
              <a:ext cx="321646" cy="300286"/>
              <a:chOff x="0" y="0"/>
              <a:chExt cx="321645" cy="300284"/>
            </a:xfrm>
          </p:grpSpPr>
          <p:sp>
            <p:nvSpPr>
              <p:cNvPr id="59" name="Shape 639"/>
              <p:cNvSpPr/>
              <p:nvPr/>
            </p:nvSpPr>
            <p:spPr>
              <a:xfrm>
                <a:off x="10680" y="-1"/>
                <a:ext cx="300286" cy="300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Shape 640"/>
              <p:cNvSpPr/>
              <p:nvPr/>
            </p:nvSpPr>
            <p:spPr>
              <a:xfrm>
                <a:off x="-1" y="19722"/>
                <a:ext cx="321647" cy="26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3'</a:t>
                </a:r>
              </a:p>
            </p:txBody>
          </p:sp>
        </p:grpSp>
        <p:grpSp>
          <p:nvGrpSpPr>
            <p:cNvPr id="18" name="Group 644"/>
            <p:cNvGrpSpPr/>
            <p:nvPr/>
          </p:nvGrpSpPr>
          <p:grpSpPr>
            <a:xfrm>
              <a:off x="4002519" y="8789529"/>
              <a:ext cx="321647" cy="302543"/>
              <a:chOff x="0" y="0"/>
              <a:chExt cx="321645" cy="302542"/>
            </a:xfrm>
          </p:grpSpPr>
          <p:sp>
            <p:nvSpPr>
              <p:cNvPr id="57" name="Shape 642"/>
              <p:cNvSpPr/>
              <p:nvPr/>
            </p:nvSpPr>
            <p:spPr>
              <a:xfrm>
                <a:off x="9551" y="0"/>
                <a:ext cx="302543" cy="302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3F83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" name="Shape 643"/>
              <p:cNvSpPr/>
              <p:nvPr/>
            </p:nvSpPr>
            <p:spPr>
              <a:xfrm>
                <a:off x="-1" y="20850"/>
                <a:ext cx="321647" cy="262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5'</a:t>
                </a:r>
              </a:p>
            </p:txBody>
          </p:sp>
        </p:grpSp>
        <p:sp>
          <p:nvSpPr>
            <p:cNvPr id="19" name="Shape 689"/>
            <p:cNvSpPr/>
            <p:nvPr/>
          </p:nvSpPr>
          <p:spPr>
            <a:xfrm>
              <a:off x="5793320" y="5389183"/>
              <a:ext cx="975078" cy="109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20" name="Group 648"/>
            <p:cNvGrpSpPr/>
            <p:nvPr/>
          </p:nvGrpSpPr>
          <p:grpSpPr>
            <a:xfrm>
              <a:off x="9799320" y="8804486"/>
              <a:ext cx="300285" cy="302543"/>
              <a:chOff x="0" y="0"/>
              <a:chExt cx="300284" cy="302542"/>
            </a:xfrm>
          </p:grpSpPr>
          <p:sp>
            <p:nvSpPr>
              <p:cNvPr id="55" name="Shape 646"/>
              <p:cNvSpPr/>
              <p:nvPr/>
            </p:nvSpPr>
            <p:spPr>
              <a:xfrm>
                <a:off x="-1" y="0"/>
                <a:ext cx="300286" cy="302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" name="Shape 647"/>
              <p:cNvSpPr/>
              <p:nvPr/>
            </p:nvSpPr>
            <p:spPr>
              <a:xfrm>
                <a:off x="38899" y="20850"/>
                <a:ext cx="222485" cy="262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t</a:t>
                </a:r>
              </a:p>
            </p:txBody>
          </p:sp>
        </p:grpSp>
        <p:sp>
          <p:nvSpPr>
            <p:cNvPr id="21" name="Shape 690"/>
            <p:cNvSpPr/>
            <p:nvPr/>
          </p:nvSpPr>
          <p:spPr>
            <a:xfrm>
              <a:off x="9064359" y="6251725"/>
              <a:ext cx="836594" cy="255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CBCBCB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2" name="Shape 691"/>
            <p:cNvSpPr/>
            <p:nvPr/>
          </p:nvSpPr>
          <p:spPr>
            <a:xfrm>
              <a:off x="8601417" y="7356192"/>
              <a:ext cx="1238288" cy="1469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CBCBCB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3" name="Shape 692"/>
            <p:cNvSpPr/>
            <p:nvPr/>
          </p:nvSpPr>
          <p:spPr>
            <a:xfrm>
              <a:off x="4323988" y="8941215"/>
              <a:ext cx="5470571" cy="1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/>
              <a:miter lim="400000"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24" name="Group 654"/>
            <p:cNvGrpSpPr/>
            <p:nvPr/>
          </p:nvGrpSpPr>
          <p:grpSpPr>
            <a:xfrm>
              <a:off x="3002844" y="6768817"/>
              <a:ext cx="302543" cy="302544"/>
              <a:chOff x="0" y="0"/>
              <a:chExt cx="302542" cy="302542"/>
            </a:xfrm>
          </p:grpSpPr>
          <p:sp>
            <p:nvSpPr>
              <p:cNvPr id="53" name="Shape 652"/>
              <p:cNvSpPr/>
              <p:nvPr/>
            </p:nvSpPr>
            <p:spPr>
              <a:xfrm>
                <a:off x="0" y="0"/>
                <a:ext cx="302543" cy="302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3F83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" name="Shape 653"/>
              <p:cNvSpPr/>
              <p:nvPr/>
            </p:nvSpPr>
            <p:spPr>
              <a:xfrm>
                <a:off x="13714" y="20850"/>
                <a:ext cx="275114" cy="262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</a:t>
                </a:r>
              </a:p>
            </p:txBody>
          </p:sp>
        </p:grpSp>
        <p:grpSp>
          <p:nvGrpSpPr>
            <p:cNvPr id="25" name="Group 657"/>
            <p:cNvGrpSpPr/>
            <p:nvPr/>
          </p:nvGrpSpPr>
          <p:grpSpPr>
            <a:xfrm>
              <a:off x="7516186" y="8199402"/>
              <a:ext cx="321646" cy="300286"/>
              <a:chOff x="0" y="0"/>
              <a:chExt cx="321645" cy="300284"/>
            </a:xfrm>
          </p:grpSpPr>
          <p:sp>
            <p:nvSpPr>
              <p:cNvPr id="51" name="Shape 655"/>
              <p:cNvSpPr/>
              <p:nvPr/>
            </p:nvSpPr>
            <p:spPr>
              <a:xfrm>
                <a:off x="10680" y="-1"/>
                <a:ext cx="300286" cy="300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D5D5D5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Shape 656"/>
              <p:cNvSpPr/>
              <p:nvPr/>
            </p:nvSpPr>
            <p:spPr>
              <a:xfrm>
                <a:off x="-1" y="19721"/>
                <a:ext cx="321647" cy="26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4'</a:t>
                </a:r>
              </a:p>
            </p:txBody>
          </p:sp>
        </p:grpSp>
        <p:sp>
          <p:nvSpPr>
            <p:cNvPr id="26" name="Shape 693"/>
            <p:cNvSpPr/>
            <p:nvPr/>
          </p:nvSpPr>
          <p:spPr>
            <a:xfrm>
              <a:off x="3308990" y="6634964"/>
              <a:ext cx="2209628" cy="26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7" name="Shape 694"/>
            <p:cNvSpPr/>
            <p:nvPr/>
          </p:nvSpPr>
          <p:spPr>
            <a:xfrm>
              <a:off x="2594803" y="6686021"/>
              <a:ext cx="2923815" cy="1280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8" name="Shape 695"/>
            <p:cNvSpPr/>
            <p:nvPr/>
          </p:nvSpPr>
          <p:spPr>
            <a:xfrm>
              <a:off x="5939843" y="8198093"/>
              <a:ext cx="1576344" cy="137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CBCBCB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9" name="Shape 696"/>
            <p:cNvSpPr/>
            <p:nvPr/>
          </p:nvSpPr>
          <p:spPr>
            <a:xfrm>
              <a:off x="2589281" y="8103307"/>
              <a:ext cx="1413239" cy="751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30" name="Shape 697"/>
            <p:cNvSpPr/>
            <p:nvPr/>
          </p:nvSpPr>
          <p:spPr>
            <a:xfrm>
              <a:off x="2280285" y="6712113"/>
              <a:ext cx="3238333" cy="1943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31" name="Shape 698"/>
            <p:cNvSpPr/>
            <p:nvPr/>
          </p:nvSpPr>
          <p:spPr>
            <a:xfrm>
              <a:off x="5920616" y="6208733"/>
              <a:ext cx="2934997" cy="188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ln w="25400">
              <a:solidFill>
                <a:srgbClr val="CBCBCB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32" name="Shape 699"/>
            <p:cNvSpPr/>
            <p:nvPr/>
          </p:nvSpPr>
          <p:spPr>
            <a:xfrm>
              <a:off x="880936" y="6945643"/>
              <a:ext cx="2119283" cy="35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33" name="Shape 700"/>
            <p:cNvSpPr/>
            <p:nvPr/>
          </p:nvSpPr>
          <p:spPr>
            <a:xfrm>
              <a:off x="871394" y="7382285"/>
              <a:ext cx="1434531" cy="587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8A8A8A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34" name="Shape 701"/>
            <p:cNvSpPr/>
            <p:nvPr/>
          </p:nvSpPr>
          <p:spPr>
            <a:xfrm>
              <a:off x="5840086" y="6703613"/>
              <a:ext cx="3973372" cy="217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/>
              <a:miter lim="400000"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35" name="Shape 702"/>
            <p:cNvSpPr/>
            <p:nvPr/>
          </p:nvSpPr>
          <p:spPr>
            <a:xfrm>
              <a:off x="7837654" y="8392399"/>
              <a:ext cx="1962141" cy="52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ln w="25400">
              <a:solidFill>
                <a:srgbClr val="CBCBCB"/>
              </a:solidFill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36" name="Group 670"/>
            <p:cNvGrpSpPr/>
            <p:nvPr/>
          </p:nvGrpSpPr>
          <p:grpSpPr>
            <a:xfrm>
              <a:off x="5518617" y="6464300"/>
              <a:ext cx="321646" cy="302543"/>
              <a:chOff x="0" y="0"/>
              <a:chExt cx="321645" cy="302542"/>
            </a:xfrm>
          </p:grpSpPr>
          <p:sp>
            <p:nvSpPr>
              <p:cNvPr id="49" name="Shape 668"/>
              <p:cNvSpPr/>
              <p:nvPr/>
            </p:nvSpPr>
            <p:spPr>
              <a:xfrm>
                <a:off x="10680" y="0"/>
                <a:ext cx="300285" cy="302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3F83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Shape 669"/>
              <p:cNvSpPr/>
              <p:nvPr/>
            </p:nvSpPr>
            <p:spPr>
              <a:xfrm>
                <a:off x="-1" y="22826"/>
                <a:ext cx="321647" cy="262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marL="57587" marR="57587"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2'</a:t>
                </a:r>
              </a:p>
            </p:txBody>
          </p:sp>
        </p:grpSp>
        <p:sp>
          <p:nvSpPr>
            <p:cNvPr id="37" name="Shape 671"/>
            <p:cNvSpPr/>
            <p:nvPr/>
          </p:nvSpPr>
          <p:spPr>
            <a:xfrm>
              <a:off x="10537204" y="5969000"/>
              <a:ext cx="2145919" cy="161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 algn="l">
                <a:lnSpc>
                  <a:spcPct val="150000"/>
                </a:lnSpc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  <a:t>L</a:t>
              </a:r>
              <a:r>
                <a:rPr sz="2000" b="1" baseline="-5999">
                  <a:latin typeface="Lucida Grande"/>
                  <a:ea typeface="Lucida Grande"/>
                  <a:cs typeface="Lucida Grande"/>
                  <a:sym typeface="Lucida Grande"/>
                </a:rPr>
                <a:t>A         </a:t>
              </a:r>
              <a: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  <a:t>= {2, 4, 5}</a:t>
              </a:r>
              <a:b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</a:br>
              <a: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  <a:t>L</a:t>
              </a:r>
              <a:r>
                <a:rPr sz="2000" b="1" baseline="-5999">
                  <a:latin typeface="Lucida Grande"/>
                  <a:ea typeface="Lucida Grande"/>
                  <a:cs typeface="Lucida Grande"/>
                  <a:sym typeface="Lucida Grande"/>
                </a:rPr>
                <a:t>B</a:t>
              </a:r>
              <a: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  <a:t>      = {1, 3}</a:t>
              </a:r>
              <a:b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</a:br>
              <a: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  <a:t>R</a:t>
              </a:r>
              <a:r>
                <a:rPr sz="2000" b="1" baseline="-5999">
                  <a:latin typeface="Lucida Grande"/>
                  <a:ea typeface="Lucida Grande"/>
                  <a:cs typeface="Lucida Grande"/>
                  <a:sym typeface="Lucida Grande"/>
                </a:rPr>
                <a:t>A       </a:t>
              </a:r>
              <a: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  <a:t> = {2', 5'}</a:t>
              </a:r>
              <a:b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</a:br>
              <a: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  <a:t>N(L</a:t>
              </a:r>
              <a:r>
                <a:rPr sz="2000" b="1" baseline="-5999">
                  <a:latin typeface="Lucida Grande"/>
                  <a:ea typeface="Lucida Grande"/>
                  <a:cs typeface="Lucida Grande"/>
                  <a:sym typeface="Lucida Grande"/>
                </a:rPr>
                <a:t>A</a:t>
              </a:r>
              <a:r>
                <a:rPr sz="2000" b="1">
                  <a:latin typeface="Lucida Grande"/>
                  <a:ea typeface="Lucida Grande"/>
                  <a:cs typeface="Lucida Grande"/>
                  <a:sym typeface="Lucida Grande"/>
                </a:rPr>
                <a:t>) = {2', 5'}</a:t>
              </a:r>
            </a:p>
          </p:txBody>
        </p:sp>
        <p:grpSp>
          <p:nvGrpSpPr>
            <p:cNvPr id="38" name="Group 682"/>
            <p:cNvGrpSpPr/>
            <p:nvPr/>
          </p:nvGrpSpPr>
          <p:grpSpPr>
            <a:xfrm>
              <a:off x="331611" y="5438986"/>
              <a:ext cx="7731198" cy="3821625"/>
              <a:chOff x="0" y="0"/>
              <a:chExt cx="7731197" cy="3821624"/>
            </a:xfrm>
          </p:grpSpPr>
          <p:sp>
            <p:nvSpPr>
              <p:cNvPr id="39" name="Shape 672"/>
              <p:cNvSpPr/>
              <p:nvPr/>
            </p:nvSpPr>
            <p:spPr>
              <a:xfrm>
                <a:off x="4790158" y="219004"/>
                <a:ext cx="469901" cy="320088"/>
              </a:xfrm>
              <a:prstGeom prst="rect">
                <a:avLst/>
              </a:prstGeom>
              <a:solidFill>
                <a:srgbClr val="F2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spcBef>
                    <a:spcPts val="1000"/>
                  </a:spcBef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</a:p>
            </p:txBody>
          </p:sp>
          <p:sp>
            <p:nvSpPr>
              <p:cNvPr id="40" name="Shape 673"/>
              <p:cNvSpPr/>
              <p:nvPr/>
            </p:nvSpPr>
            <p:spPr>
              <a:xfrm>
                <a:off x="7261296" y="0"/>
                <a:ext cx="469901" cy="440120"/>
              </a:xfrm>
              <a:prstGeom prst="rect">
                <a:avLst/>
              </a:prstGeom>
              <a:solidFill>
                <a:srgbClr val="F2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spcBef>
                    <a:spcPts val="1300"/>
                  </a:spcBef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  <a:latin typeface="Symbol"/>
                    <a:ea typeface="Symbol"/>
                    <a:cs typeface="Symbol"/>
                    <a:sym typeface="Symbol"/>
                  </a:defRPr>
                </a:lvl1pPr>
              </a:lstStyle>
              <a:p>
                <a:pPr lvl="0">
                  <a:defRPr sz="1800"/>
                </a:pPr>
                <a:r>
                  <a:rPr sz="2200">
                    <a:latin typeface="Times" panose="02020603050405020304" pitchFamily="18" charset="0"/>
                    <a:cs typeface="Times" panose="02020603050405020304" pitchFamily="18" charset="0"/>
                  </a:rPr>
                  <a:t>∞</a:t>
                </a:r>
              </a:p>
            </p:txBody>
          </p:sp>
          <p:sp>
            <p:nvSpPr>
              <p:cNvPr id="41" name="Shape 674"/>
              <p:cNvSpPr/>
              <p:nvPr/>
            </p:nvSpPr>
            <p:spPr>
              <a:xfrm>
                <a:off x="4322515" y="2481016"/>
                <a:ext cx="469901" cy="320088"/>
              </a:xfrm>
              <a:prstGeom prst="rect">
                <a:avLst/>
              </a:prstGeom>
              <a:solidFill>
                <a:srgbClr val="F2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spcBef>
                    <a:spcPts val="1000"/>
                  </a:spcBef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</a:p>
            </p:txBody>
          </p:sp>
          <p:sp>
            <p:nvSpPr>
              <p:cNvPr id="42" name="Shape 675"/>
              <p:cNvSpPr/>
              <p:nvPr/>
            </p:nvSpPr>
            <p:spPr>
              <a:xfrm>
                <a:off x="5802771" y="3400213"/>
                <a:ext cx="469901" cy="320088"/>
              </a:xfrm>
              <a:prstGeom prst="rect">
                <a:avLst/>
              </a:prstGeom>
              <a:solidFill>
                <a:srgbClr val="F2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spcBef>
                    <a:spcPts val="1000"/>
                  </a:spcBef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</a:p>
            </p:txBody>
          </p:sp>
          <p:sp>
            <p:nvSpPr>
              <p:cNvPr id="43" name="Shape 676"/>
              <p:cNvSpPr/>
              <p:nvPr/>
            </p:nvSpPr>
            <p:spPr>
              <a:xfrm>
                <a:off x="6204655" y="1431431"/>
                <a:ext cx="469901" cy="320088"/>
              </a:xfrm>
              <a:prstGeom prst="rect">
                <a:avLst/>
              </a:prstGeom>
              <a:solidFill>
                <a:srgbClr val="F2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spcBef>
                    <a:spcPts val="1000"/>
                  </a:spcBef>
                  <a:buFont typeface="Helvetica"/>
                  <a:tabLst>
                    <a:tab pos="1066800" algn="l"/>
                  </a:tabLst>
                  <a:defRPr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1600"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</a:p>
            </p:txBody>
          </p:sp>
          <p:sp>
            <p:nvSpPr>
              <p:cNvPr id="44" name="Shape 677"/>
              <p:cNvSpPr/>
              <p:nvPr/>
            </p:nvSpPr>
            <p:spPr>
              <a:xfrm>
                <a:off x="2202744" y="681849"/>
                <a:ext cx="469901" cy="3600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1066800" algn="l"/>
                  </a:tabLst>
                  <a:defRPr sz="1800" b="1">
                    <a:solidFill>
                      <a:srgbClr val="0000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 lvl="0">
                  <a:defRPr b="0"/>
                </a:pPr>
                <a:r>
                  <a:rPr b="1">
                    <a:latin typeface="Times" panose="02020603050405020304" pitchFamily="18" charset="0"/>
                    <a:cs typeface="Times" panose="02020603050405020304" pitchFamily="18" charset="0"/>
                  </a:rPr>
                  <a:t>A</a:t>
                </a:r>
              </a:p>
            </p:txBody>
          </p:sp>
          <p:sp>
            <p:nvSpPr>
              <p:cNvPr id="45" name="Shape 678"/>
              <p:cNvSpPr/>
              <p:nvPr/>
            </p:nvSpPr>
            <p:spPr>
              <a:xfrm>
                <a:off x="5939366" y="252589"/>
                <a:ext cx="292101" cy="396262"/>
              </a:xfrm>
              <a:prstGeom prst="rect">
                <a:avLst/>
              </a:prstGeom>
              <a:solidFill>
                <a:srgbClr val="F2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spcBef>
                    <a:spcPts val="1300"/>
                  </a:spcBef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  <a:latin typeface="Symbol"/>
                    <a:ea typeface="Symbol"/>
                    <a:cs typeface="Symbol"/>
                    <a:sym typeface="Symbol"/>
                  </a:defRPr>
                </a:lvl1pPr>
              </a:lstStyle>
              <a:p>
                <a:pPr lvl="0">
                  <a:defRPr sz="1800"/>
                </a:pPr>
                <a:r>
                  <a:rPr sz="2200">
                    <a:latin typeface="Times" panose="02020603050405020304" pitchFamily="18" charset="0"/>
                    <a:cs typeface="Times" panose="02020603050405020304" pitchFamily="18" charset="0"/>
                  </a:rPr>
                  <a:t>∞</a:t>
                </a:r>
              </a:p>
            </p:txBody>
          </p:sp>
          <p:sp>
            <p:nvSpPr>
              <p:cNvPr id="46" name="Shape 679"/>
              <p:cNvSpPr/>
              <p:nvPr/>
            </p:nvSpPr>
            <p:spPr>
              <a:xfrm>
                <a:off x="758350" y="266417"/>
                <a:ext cx="243656" cy="3600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tabLst>
                    <a:tab pos="1066800" algn="l"/>
                  </a:tabLst>
                  <a:defRPr sz="1800" b="1">
                    <a:solidFill>
                      <a:srgbClr val="0000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 lvl="0">
                  <a:defRPr b="0"/>
                </a:pPr>
                <a:r>
                  <a:rPr b="1">
                    <a:latin typeface="Times" panose="02020603050405020304" pitchFamily="18" charset="0"/>
                    <a:cs typeface="Times" panose="02020603050405020304" pitchFamily="18" charset="0"/>
                  </a:rPr>
                  <a:t>G'</a:t>
                </a:r>
              </a:p>
            </p:txBody>
          </p:sp>
          <p:sp>
            <p:nvSpPr>
              <p:cNvPr id="47" name="Shape 680"/>
              <p:cNvSpPr/>
              <p:nvPr/>
            </p:nvSpPr>
            <p:spPr>
              <a:xfrm>
                <a:off x="3891562" y="1194364"/>
                <a:ext cx="292101" cy="440120"/>
              </a:xfrm>
              <a:prstGeom prst="rect">
                <a:avLst/>
              </a:prstGeom>
              <a:solidFill>
                <a:srgbClr val="F2F6F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spcBef>
                    <a:spcPts val="1300"/>
                  </a:spcBef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  <a:latin typeface="Symbol"/>
                    <a:ea typeface="Symbol"/>
                    <a:cs typeface="Symbol"/>
                    <a:sym typeface="Symbol"/>
                  </a:defRPr>
                </a:lvl1pPr>
              </a:lstStyle>
              <a:p>
                <a:pPr lvl="0">
                  <a:defRPr sz="1800"/>
                </a:pPr>
                <a:r>
                  <a:rPr sz="2200">
                    <a:latin typeface="Times" panose="02020603050405020304" pitchFamily="18" charset="0"/>
                    <a:cs typeface="Times" panose="02020603050405020304" pitchFamily="18" charset="0"/>
                  </a:rPr>
                  <a:t>∞</a:t>
                </a:r>
              </a:p>
            </p:txBody>
          </p:sp>
          <p:sp>
            <p:nvSpPr>
              <p:cNvPr id="48" name="Shape 681"/>
              <p:cNvSpPr/>
              <p:nvPr/>
            </p:nvSpPr>
            <p:spPr>
              <a:xfrm>
                <a:off x="0" y="481523"/>
                <a:ext cx="6121401" cy="3340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91" extrusionOk="0">
                    <a:moveTo>
                      <a:pt x="20461" y="0"/>
                    </a:moveTo>
                    <a:cubicBezTo>
                      <a:pt x="20863" y="139"/>
                      <a:pt x="20847" y="293"/>
                      <a:pt x="21165" y="628"/>
                    </a:cubicBezTo>
                    <a:cubicBezTo>
                      <a:pt x="21315" y="1382"/>
                      <a:pt x="21106" y="502"/>
                      <a:pt x="21416" y="1270"/>
                    </a:cubicBezTo>
                    <a:cubicBezTo>
                      <a:pt x="21525" y="1536"/>
                      <a:pt x="21541" y="2010"/>
                      <a:pt x="21600" y="2317"/>
                    </a:cubicBezTo>
                    <a:cubicBezTo>
                      <a:pt x="21575" y="3057"/>
                      <a:pt x="21583" y="3811"/>
                      <a:pt x="21541" y="4537"/>
                    </a:cubicBezTo>
                    <a:cubicBezTo>
                      <a:pt x="21491" y="5236"/>
                      <a:pt x="21307" y="5361"/>
                      <a:pt x="21031" y="5808"/>
                    </a:cubicBezTo>
                    <a:cubicBezTo>
                      <a:pt x="20679" y="6394"/>
                      <a:pt x="20386" y="6911"/>
                      <a:pt x="19892" y="7176"/>
                    </a:cubicBezTo>
                    <a:cubicBezTo>
                      <a:pt x="19524" y="7581"/>
                      <a:pt x="19113" y="7958"/>
                      <a:pt x="18687" y="8126"/>
                    </a:cubicBezTo>
                    <a:cubicBezTo>
                      <a:pt x="18360" y="8405"/>
                      <a:pt x="18033" y="8405"/>
                      <a:pt x="17682" y="8545"/>
                    </a:cubicBezTo>
                    <a:cubicBezTo>
                      <a:pt x="17339" y="8684"/>
                      <a:pt x="16970" y="8992"/>
                      <a:pt x="16635" y="9173"/>
                    </a:cubicBezTo>
                    <a:cubicBezTo>
                      <a:pt x="16418" y="9299"/>
                      <a:pt x="16125" y="10067"/>
                      <a:pt x="15949" y="10388"/>
                    </a:cubicBezTo>
                    <a:cubicBezTo>
                      <a:pt x="15781" y="10723"/>
                      <a:pt x="15673" y="10932"/>
                      <a:pt x="15421" y="11128"/>
                    </a:cubicBezTo>
                    <a:cubicBezTo>
                      <a:pt x="14969" y="11463"/>
                      <a:pt x="14936" y="11212"/>
                      <a:pt x="14651" y="11938"/>
                    </a:cubicBezTo>
                    <a:cubicBezTo>
                      <a:pt x="14484" y="13571"/>
                      <a:pt x="14743" y="13529"/>
                      <a:pt x="15020" y="14786"/>
                    </a:cubicBezTo>
                    <a:cubicBezTo>
                      <a:pt x="15078" y="15009"/>
                      <a:pt x="15112" y="15512"/>
                      <a:pt x="15145" y="15735"/>
                    </a:cubicBezTo>
                    <a:cubicBezTo>
                      <a:pt x="15204" y="16140"/>
                      <a:pt x="15329" y="16489"/>
                      <a:pt x="15405" y="16894"/>
                    </a:cubicBezTo>
                    <a:cubicBezTo>
                      <a:pt x="15363" y="18109"/>
                      <a:pt x="15530" y="19505"/>
                      <a:pt x="14701" y="19952"/>
                    </a:cubicBezTo>
                    <a:cubicBezTo>
                      <a:pt x="13328" y="21474"/>
                      <a:pt x="10231" y="20175"/>
                      <a:pt x="9645" y="20162"/>
                    </a:cubicBezTo>
                    <a:cubicBezTo>
                      <a:pt x="9260" y="20078"/>
                      <a:pt x="8874" y="20036"/>
                      <a:pt x="8506" y="19952"/>
                    </a:cubicBezTo>
                    <a:cubicBezTo>
                      <a:pt x="8154" y="19854"/>
                      <a:pt x="7811" y="19603"/>
                      <a:pt x="7485" y="19422"/>
                    </a:cubicBezTo>
                    <a:cubicBezTo>
                      <a:pt x="6907" y="19086"/>
                      <a:pt x="6338" y="18779"/>
                      <a:pt x="5777" y="18360"/>
                    </a:cubicBezTo>
                    <a:cubicBezTo>
                      <a:pt x="5283" y="17997"/>
                      <a:pt x="4713" y="18039"/>
                      <a:pt x="4253" y="17523"/>
                    </a:cubicBezTo>
                    <a:cubicBezTo>
                      <a:pt x="3633" y="16811"/>
                      <a:pt x="3156" y="15973"/>
                      <a:pt x="2620" y="15093"/>
                    </a:cubicBezTo>
                    <a:cubicBezTo>
                      <a:pt x="2336" y="14632"/>
                      <a:pt x="2034" y="14241"/>
                      <a:pt x="1792" y="13725"/>
                    </a:cubicBezTo>
                    <a:cubicBezTo>
                      <a:pt x="1767" y="13585"/>
                      <a:pt x="1758" y="13446"/>
                      <a:pt x="1725" y="13292"/>
                    </a:cubicBezTo>
                    <a:cubicBezTo>
                      <a:pt x="1691" y="13110"/>
                      <a:pt x="1055" y="12189"/>
                      <a:pt x="1021" y="12007"/>
                    </a:cubicBezTo>
                    <a:cubicBezTo>
                      <a:pt x="829" y="11491"/>
                      <a:pt x="494" y="11212"/>
                      <a:pt x="276" y="10388"/>
                    </a:cubicBezTo>
                    <a:cubicBezTo>
                      <a:pt x="159" y="9913"/>
                      <a:pt x="42" y="8335"/>
                      <a:pt x="0" y="7749"/>
                    </a:cubicBezTo>
                    <a:cubicBezTo>
                      <a:pt x="25" y="7358"/>
                      <a:pt x="251" y="7009"/>
                      <a:pt x="335" y="6646"/>
                    </a:cubicBezTo>
                    <a:cubicBezTo>
                      <a:pt x="368" y="6506"/>
                      <a:pt x="511" y="6520"/>
                      <a:pt x="586" y="6436"/>
                    </a:cubicBezTo>
                    <a:cubicBezTo>
                      <a:pt x="1005" y="6004"/>
                      <a:pt x="1298" y="5892"/>
                      <a:pt x="1792" y="5696"/>
                    </a:cubicBezTo>
                    <a:cubicBezTo>
                      <a:pt x="1800" y="5696"/>
                      <a:pt x="2286" y="5501"/>
                      <a:pt x="2294" y="5487"/>
                    </a:cubicBezTo>
                    <a:cubicBezTo>
                      <a:pt x="2997" y="4901"/>
                      <a:pt x="3793" y="4635"/>
                      <a:pt x="4513" y="4119"/>
                    </a:cubicBezTo>
                    <a:cubicBezTo>
                      <a:pt x="4772" y="3937"/>
                      <a:pt x="5015" y="3770"/>
                      <a:pt x="5274" y="3588"/>
                    </a:cubicBezTo>
                    <a:cubicBezTo>
                      <a:pt x="5475" y="3448"/>
                      <a:pt x="5710" y="3434"/>
                      <a:pt x="5902" y="3267"/>
                    </a:cubicBezTo>
                    <a:cubicBezTo>
                      <a:pt x="6346" y="2904"/>
                      <a:pt x="6530" y="2122"/>
                      <a:pt x="7016" y="1926"/>
                    </a:cubicBezTo>
                    <a:cubicBezTo>
                      <a:pt x="7351" y="1563"/>
                      <a:pt x="7769" y="1382"/>
                      <a:pt x="8154" y="1173"/>
                    </a:cubicBezTo>
                    <a:cubicBezTo>
                      <a:pt x="8849" y="405"/>
                      <a:pt x="10021" y="851"/>
                      <a:pt x="10842" y="628"/>
                    </a:cubicBezTo>
                    <a:cubicBezTo>
                      <a:pt x="14768" y="768"/>
                      <a:pt x="12776" y="433"/>
                      <a:pt x="14325" y="1061"/>
                    </a:cubicBezTo>
                    <a:cubicBezTo>
                      <a:pt x="14986" y="1605"/>
                      <a:pt x="15547" y="1954"/>
                      <a:pt x="16284" y="2108"/>
                    </a:cubicBezTo>
                    <a:cubicBezTo>
                      <a:pt x="16811" y="2080"/>
                      <a:pt x="17347" y="2136"/>
                      <a:pt x="17866" y="2010"/>
                    </a:cubicBezTo>
                    <a:cubicBezTo>
                      <a:pt x="17958" y="1982"/>
                      <a:pt x="17983" y="1787"/>
                      <a:pt x="18059" y="1689"/>
                    </a:cubicBezTo>
                    <a:cubicBezTo>
                      <a:pt x="18251" y="1410"/>
                      <a:pt x="18527" y="1326"/>
                      <a:pt x="18753" y="1159"/>
                    </a:cubicBezTo>
                    <a:cubicBezTo>
                      <a:pt x="19381" y="712"/>
                      <a:pt x="18603" y="1186"/>
                      <a:pt x="19323" y="837"/>
                    </a:cubicBezTo>
                    <a:cubicBezTo>
                      <a:pt x="19515" y="740"/>
                      <a:pt x="19892" y="530"/>
                      <a:pt x="19892" y="530"/>
                    </a:cubicBezTo>
                    <a:cubicBezTo>
                      <a:pt x="19976" y="419"/>
                      <a:pt x="20051" y="293"/>
                      <a:pt x="20152" y="209"/>
                    </a:cubicBezTo>
                    <a:cubicBezTo>
                      <a:pt x="20562" y="-126"/>
                      <a:pt x="20286" y="293"/>
                      <a:pt x="20461" y="0"/>
                    </a:cubicBezTo>
                    <a:close/>
                  </a:path>
                </a:pathLst>
              </a:custGeom>
              <a:solidFill>
                <a:srgbClr val="003F83">
                  <a:alpha val="15000"/>
                </a:srgbClr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61411" marR="61411" lvl="0" defTabSz="457200">
                  <a:lnSpc>
                    <a:spcPct val="100000"/>
                  </a:lnSpc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8523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/>
              <a:t>10.  Extending Tractability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finding small vertex covers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solving NP-hard problems on trees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circular arc coverings</a:t>
            </a:r>
          </a:p>
          <a:p>
            <a:pPr lvl="2">
              <a:tabLst>
                <a:tab pos="1244600" algn="l"/>
              </a:tabLst>
              <a:defRPr sz="1800" i="0"/>
            </a:pPr>
            <a:r>
              <a:rPr sz="3000" i="1"/>
              <a:t>vertex cover in bipartite graphs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Vertex cover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/>
              <a:t>Given a graph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=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and an integer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, is there a subset of vertices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⊆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/>
              <a:t> such that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| ≤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, and for each edge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either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or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or both?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</a:t>
            </a:fld>
            <a:endParaRPr sz="1200"/>
          </a:p>
        </p:txBody>
      </p:sp>
      <p:grpSp>
        <p:nvGrpSpPr>
          <p:cNvPr id="48" name="Group 48"/>
          <p:cNvGrpSpPr/>
          <p:nvPr/>
        </p:nvGrpSpPr>
        <p:grpSpPr>
          <a:xfrm>
            <a:off x="4229099" y="5768904"/>
            <a:ext cx="354473" cy="352214"/>
            <a:chOff x="0" y="0"/>
            <a:chExt cx="354471" cy="352213"/>
          </a:xfrm>
        </p:grpSpPr>
        <p:sp>
          <p:nvSpPr>
            <p:cNvPr id="46" name="Shape 46"/>
            <p:cNvSpPr/>
            <p:nvPr/>
          </p:nvSpPr>
          <p:spPr>
            <a:xfrm>
              <a:off x="-1" y="-1"/>
              <a:ext cx="354473" cy="35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37139" y="45686"/>
              <a:ext cx="275113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3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7972213" y="3670299"/>
            <a:ext cx="354472" cy="354473"/>
            <a:chOff x="0" y="0"/>
            <a:chExt cx="354471" cy="354471"/>
          </a:xfrm>
        </p:grpSpPr>
        <p:sp>
          <p:nvSpPr>
            <p:cNvPr id="49" name="Shape 49"/>
            <p:cNvSpPr/>
            <p:nvPr/>
          </p:nvSpPr>
          <p:spPr>
            <a:xfrm>
              <a:off x="-1" y="-1"/>
              <a:ext cx="354473" cy="3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9678" y="43428"/>
              <a:ext cx="275113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6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7947579" y="7814450"/>
            <a:ext cx="403740" cy="354473"/>
            <a:chOff x="0" y="0"/>
            <a:chExt cx="403738" cy="354471"/>
          </a:xfrm>
        </p:grpSpPr>
        <p:sp>
          <p:nvSpPr>
            <p:cNvPr id="52" name="Shape 52"/>
            <p:cNvSpPr/>
            <p:nvPr/>
          </p:nvSpPr>
          <p:spPr>
            <a:xfrm>
              <a:off x="24633" y="-1"/>
              <a:ext cx="354472" cy="3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-1" y="46815"/>
              <a:ext cx="403740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10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972213" y="4667108"/>
            <a:ext cx="354472" cy="354473"/>
            <a:chOff x="0" y="0"/>
            <a:chExt cx="354471" cy="354471"/>
          </a:xfrm>
        </p:grpSpPr>
        <p:sp>
          <p:nvSpPr>
            <p:cNvPr id="55" name="Shape 55"/>
            <p:cNvSpPr/>
            <p:nvPr/>
          </p:nvSpPr>
          <p:spPr>
            <a:xfrm>
              <a:off x="-1" y="-1"/>
              <a:ext cx="354473" cy="3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9678" y="46814"/>
              <a:ext cx="275113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7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4229099" y="3670299"/>
            <a:ext cx="354473" cy="354473"/>
            <a:chOff x="0" y="0"/>
            <a:chExt cx="354471" cy="354471"/>
          </a:xfrm>
        </p:grpSpPr>
        <p:sp>
          <p:nvSpPr>
            <p:cNvPr id="58" name="Shape 58"/>
            <p:cNvSpPr/>
            <p:nvPr/>
          </p:nvSpPr>
          <p:spPr>
            <a:xfrm>
              <a:off x="-1" y="-1"/>
              <a:ext cx="354473" cy="3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7139" y="43428"/>
              <a:ext cx="275113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4229099" y="7814450"/>
            <a:ext cx="354473" cy="354473"/>
            <a:chOff x="0" y="0"/>
            <a:chExt cx="354471" cy="354471"/>
          </a:xfrm>
        </p:grpSpPr>
        <p:sp>
          <p:nvSpPr>
            <p:cNvPr id="61" name="Shape 61"/>
            <p:cNvSpPr/>
            <p:nvPr/>
          </p:nvSpPr>
          <p:spPr>
            <a:xfrm>
              <a:off x="-1" y="-1"/>
              <a:ext cx="354473" cy="3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37139" y="46815"/>
              <a:ext cx="275113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5</a:t>
              </a:r>
            </a:p>
          </p:txBody>
        </p:sp>
      </p:grpSp>
      <p:sp>
        <p:nvSpPr>
          <p:cNvPr id="64" name="Shape 64"/>
          <p:cNvSpPr/>
          <p:nvPr/>
        </p:nvSpPr>
        <p:spPr>
          <a:xfrm>
            <a:off x="4590062" y="5945011"/>
            <a:ext cx="3382152" cy="2258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581031" y="3845277"/>
            <a:ext cx="3382152" cy="2259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581031" y="7992816"/>
            <a:ext cx="3382152" cy="2258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9" name="Group 69"/>
          <p:cNvGrpSpPr/>
          <p:nvPr/>
        </p:nvGrpSpPr>
        <p:grpSpPr>
          <a:xfrm>
            <a:off x="7972213" y="5768904"/>
            <a:ext cx="354472" cy="352214"/>
            <a:chOff x="0" y="0"/>
            <a:chExt cx="354471" cy="352213"/>
          </a:xfrm>
        </p:grpSpPr>
        <p:sp>
          <p:nvSpPr>
            <p:cNvPr id="67" name="Shape 67"/>
            <p:cNvSpPr/>
            <p:nvPr/>
          </p:nvSpPr>
          <p:spPr>
            <a:xfrm>
              <a:off x="-1" y="-1"/>
              <a:ext cx="354473" cy="35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9678" y="45686"/>
              <a:ext cx="275113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8</a:t>
              </a:r>
            </a:p>
          </p:txBody>
        </p:sp>
      </p:grpSp>
      <p:sp>
        <p:nvSpPr>
          <p:cNvPr id="70" name="Shape 70"/>
          <p:cNvSpPr/>
          <p:nvPr/>
        </p:nvSpPr>
        <p:spPr>
          <a:xfrm>
            <a:off x="4581031" y="3845277"/>
            <a:ext cx="3382152" cy="1002455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3" name="Group 73"/>
          <p:cNvGrpSpPr/>
          <p:nvPr/>
        </p:nvGrpSpPr>
        <p:grpSpPr>
          <a:xfrm>
            <a:off x="4229099" y="4667108"/>
            <a:ext cx="354473" cy="354473"/>
            <a:chOff x="0" y="0"/>
            <a:chExt cx="354471" cy="354471"/>
          </a:xfrm>
        </p:grpSpPr>
        <p:sp>
          <p:nvSpPr>
            <p:cNvPr id="71" name="Shape 71"/>
            <p:cNvSpPr/>
            <p:nvPr/>
          </p:nvSpPr>
          <p:spPr>
            <a:xfrm>
              <a:off x="-1" y="-1"/>
              <a:ext cx="354473" cy="3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7139" y="46814"/>
              <a:ext cx="275113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4229099" y="6769099"/>
            <a:ext cx="354473" cy="354473"/>
            <a:chOff x="0" y="0"/>
            <a:chExt cx="354471" cy="354471"/>
          </a:xfrm>
        </p:grpSpPr>
        <p:sp>
          <p:nvSpPr>
            <p:cNvPr id="74" name="Shape 74"/>
            <p:cNvSpPr/>
            <p:nvPr/>
          </p:nvSpPr>
          <p:spPr>
            <a:xfrm>
              <a:off x="-1" y="-1"/>
              <a:ext cx="354473" cy="3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7139" y="46814"/>
              <a:ext cx="275113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4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7972213" y="6769099"/>
            <a:ext cx="354472" cy="354473"/>
            <a:chOff x="0" y="0"/>
            <a:chExt cx="354471" cy="354471"/>
          </a:xfrm>
        </p:grpSpPr>
        <p:sp>
          <p:nvSpPr>
            <p:cNvPr id="77" name="Shape 77"/>
            <p:cNvSpPr/>
            <p:nvPr/>
          </p:nvSpPr>
          <p:spPr>
            <a:xfrm>
              <a:off x="-1" y="-1"/>
              <a:ext cx="354473" cy="3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9678" y="46814"/>
              <a:ext cx="275113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9</a:t>
              </a:r>
            </a:p>
          </p:txBody>
        </p:sp>
      </p:grpSp>
      <p:sp>
        <p:nvSpPr>
          <p:cNvPr id="80" name="Shape 80"/>
          <p:cNvSpPr/>
          <p:nvPr/>
        </p:nvSpPr>
        <p:spPr>
          <a:xfrm>
            <a:off x="4581031" y="4845473"/>
            <a:ext cx="3382152" cy="2259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flipV="1">
            <a:off x="4581031" y="4847731"/>
            <a:ext cx="3382152" cy="2099734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590062" y="5945011"/>
            <a:ext cx="3434081" cy="876019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581031" y="6947464"/>
            <a:ext cx="3382152" cy="1041401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V="1">
            <a:off x="4581031" y="4845473"/>
            <a:ext cx="3382152" cy="3147344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V="1">
            <a:off x="4590062" y="3843020"/>
            <a:ext cx="3373121" cy="2101992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150577" y="7123571"/>
            <a:ext cx="2259" cy="679592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577" y="5032869"/>
            <a:ext cx="2259" cy="736036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8150577" y="4032673"/>
            <a:ext cx="2259" cy="623148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 flipV="1">
            <a:off x="4404924" y="5016500"/>
            <a:ext cx="2259" cy="736036"/>
          </a:xfrm>
          <a:prstGeom prst="line">
            <a:avLst/>
          </a:prstGeom>
          <a:ln w="38100">
            <a:solidFill>
              <a:srgbClr val="BABABA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542948" y="8810131"/>
            <a:ext cx="552845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S = { 3, 6, 7, 10 } is a vertex cover of size k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Finding small vertex covers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Q.  </a:t>
            </a:r>
            <a:r>
              <a:rPr sz="2400" cap="small">
                <a:uFill>
                  <a:solidFill/>
                </a:uFill>
              </a:rPr>
              <a:t>VertexCover</a:t>
            </a:r>
            <a:r>
              <a:rPr sz="2400">
                <a:uFill>
                  <a:solidFill/>
                </a:uFill>
              </a:rPr>
              <a:t> is NP-complete. But what 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is small?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Brute force.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 i="1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+1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Try all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 i="1" baseline="3050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subsets of size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Takes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time to check whether a subset is a vertex cover.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Goal.  </a:t>
            </a:r>
            <a:r>
              <a:rPr sz="2400">
                <a:uFill>
                  <a:solidFill/>
                </a:uFill>
              </a:rPr>
              <a:t>Limit exponential dependency on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, say to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O(2</a:t>
            </a:r>
            <a:r>
              <a:rPr sz="2400" i="1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.</a:t>
            </a:r>
            <a:r>
              <a:rPr sz="2400">
                <a:solidFill>
                  <a:srgbClr val="0048AA"/>
                </a:solidFill>
              </a:rPr>
              <a:t>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Ex.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1,000,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10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Brute. </a:t>
            </a:r>
            <a:r>
              <a:rPr sz="2400">
                <a:uFill>
                  <a:solidFill/>
                </a:uFill>
              </a:rPr>
              <a:t> 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 i="1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+1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= 10</a:t>
            </a:r>
            <a:r>
              <a:rPr sz="2400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34 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⇒</a:t>
            </a:r>
            <a:r>
              <a:rPr sz="2400">
                <a:uFill>
                  <a:solidFill/>
                </a:uFill>
              </a:rPr>
              <a:t>  infeasible.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Better.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2400" i="1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10</a:t>
            </a:r>
            <a:r>
              <a:rPr sz="2400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7	 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⇒</a:t>
            </a:r>
            <a:r>
              <a:rPr sz="2400">
                <a:uFill>
                  <a:solidFill/>
                </a:uFill>
              </a:rPr>
              <a:t>  feasible.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Remark.  </a:t>
            </a:r>
            <a:r>
              <a:rPr sz="2400">
                <a:uFill>
                  <a:solidFill/>
                </a:uFill>
              </a:rPr>
              <a:t>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is a constant, then the algorithm is poly-time;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is a small constant, then it's also practical.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</a:t>
            </a:fld>
            <a:endParaRPr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Finding small vertex covers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Claim.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be an edge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</a:rPr>
              <a:t>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</a:rPr>
              <a:t> has a vertex cover of size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≤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iff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at least one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− {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}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− {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}</a:t>
            </a:r>
            <a:r>
              <a:rPr sz="2400">
                <a:uFill>
                  <a:solidFill/>
                </a:uFill>
              </a:rPr>
              <a:t> has a vertex cover of size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≤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− 1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0048AA"/>
                </a:solidFill>
                <a:latin typeface="Symbol"/>
                <a:ea typeface="Symbol"/>
                <a:cs typeface="Symbol"/>
                <a:sym typeface="Symbol"/>
              </a:rPr>
              <a:t>⇒</a:t>
            </a:r>
            <a:endParaRPr sz="2400">
              <a:solidFill>
                <a:srgbClr val="0048AA"/>
              </a:solidFill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Suppose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/>
              <a:t> has a vertex cover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of size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contains either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/>
              <a:t> or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/>
              <a:t> (or both).  Assume it contains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− {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}</a:t>
            </a:r>
            <a:r>
              <a:rPr sz="2400"/>
              <a:t> is a vertex cover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− {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}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0048AA"/>
                </a:solidFill>
                <a:latin typeface="Symbol"/>
                <a:ea typeface="Symbol"/>
                <a:cs typeface="Symbol"/>
                <a:sym typeface="Symbol"/>
              </a:rPr>
              <a:t>⇐</a:t>
            </a:r>
            <a:endParaRPr sz="2400">
              <a:solidFill>
                <a:srgbClr val="0048AA"/>
              </a:solidFill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Suppose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is a vertex cover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− {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}</a:t>
            </a:r>
            <a:r>
              <a:rPr sz="2400"/>
              <a:t> of size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≤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− 1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Then S </a:t>
            </a:r>
            <a:r>
              <a:rPr sz="2400">
                <a:latin typeface="Symbol"/>
                <a:ea typeface="Symbol"/>
                <a:cs typeface="Symbol"/>
                <a:sym typeface="Symbol"/>
              </a:rPr>
              <a:t>∪</a:t>
            </a:r>
            <a:r>
              <a:rPr sz="2400"/>
              <a:t> {</a:t>
            </a:r>
            <a:r>
              <a:rPr sz="2400" baseline="-20250"/>
              <a:t> </a:t>
            </a:r>
            <a:r>
              <a:rPr sz="2400"/>
              <a:t>u</a:t>
            </a:r>
            <a:r>
              <a:rPr sz="2400" baseline="-20250"/>
              <a:t> </a:t>
            </a:r>
            <a:r>
              <a:rPr sz="2400"/>
              <a:t>} is a vertex cover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/>
              <a:t>.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Claim.  </a:t>
            </a:r>
            <a:r>
              <a:rPr sz="2400">
                <a:uFill>
                  <a:solidFill/>
                </a:uFill>
              </a:rPr>
              <a:t>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</a:rPr>
              <a:t> has a vertex cover of size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, it has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− 1)</a:t>
            </a:r>
            <a:r>
              <a:rPr sz="2400">
                <a:uFill>
                  <a:solidFill/>
                </a:uFill>
              </a:rPr>
              <a:t> edges.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Each vertex covers at most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− 1</a:t>
            </a:r>
            <a:r>
              <a:rPr sz="2400">
                <a:uFill>
                  <a:solidFill/>
                </a:uFill>
              </a:rPr>
              <a:t> edges.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6</a:t>
            </a:fld>
            <a:endParaRPr sz="1200"/>
          </a:p>
        </p:txBody>
      </p:sp>
      <p:sp>
        <p:nvSpPr>
          <p:cNvPr id="99" name="Shape 99"/>
          <p:cNvSpPr/>
          <p:nvPr/>
        </p:nvSpPr>
        <p:spPr>
          <a:xfrm>
            <a:off x="5595902" y="2549031"/>
            <a:ext cx="302453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delete v and all incident edges</a:t>
            </a:r>
          </a:p>
        </p:txBody>
      </p:sp>
      <p:sp>
        <p:nvSpPr>
          <p:cNvPr id="100" name="Shape 100"/>
          <p:cNvSpPr/>
          <p:nvPr/>
        </p:nvSpPr>
        <p:spPr>
          <a:xfrm>
            <a:off x="5235083" y="2205745"/>
            <a:ext cx="352560" cy="338878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Finding small vertex covers:  algorithm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Claim.</a:t>
            </a:r>
            <a:r>
              <a:rPr sz="2400">
                <a:uFill>
                  <a:solidFill/>
                </a:uFill>
              </a:rPr>
              <a:t>  The following algorithm determines 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</a:rPr>
              <a:t> has a vertex cover of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size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≤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in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O(2</a:t>
            </a:r>
            <a:r>
              <a:rPr sz="2400" i="1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kn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time.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Correctness follows from previous two claims.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There are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≤ 2</a:t>
            </a:r>
            <a:r>
              <a:rPr sz="2400" i="1" baseline="3050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 baseline="30500">
                <a:latin typeface="Times"/>
                <a:ea typeface="Times"/>
                <a:cs typeface="Times"/>
                <a:sym typeface="Times"/>
              </a:rPr>
              <a:t>+1</a:t>
            </a:r>
            <a:r>
              <a:rPr sz="2400"/>
              <a:t> nodes in the recursion tree; each invocation</a:t>
            </a:r>
            <a:br>
              <a:rPr sz="2400"/>
            </a:br>
            <a:r>
              <a:rPr sz="2400"/>
              <a:t>takes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O(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kn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time.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7</a:t>
            </a:fld>
            <a:endParaRPr sz="1200"/>
          </a:p>
        </p:txBody>
      </p:sp>
      <p:sp>
        <p:nvSpPr>
          <p:cNvPr id="105" name="Shape 105"/>
          <p:cNvSpPr/>
          <p:nvPr/>
        </p:nvSpPr>
        <p:spPr>
          <a:xfrm>
            <a:off x="2436142" y="2705100"/>
            <a:ext cx="7988301" cy="3609213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8900" tIns="88900" rIns="88900" bIns="88900">
            <a:spAutoFit/>
          </a:bodyPr>
          <a:lstStyle/>
          <a:p>
            <a:pPr marL="133660" marR="68636" lvl="0" algn="l">
              <a:lnSpc>
                <a:spcPct val="150000"/>
              </a:lnSpc>
              <a:buClr>
                <a:srgbClr val="0048AA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Vertex-Cover(G, k) {</a:t>
            </a:r>
          </a:p>
          <a:p>
            <a:pPr marL="133660" marR="68636" lvl="0" algn="l">
              <a:lnSpc>
                <a:spcPct val="150000"/>
              </a:lnSpc>
              <a:buClr>
                <a:srgbClr val="0048AA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if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(G contains no edges)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return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true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if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(G contains ≥ kn edges)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return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false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let (u, v) be any edge of G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a = Vertex-Cover(G - {u}, k-1)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b = Vertex-Cover(G - {v}, k-1)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return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a </a:t>
            </a:r>
            <a:r>
              <a:rPr sz="200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or</a:t>
            </a: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b</a:t>
            </a:r>
          </a:p>
          <a:p>
            <a:pPr marL="133660" marR="68636" lvl="0" algn="l">
              <a:lnSpc>
                <a:spcPct val="150000"/>
              </a:lnSpc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Finding small vertex covers:  recursion tree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8</a:t>
            </a:fld>
            <a:endParaRPr sz="1200"/>
          </a:p>
        </p:txBody>
      </p:sp>
      <p:grpSp>
        <p:nvGrpSpPr>
          <p:cNvPr id="172" name="Group 172"/>
          <p:cNvGrpSpPr/>
          <p:nvPr/>
        </p:nvGrpSpPr>
        <p:grpSpPr>
          <a:xfrm>
            <a:off x="2018453" y="3752426"/>
            <a:ext cx="8812108" cy="5312553"/>
            <a:chOff x="0" y="0"/>
            <a:chExt cx="8812107" cy="5312551"/>
          </a:xfrm>
        </p:grpSpPr>
        <p:grpSp>
          <p:nvGrpSpPr>
            <p:cNvPr id="112" name="Group 112"/>
            <p:cNvGrpSpPr/>
            <p:nvPr/>
          </p:nvGrpSpPr>
          <p:grpSpPr>
            <a:xfrm>
              <a:off x="4410324" y="0"/>
              <a:ext cx="636455" cy="407837"/>
              <a:chOff x="0" y="0"/>
              <a:chExt cx="636453" cy="407836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636454" cy="407837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245011" y="101927"/>
                <a:ext cx="146432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k</a:t>
                </a:r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>
              <a:off x="6430744" y="1268350"/>
              <a:ext cx="635001" cy="407838"/>
              <a:chOff x="0" y="0"/>
              <a:chExt cx="635000" cy="407836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0" y="0"/>
                <a:ext cx="635000" cy="407837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133376" y="101927"/>
                <a:ext cx="365431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k-1</a:t>
                </a:r>
              </a:p>
            </p:txBody>
          </p:sp>
        </p:grpSp>
        <p:grpSp>
          <p:nvGrpSpPr>
            <p:cNvPr id="118" name="Group 118"/>
            <p:cNvGrpSpPr/>
            <p:nvPr/>
          </p:nvGrpSpPr>
          <p:grpSpPr>
            <a:xfrm>
              <a:off x="1868781" y="1240592"/>
              <a:ext cx="635001" cy="407837"/>
              <a:chOff x="0" y="0"/>
              <a:chExt cx="635000" cy="407836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0" y="0"/>
                <a:ext cx="635000" cy="407837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33376" y="101927"/>
                <a:ext cx="365431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k-1</a:t>
                </a:r>
              </a:p>
            </p:txBody>
          </p:sp>
        </p:grpSp>
        <p:sp>
          <p:nvSpPr>
            <p:cNvPr id="119" name="Shape 119"/>
            <p:cNvSpPr/>
            <p:nvPr/>
          </p:nvSpPr>
          <p:spPr>
            <a:xfrm flipH="1">
              <a:off x="2184873" y="407836"/>
              <a:ext cx="2543679" cy="832756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4728550" y="407836"/>
              <a:ext cx="2018286" cy="860515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7485804" y="2777986"/>
              <a:ext cx="674898" cy="407837"/>
              <a:chOff x="0" y="0"/>
              <a:chExt cx="674897" cy="407836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674898" cy="407837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54733" y="101927"/>
                <a:ext cx="365430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lvl1pPr>
              </a:lstStyle>
              <a:p>
                <a:pPr lvl="0"/>
                <a:r>
                  <a:t>k-2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5230452" y="2797203"/>
              <a:ext cx="674899" cy="407838"/>
              <a:chOff x="0" y="0"/>
              <a:chExt cx="674897" cy="407836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0" y="0"/>
                <a:ext cx="674898" cy="407837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154733" y="101927"/>
                <a:ext cx="365431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k-2</a:t>
                </a:r>
              </a:p>
            </p:txBody>
          </p:sp>
        </p:grpSp>
        <p:sp>
          <p:nvSpPr>
            <p:cNvPr id="127" name="Shape 127"/>
            <p:cNvSpPr/>
            <p:nvPr/>
          </p:nvSpPr>
          <p:spPr>
            <a:xfrm flipH="1">
              <a:off x="5567902" y="1676187"/>
              <a:ext cx="1178935" cy="1121017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46835" y="1676186"/>
              <a:ext cx="1076419" cy="1104901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31" name="Group 131"/>
            <p:cNvGrpSpPr/>
            <p:nvPr/>
          </p:nvGrpSpPr>
          <p:grpSpPr>
            <a:xfrm>
              <a:off x="719747" y="2777986"/>
              <a:ext cx="674899" cy="407837"/>
              <a:chOff x="0" y="0"/>
              <a:chExt cx="674897" cy="407836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674898" cy="407837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54733" y="101927"/>
                <a:ext cx="365431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k-2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1057196" y="1648428"/>
              <a:ext cx="1127677" cy="1129558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35" name="Group 135"/>
            <p:cNvGrpSpPr/>
            <p:nvPr/>
          </p:nvGrpSpPr>
          <p:grpSpPr>
            <a:xfrm>
              <a:off x="2975100" y="2777986"/>
              <a:ext cx="674898" cy="407837"/>
              <a:chOff x="0" y="0"/>
              <a:chExt cx="674897" cy="407836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0" y="0"/>
                <a:ext cx="674898" cy="407837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54733" y="101927"/>
                <a:ext cx="365431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Font typeface="Helvetica"/>
                  <a:tabLst>
                    <a:tab pos="1066800" algn="l"/>
                  </a:tabLst>
                  <a:defRPr sz="1800">
                    <a:solidFill>
                      <a:srgbClr val="000000"/>
                    </a:solidFill>
                  </a:defRPr>
                </a:lvl1pPr>
              </a:lstStyle>
              <a:p>
                <a:pPr lvl="0"/>
                <a:r>
                  <a:t>k-2</a:t>
                </a:r>
              </a:p>
            </p:txBody>
          </p:sp>
        </p:grpSp>
        <p:sp>
          <p:nvSpPr>
            <p:cNvPr id="136" name="Shape 136"/>
            <p:cNvSpPr/>
            <p:nvPr/>
          </p:nvSpPr>
          <p:spPr>
            <a:xfrm>
              <a:off x="2184873" y="1648428"/>
              <a:ext cx="1127677" cy="1129558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234932" y="4819304"/>
              <a:ext cx="414337" cy="471895"/>
              <a:chOff x="0" y="0"/>
              <a:chExt cx="414335" cy="471894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0" y="0"/>
                <a:ext cx="414336" cy="47189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128466" y="133956"/>
                <a:ext cx="157404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0</a:t>
                </a:r>
              </a:p>
            </p:txBody>
          </p:sp>
        </p:grpSp>
        <p:sp>
          <p:nvSpPr>
            <p:cNvPr id="140" name="Shape 140"/>
            <p:cNvSpPr/>
            <p:nvPr/>
          </p:nvSpPr>
          <p:spPr>
            <a:xfrm flipH="1">
              <a:off x="444236" y="3185823"/>
              <a:ext cx="612961" cy="1648429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43" name="Group 143"/>
            <p:cNvGrpSpPr/>
            <p:nvPr/>
          </p:nvGrpSpPr>
          <p:grpSpPr>
            <a:xfrm>
              <a:off x="1262228" y="4819304"/>
              <a:ext cx="414337" cy="471895"/>
              <a:chOff x="0" y="0"/>
              <a:chExt cx="414335" cy="471894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0" y="0"/>
                <a:ext cx="414336" cy="47189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128466" y="133956"/>
                <a:ext cx="157404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0</a:t>
                </a:r>
              </a:p>
            </p:txBody>
          </p:sp>
        </p:grpSp>
        <p:sp>
          <p:nvSpPr>
            <p:cNvPr id="144" name="Shape 144"/>
            <p:cNvSpPr/>
            <p:nvPr/>
          </p:nvSpPr>
          <p:spPr>
            <a:xfrm>
              <a:off x="1057196" y="3185823"/>
              <a:ext cx="412201" cy="1648429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47" name="Group 147"/>
            <p:cNvGrpSpPr/>
            <p:nvPr/>
          </p:nvGrpSpPr>
          <p:grpSpPr>
            <a:xfrm>
              <a:off x="2492420" y="4840657"/>
              <a:ext cx="416472" cy="471895"/>
              <a:chOff x="0" y="0"/>
              <a:chExt cx="416471" cy="471894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0" y="0"/>
                <a:ext cx="416472" cy="47189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129534" y="133956"/>
                <a:ext cx="157405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0</a:t>
                </a:r>
              </a:p>
            </p:txBody>
          </p:sp>
        </p:grpSp>
        <p:sp>
          <p:nvSpPr>
            <p:cNvPr id="148" name="Shape 148"/>
            <p:cNvSpPr/>
            <p:nvPr/>
          </p:nvSpPr>
          <p:spPr>
            <a:xfrm flipH="1">
              <a:off x="2699588" y="3185823"/>
              <a:ext cx="612962" cy="1667646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51" name="Group 151"/>
            <p:cNvGrpSpPr/>
            <p:nvPr/>
          </p:nvGrpSpPr>
          <p:grpSpPr>
            <a:xfrm>
              <a:off x="3515445" y="4840657"/>
              <a:ext cx="414337" cy="471895"/>
              <a:chOff x="0" y="0"/>
              <a:chExt cx="414335" cy="471894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0" y="0"/>
                <a:ext cx="414336" cy="47189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128465" y="133956"/>
                <a:ext cx="157405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0</a:t>
                </a:r>
              </a:p>
            </p:txBody>
          </p:sp>
        </p:grpSp>
        <p:sp>
          <p:nvSpPr>
            <p:cNvPr id="152" name="Shape 152"/>
            <p:cNvSpPr/>
            <p:nvPr/>
          </p:nvSpPr>
          <p:spPr>
            <a:xfrm>
              <a:off x="3312548" y="3185823"/>
              <a:ext cx="412201" cy="1667646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55" name="Group 155"/>
            <p:cNvGrpSpPr/>
            <p:nvPr/>
          </p:nvGrpSpPr>
          <p:grpSpPr>
            <a:xfrm>
              <a:off x="4850289" y="4840657"/>
              <a:ext cx="414336" cy="471895"/>
              <a:chOff x="0" y="0"/>
              <a:chExt cx="414335" cy="471894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0" y="0"/>
                <a:ext cx="414336" cy="47189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128465" y="133956"/>
                <a:ext cx="157404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0</a:t>
                </a:r>
              </a:p>
            </p:txBody>
          </p:sp>
        </p:grpSp>
        <p:sp>
          <p:nvSpPr>
            <p:cNvPr id="156" name="Shape 156"/>
            <p:cNvSpPr/>
            <p:nvPr/>
          </p:nvSpPr>
          <p:spPr>
            <a:xfrm flipH="1">
              <a:off x="5057457" y="3205039"/>
              <a:ext cx="510445" cy="1648430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59" name="Group 159"/>
            <p:cNvGrpSpPr/>
            <p:nvPr/>
          </p:nvGrpSpPr>
          <p:grpSpPr>
            <a:xfrm>
              <a:off x="5875449" y="4840657"/>
              <a:ext cx="414337" cy="471895"/>
              <a:chOff x="0" y="0"/>
              <a:chExt cx="414335" cy="471894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0"/>
                <a:ext cx="414336" cy="47189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128465" y="133956"/>
                <a:ext cx="157404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0</a:t>
                </a:r>
              </a:p>
            </p:txBody>
          </p:sp>
        </p:grpSp>
        <p:sp>
          <p:nvSpPr>
            <p:cNvPr id="160" name="Shape 160"/>
            <p:cNvSpPr/>
            <p:nvPr/>
          </p:nvSpPr>
          <p:spPr>
            <a:xfrm>
              <a:off x="5567901" y="3205039"/>
              <a:ext cx="514717" cy="1648430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63" name="Group 163"/>
            <p:cNvGrpSpPr/>
            <p:nvPr/>
          </p:nvGrpSpPr>
          <p:grpSpPr>
            <a:xfrm>
              <a:off x="7105642" y="4840657"/>
              <a:ext cx="414336" cy="471895"/>
              <a:chOff x="0" y="0"/>
              <a:chExt cx="414335" cy="471894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0" y="0"/>
                <a:ext cx="414336" cy="47189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128465" y="133956"/>
                <a:ext cx="157404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0</a:t>
                </a:r>
              </a:p>
            </p:txBody>
          </p:sp>
        </p:grpSp>
        <p:sp>
          <p:nvSpPr>
            <p:cNvPr id="164" name="Shape 164"/>
            <p:cNvSpPr/>
            <p:nvPr/>
          </p:nvSpPr>
          <p:spPr>
            <a:xfrm flipH="1">
              <a:off x="7312808" y="3185823"/>
              <a:ext cx="510445" cy="1667646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67" name="Group 167"/>
            <p:cNvGrpSpPr/>
            <p:nvPr/>
          </p:nvGrpSpPr>
          <p:grpSpPr>
            <a:xfrm>
              <a:off x="8128666" y="4840657"/>
              <a:ext cx="414337" cy="471895"/>
              <a:chOff x="0" y="0"/>
              <a:chExt cx="414335" cy="471894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0" y="0"/>
                <a:ext cx="414336" cy="47189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28465" y="133956"/>
                <a:ext cx="157405" cy="209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spcBef>
                    <a:spcPts val="1200"/>
                  </a:spcBef>
                  <a:buClr>
                    <a:srgbClr val="010000"/>
                  </a:buClr>
                  <a:buFont typeface="Helvetica"/>
                  <a:tabLst>
                    <a:tab pos="1066800" algn="l"/>
                  </a:tabLst>
                  <a:defRPr sz="1800"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rgbClr val="010000"/>
                    </a:solidFill>
                    <a:uFill>
                      <a:solidFill>
                        <a:srgbClr val="010000"/>
                      </a:solidFill>
                    </a:uFill>
                  </a:rPr>
                  <a:t>0</a:t>
                </a:r>
              </a:p>
            </p:txBody>
          </p:sp>
        </p:grpSp>
        <p:sp>
          <p:nvSpPr>
            <p:cNvPr id="168" name="Shape 168"/>
            <p:cNvSpPr/>
            <p:nvPr/>
          </p:nvSpPr>
          <p:spPr>
            <a:xfrm>
              <a:off x="7823252" y="3185823"/>
              <a:ext cx="514717" cy="1667646"/>
            </a:xfrm>
            <a:prstGeom prst="line">
              <a:avLst/>
            </a:prstGeom>
            <a:noFill/>
            <a:ln w="19050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71" name="Group 171"/>
            <p:cNvGrpSpPr/>
            <p:nvPr/>
          </p:nvGrpSpPr>
          <p:grpSpPr>
            <a:xfrm>
              <a:off x="0" y="3743128"/>
              <a:ext cx="8812108" cy="401432"/>
              <a:chOff x="0" y="0"/>
              <a:chExt cx="8812107" cy="401430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0" y="0"/>
                <a:ext cx="8812108" cy="401431"/>
              </a:xfrm>
              <a:prstGeom prst="rect">
                <a:avLst/>
              </a:prstGeom>
              <a:solidFill>
                <a:srgbClr val="0048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lvl="0" algn="l" defTabSz="457200">
                  <a:buFont typeface="Helvetica"/>
                  <a:tabLst>
                    <a:tab pos="1066800" algn="l"/>
                  </a:tabLst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4143912" y="66401"/>
                <a:ext cx="524283" cy="268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buFont typeface="Helvetica"/>
                  <a:tabLst>
                    <a:tab pos="1066800" algn="l"/>
                  </a:tabLst>
                  <a:defRPr sz="22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2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k - i</a:t>
                </a:r>
              </a:p>
            </p:txBody>
          </p:sp>
        </p:grpSp>
      </p:grpSp>
      <p:pic>
        <p:nvPicPr>
          <p:cNvPr id="173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3354" y="1842842"/>
            <a:ext cx="7544192" cy="1324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/>
              <a:t>10.  Extending Tractability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finding small vertex covers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solving NP-hard problems on trees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circular arc coverings</a:t>
            </a:r>
          </a:p>
          <a:p>
            <a:pPr lvl="3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vertex cover in bipartite graphs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5493">
          <a:alpha val="5000"/>
        </a:srgbClr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1874</Words>
  <Application>Microsoft Office PowerPoint</Application>
  <PresentationFormat>自定义</PresentationFormat>
  <Paragraphs>471</Paragraphs>
  <Slides>27</Slides>
  <Notes>1</Notes>
  <HiddenSlides>12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Futura</vt:lpstr>
      <vt:lpstr>Lucida Grande</vt:lpstr>
      <vt:lpstr>ヒラギノ角ゴ ProN W3</vt:lpstr>
      <vt:lpstr>Helvetica</vt:lpstr>
      <vt:lpstr>Lucida Sans Regular</vt:lpstr>
      <vt:lpstr>Lucida Sans Typewriter</vt:lpstr>
      <vt:lpstr>Symbol</vt:lpstr>
      <vt:lpstr>Times</vt:lpstr>
      <vt:lpstr>White</vt:lpstr>
      <vt:lpstr>10.  Extending Tractability</vt:lpstr>
      <vt:lpstr>Coping with NP-completeness</vt:lpstr>
      <vt:lpstr>10.  Extending Tractability</vt:lpstr>
      <vt:lpstr>Vertex cover</vt:lpstr>
      <vt:lpstr>Finding small vertex covers</vt:lpstr>
      <vt:lpstr>Finding small vertex covers</vt:lpstr>
      <vt:lpstr>Finding small vertex covers:  algorithm</vt:lpstr>
      <vt:lpstr>Finding small vertex covers:  recursion tree</vt:lpstr>
      <vt:lpstr>10.  Extending Tractability</vt:lpstr>
      <vt:lpstr>Independent set on trees</vt:lpstr>
      <vt:lpstr>Independent set on trees:  greedy algorithm</vt:lpstr>
      <vt:lpstr>Weighted independent set on trees</vt:lpstr>
      <vt:lpstr>Weighted independent set on trees:  dynamic programming algorithm</vt:lpstr>
      <vt:lpstr>Context</vt:lpstr>
      <vt:lpstr>10.  Extending Tractability</vt:lpstr>
      <vt:lpstr>Wavelength-division multiplexing</vt:lpstr>
      <vt:lpstr>Review:  interval coloring</vt:lpstr>
      <vt:lpstr>(Almost) transforming circular arc coloring to interval coloring</vt:lpstr>
      <vt:lpstr>Circular arc coloring:  dynamic programming algorithm</vt:lpstr>
      <vt:lpstr>Circular arc coloring:  running time</vt:lpstr>
      <vt:lpstr>10.  Extending Tractability</vt:lpstr>
      <vt:lpstr>Vertex cover</vt:lpstr>
      <vt:lpstr>Vertex cover and matching</vt:lpstr>
      <vt:lpstr>Vertex cover in bipartite graphs:  König-Egerváry Theorem</vt:lpstr>
      <vt:lpstr>Proof of König-Egerváry theorem</vt:lpstr>
      <vt:lpstr>Proof of König-Egerváry theorem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 Extending Tractability</dc:title>
  <cp:lastModifiedBy>etc</cp:lastModifiedBy>
  <cp:revision>4</cp:revision>
  <dcterms:modified xsi:type="dcterms:W3CDTF">2016-12-27T03:01:03Z</dcterms:modified>
</cp:coreProperties>
</file>