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3004800" cy="9753600"/>
  <p:notesSz cx="6858000" cy="9144000"/>
  <p:defaultTextStyle>
    <a:lvl1pPr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1pPr>
    <a:lvl2pPr indent="3429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2pPr>
    <a:lvl3pPr indent="6858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3pPr>
    <a:lvl4pPr indent="10287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4pPr>
    <a:lvl5pPr indent="13716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5pPr>
    <a:lvl6pPr indent="17145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6pPr>
    <a:lvl7pPr indent="20574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7pPr>
    <a:lvl8pPr indent="24003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8pPr>
    <a:lvl9pPr indent="2743200" algn="ctr" defTabSz="1449492">
      <a:lnSpc>
        <a:spcPct val="130000"/>
      </a:lnSpc>
      <a:buClr>
        <a:srgbClr val="000000"/>
      </a:buClr>
      <a:buFont typeface="Lucida Sans Regular"/>
      <a:tabLst>
        <a:tab pos="1066800" algn="l"/>
      </a:tabLst>
      <a:defRPr sz="1600">
        <a:solidFill>
          <a:srgbClr val="8D3124"/>
        </a:solidFill>
        <a:latin typeface="Lucida Sans Regular"/>
        <a:ea typeface="Lucida Sans Regular"/>
        <a:cs typeface="Lucida Sans Regular"/>
        <a:sym typeface="Lucida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Lucida Sans Regular"/>
          <a:ea typeface="Lucida Sans Regular"/>
          <a:cs typeface="Lucida Sans Regular"/>
        </a:font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>
          <a:latin typeface="Lucida Sans Regular"/>
          <a:ea typeface="Lucida Sans Regular"/>
          <a:cs typeface="Lucida Sans Regular"/>
        </a:font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8830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Prove P = NP.</a:t>
            </a:r>
          </a:p>
        </p:txBody>
      </p:sp>
    </p:spTree>
    <p:extLst>
      <p:ext uri="{BB962C8B-B14F-4D97-AF65-F5344CB8AC3E}">
        <p14:creationId xmlns:p14="http://schemas.microsoft.com/office/powerpoint/2010/main" val="1462597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12" name="Shape 9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NP-hard even if all coefficients are 0/1 and at most two variables per inequality.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Also known to be NP-complete when the integers need not be 0/1, but proving that requires some numerical analysis to argue that if there exists a feasible solution, then there exists one that is not too large.</a:t>
            </a:r>
          </a:p>
        </p:txBody>
      </p:sp>
    </p:spTree>
    <p:extLst>
      <p:ext uri="{BB962C8B-B14F-4D97-AF65-F5344CB8AC3E}">
        <p14:creationId xmlns:p14="http://schemas.microsoft.com/office/powerpoint/2010/main" val="109875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20" name="Shape 9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9947" marR="49947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Solving simultaneous linear equations (Ax = b) can be accomplished using Gaussian elimination. LP is a generalization with inequalities instead of equalities.</a:t>
            </a:r>
          </a:p>
          <a:p>
            <a:pPr marL="49947" marR="49947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simple transformations to handle &gt;= inequalities, unrestricted variables, or min objective</a:t>
            </a:r>
          </a:p>
        </p:txBody>
      </p:sp>
    </p:spTree>
    <p:extLst>
      <p:ext uri="{BB962C8B-B14F-4D97-AF65-F5344CB8AC3E}">
        <p14:creationId xmlns:p14="http://schemas.microsoft.com/office/powerpoint/2010/main" val="421800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LP relaxation is a useful lower bound for designing approximation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07317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63" name="Shape 9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97840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NP-hard even on 3-regular planar graphs with unit weights.</a:t>
            </a:r>
          </a:p>
          <a:p>
            <a:pPr marL="497840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10 √5  – 21 = 1.3506</a:t>
            </a:r>
          </a:p>
        </p:txBody>
      </p:sp>
    </p:spTree>
    <p:extLst>
      <p:ext uri="{BB962C8B-B14F-4D97-AF65-F5344CB8AC3E}">
        <p14:creationId xmlns:p14="http://schemas.microsoft.com/office/powerpoint/2010/main" val="740368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35" name="Shape 10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LP solver will return such an x since any extreme point satisfies desired condition</a:t>
            </a:r>
          </a:p>
        </p:txBody>
      </p:sp>
    </p:spTree>
    <p:extLst>
      <p:ext uri="{BB962C8B-B14F-4D97-AF65-F5344CB8AC3E}">
        <p14:creationId xmlns:p14="http://schemas.microsoft.com/office/powerpoint/2010/main" val="1897268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67" name="Shape 1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OPT(i, v) = \begin{cases}</a:t>
            </a:r>
          </a:p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0        &amp;\mbox{ if } v \le 0 \\</a:t>
            </a:r>
          </a:p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\infty   &amp;\mbox{ if } i = 0 \mbox{ and } \; v &gt; 0 \\</a:t>
            </a:r>
          </a:p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\min \; \{OPT(i-1, v), \; w_i + OPT(i-1, v - v_i) \} &amp; \mbox{ otherwise }</a:t>
            </a:r>
          </a:p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\end{cases}</a:t>
            </a:r>
          </a:p>
        </p:txBody>
      </p:sp>
    </p:spTree>
    <p:extLst>
      <p:ext uri="{BB962C8B-B14F-4D97-AF65-F5344CB8AC3E}">
        <p14:creationId xmlns:p14="http://schemas.microsoft.com/office/powerpoint/2010/main" val="214606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73" name="Shape 1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polynomial if values are small</a:t>
            </a:r>
          </a:p>
        </p:txBody>
      </p:sp>
    </p:spTree>
    <p:extLst>
      <p:ext uri="{BB962C8B-B14F-4D97-AF65-F5344CB8AC3E}">
        <p14:creationId xmlns:p14="http://schemas.microsoft.com/office/powerpoint/2010/main" val="995552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22" name="Shape 12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WLOG assume no individual item has weight w_n that exceeds weight limit W all by itself</a:t>
            </a:r>
          </a:p>
          <a:p>
            <a:pPr lvl="0" defTabSz="647700">
              <a:defRPr sz="1800"/>
            </a:pPr>
            <a:r>
              <a:rPr sz="1200">
                <a:latin typeface="Monaco"/>
                <a:ea typeface="Monaco"/>
                <a:cs typeface="Monaco"/>
                <a:sym typeface="Monaco"/>
              </a:rPr>
              <a:t>(1 + \epsilon) \sum_{i \in S} v_i \;\; \ge  \;\;   \sum_{i \in S^*} v_i </a:t>
            </a:r>
          </a:p>
          <a:p>
            <a:pPr lvl="0" defTabSz="647700">
              <a:defRPr sz="1800"/>
            </a:pPr>
            <a:endParaRPr sz="1200">
              <a:latin typeface="Monaco"/>
              <a:ea typeface="Monaco"/>
              <a:cs typeface="Monaco"/>
              <a:sym typeface="Monaco"/>
            </a:endParaRP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\sum_{i \in S^*} v_i \;\;&amp; \le \;\; \sum_{i \in S^*} \bar v_i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 \;\;&amp; \le \;\; \sum_{i \in S}   \bar v_i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 \;\;&amp; \le \;\; \sum_{i \in S} (v_i + \theta)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 \;\;&amp; \le \;\; \sum_{i \in S} v_i \; + \; n \theta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 \;\;&amp;  = \;\;  \sum_{i \in S} v_i \; + \; \tfrac{1}{2} \; \epsilon \; v_{\text{\em max}}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 \;\;&amp;  = \;\;  (1 + \epsilon) \sum_{i \in S} v_i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v_{\text{\em max}}  \;\;&amp;  \le \;\;  \sum_{i \in S} v_i \; + \; \tfrac{1}{2} \; \epsilon \; v_{\text{\em max}}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                  \;\;&amp;  \le \;\;  \sum_{i \in S} v_i \; + \; \tfrac{1}{2}  \; v_{\text{\em max}} \\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2581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Remark.</a:t>
            </a:r>
            <a:r>
              <a:rPr sz="120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  </a:t>
            </a: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This is an "online" algorithm.</a:t>
            </a:r>
          </a:p>
        </p:txBody>
      </p:sp>
    </p:spTree>
    <p:extLst>
      <p:ext uri="{BB962C8B-B14F-4D97-AF65-F5344CB8AC3E}">
        <p14:creationId xmlns:p14="http://schemas.microsoft.com/office/powerpoint/2010/main" val="1716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Need to compare greedy solution with optimal makespan. Need good lower bounds on the optimal value.</a:t>
            </a:r>
          </a:p>
          <a:p>
            <a:pPr marL="40639" marR="40639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Lower bound too weak in following case: one job is extremely long relative to sum of all processing times. If sufficiently extreme, optimal solution will place long job on a machine all by itself and it will be last to finish. In this case, greedy will do well, but first lower bound will not establish this.</a:t>
            </a:r>
          </a:p>
        </p:txBody>
      </p:sp>
    </p:spTree>
    <p:extLst>
      <p:ext uri="{BB962C8B-B14F-4D97-AF65-F5344CB8AC3E}">
        <p14:creationId xmlns:p14="http://schemas.microsoft.com/office/powerpoint/2010/main" val="312461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j = last job scheduled on bottleneck machine.</a:t>
            </a:r>
          </a:p>
        </p:txBody>
      </p:sp>
    </p:spTree>
    <p:extLst>
      <p:ext uri="{BB962C8B-B14F-4D97-AF65-F5344CB8AC3E}">
        <p14:creationId xmlns:p14="http://schemas.microsoft.com/office/powerpoint/2010/main" val="360525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82" name="Shape 4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endParaRPr sz="1200">
              <a:uFill>
                <a:solidFill/>
              </a:uFill>
              <a:latin typeface="Lucida Sans Regular"/>
              <a:ea typeface="Lucida Sans Regular"/>
              <a:cs typeface="Lucida Sans Regular"/>
              <a:sym typeface="Lucida Sans Regular"/>
            </a:endParaRP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Best known: PTAS, 4/3-analysis not too hard</a:t>
            </a:r>
          </a:p>
        </p:txBody>
      </p:sp>
    </p:spTree>
    <p:extLst>
      <p:ext uri="{BB962C8B-B14F-4D97-AF65-F5344CB8AC3E}">
        <p14:creationId xmlns:p14="http://schemas.microsoft.com/office/powerpoint/2010/main" val="114073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1" name="Shape 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Note: if we don't assume weights satisfy the triangle inequality (or put some other restriction on the distances) the  problem cannot be approximated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within any computable factor</a:t>
            </a:r>
          </a:p>
        </p:txBody>
      </p:sp>
    </p:spTree>
    <p:extLst>
      <p:ext uri="{BB962C8B-B14F-4D97-AF65-F5344CB8AC3E}">
        <p14:creationId xmlns:p14="http://schemas.microsoft.com/office/powerpoint/2010/main" val="383138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36" name="Shape 6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2276" marR="42276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Note: in first iteration, can choose any site s</a:t>
            </a:r>
          </a:p>
        </p:txBody>
      </p:sp>
    </p:spTree>
    <p:extLst>
      <p:ext uri="{BB962C8B-B14F-4D97-AF65-F5344CB8AC3E}">
        <p14:creationId xmlns:p14="http://schemas.microsoft.com/office/powerpoint/2010/main" val="113212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8" name="Shape 6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rPr>
              <a:t>Why at least one c* in each ball around c? If not, t</a:t>
            </a: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Helvetica"/>
              </a:rPr>
              <a:t>hen c would not be within 1/2 r(C) &gt; r(C*) of any center in C* (contradicting the assumption).</a:t>
            </a:r>
          </a:p>
          <a:p>
            <a:pPr marL="42276" marR="42276" lvl="0" defTabSz="914400">
              <a:spcBef>
                <a:spcPts val="400"/>
              </a:spcBef>
              <a:buClr>
                <a:srgbClr val="000000"/>
              </a:buClr>
              <a:buFont typeface="Helvetica"/>
              <a:defRPr sz="1800"/>
            </a:pPr>
            <a:r>
              <a:rPr sz="1200">
                <a:uFill>
                  <a:solidFill/>
                </a:uFill>
                <a:latin typeface="+mn-lt"/>
                <a:ea typeface="+mn-ea"/>
                <a:cs typeface="+mn-cs"/>
                <a:sym typeface="Helvetica"/>
              </a:rPr>
              <a:t>Why at most one c* in each ball around c? The balls are disjoint, each ball contains at least one c*, and |C| = |C*|.</a:t>
            </a:r>
          </a:p>
        </p:txBody>
      </p:sp>
    </p:spTree>
    <p:extLst>
      <p:ext uri="{BB962C8B-B14F-4D97-AF65-F5344CB8AC3E}">
        <p14:creationId xmlns:p14="http://schemas.microsoft.com/office/powerpoint/2010/main" val="55702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4" name="Shape 8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Helvetica"/>
              <a:defRPr sz="1200">
                <a:uFill>
                  <a:solidFill/>
                </a:uFill>
                <a:latin typeface="Lucida Sans Regular"/>
                <a:ea typeface="Lucida Sans Regular"/>
                <a:cs typeface="Lucida Sans Regular"/>
                <a:sym typeface="Lucida Sans Regular"/>
              </a:defRPr>
            </a:lvl1pPr>
          </a:lstStyle>
          <a:p>
            <a:pPr lvl="0"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min weight vertex cover may not be a min cardinality vertex cover</a:t>
            </a:r>
          </a:p>
        </p:txBody>
      </p:sp>
    </p:spTree>
    <p:extLst>
      <p:ext uri="{BB962C8B-B14F-4D97-AF65-F5344CB8AC3E}">
        <p14:creationId xmlns:p14="http://schemas.microsoft.com/office/powerpoint/2010/main" val="418326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wayn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s.princeton.edu/~wayne/kleinberg-tardos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1C5PV3D5BL._SS500_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989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10"/>
          <p:cNvGrpSpPr/>
          <p:nvPr/>
        </p:nvGrpSpPr>
        <p:grpSpPr>
          <a:xfrm>
            <a:off x="164523" y="7324583"/>
            <a:ext cx="5435855" cy="812801"/>
            <a:chOff x="0" y="0"/>
            <a:chExt cx="5435853" cy="812799"/>
          </a:xfrm>
        </p:grpSpPr>
        <p:sp>
          <p:nvSpPr>
            <p:cNvPr id="8" name="Shape 8"/>
            <p:cNvSpPr/>
            <p:nvPr/>
          </p:nvSpPr>
          <p:spPr>
            <a:xfrm>
              <a:off x="54733" y="0"/>
              <a:ext cx="5242248" cy="749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buClr>
                  <a:srgbClr val="CBCBCB"/>
                </a:buClr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Lecture slides by Kevin Wayne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  <a:t>Copyright © 2005 Pearson-Addison Wesley</a:t>
              </a:r>
              <a:br>
                <a:rPr sz="1400" b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</a:rPr>
              </a:br>
              <a:endParaRPr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endParaRPr>
            </a:p>
          </p:txBody>
        </p:sp>
        <p:sp>
          <p:nvSpPr>
            <p:cNvPr id="9" name="Shape 9">
              <a:hlinkClick r:id="rId3"/>
            </p:cNvPr>
            <p:cNvSpPr/>
            <p:nvPr/>
          </p:nvSpPr>
          <p:spPr>
            <a:xfrm>
              <a:off x="0" y="633444"/>
              <a:ext cx="5435854" cy="179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58702" marR="58702" defTabSz="1295400">
                <a:lnSpc>
                  <a:spcPct val="100000"/>
                </a:lnSpc>
                <a:buClrTx/>
                <a:buFontTx/>
                <a:tabLst/>
                <a:def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Lucida Grande"/>
                  <a:ea typeface="Lucida Grande"/>
                  <a:cs typeface="Lucida Grande"/>
                  <a:sym typeface="Lucida Grande"/>
                  <a:hlinkClick r:id="rId4"/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  <a:uFillTx/>
                </a:defRPr>
              </a:pPr>
              <a:r>
                <a:rPr sz="1100" b="1" spc="12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hlinkClick r:id="rId4"/>
                </a:rPr>
                <a:t>http://www.cs.princeton.edu/~wayne/kleinberg-tardos</a:t>
              </a:r>
            </a:p>
          </p:txBody>
        </p:sp>
      </p:grpSp>
      <p:pic>
        <p:nvPicPr>
          <p:cNvPr id="11" name="Aw_COLOR_web_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64381" y="1892300"/>
            <a:ext cx="737819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/>
        </p:nvSpPr>
        <p:spPr>
          <a:xfrm>
            <a:off x="5778456" y="2349501"/>
            <a:ext cx="6516025" cy="1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aphicFrame>
        <p:nvGraphicFramePr>
          <p:cNvPr id="13" name="Table 13"/>
          <p:cNvGraphicFramePr/>
          <p:nvPr/>
        </p:nvGraphicFramePr>
        <p:xfrm>
          <a:off x="8877300" y="9144000"/>
          <a:ext cx="3429000" cy="4826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3429000"/>
              </a:tblGrid>
              <a:tr h="482600">
                <a:tc>
                  <a:txBody>
                    <a:bodyPr/>
                    <a:lstStyle/>
                    <a:p>
                      <a:pPr marL="58702" marR="58702" lvl="0" algn="r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uFill>
                            <a:solidFill/>
                          </a:uFill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Last updated on 15/9/12 下午10:45</a:t>
                      </a:r>
                    </a:p>
                  </a:txBody>
                  <a:tcPr marL="0" marR="0" marT="0" marB="0" anchor="ctr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tabLst>
                <a:tab pos="1244600" algn="l"/>
              </a:tabLst>
              <a:defRPr sz="3600" b="1" cap="small" spc="144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404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606060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正文级别 2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606060"/>
                </a:solidFill>
              </a:rPr>
              <a:t>正文级别 4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41C5PV3D5BL._SS500_.jp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55989" y="1739900"/>
            <a:ext cx="4445288" cy="510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Aw_COLOR_web_logo.png"/>
          <p:cNvPicPr/>
          <p:nvPr/>
        </p:nvPicPr>
        <p:blipFill>
          <a:blip r:embed="rId3">
            <a:alphaModFix amt="33000"/>
            <a:extLst/>
          </a:blip>
          <a:stretch>
            <a:fillRect/>
          </a:stretch>
        </p:blipFill>
        <p:spPr>
          <a:xfrm>
            <a:off x="4164381" y="1892300"/>
            <a:ext cx="737819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5778500" y="2349500"/>
            <a:ext cx="6515101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778500" y="1638300"/>
            <a:ext cx="6908800" cy="698500"/>
          </a:xfrm>
          <a:prstGeom prst="rect">
            <a:avLst/>
          </a:prstGeom>
        </p:spPr>
        <p:txBody>
          <a:bodyPr anchor="t"/>
          <a:lstStyle>
            <a:lvl1pPr>
              <a:lnSpc>
                <a:spcPts val="4300"/>
              </a:lnSpc>
              <a:tabLst>
                <a:tab pos="1244600" algn="l"/>
              </a:tabLst>
              <a:defRPr sz="3600" b="1" cap="small" spc="144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cap="none" spc="0"/>
            </a:pPr>
            <a:r>
              <a:rPr sz="3600" b="1" cap="small" spc="144"/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5778500" y="2540000"/>
            <a:ext cx="6921500" cy="5715000"/>
          </a:xfrm>
          <a:prstGeom prst="rect">
            <a:avLst/>
          </a:prstGeom>
        </p:spPr>
        <p:txBody>
          <a:bodyPr/>
          <a:lstStyle>
            <a:lvl1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17500">
              <a:lnSpc>
                <a:spcPts val="5000"/>
              </a:lnSpc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17500" indent="-317500">
              <a:lnSpc>
                <a:spcPts val="5000"/>
              </a:lnSpc>
              <a:buSzPct val="100000"/>
              <a:buFont typeface="Lucida Grande"/>
              <a:buChar char="‣"/>
              <a:tabLst>
                <a:tab pos="1244600" algn="l"/>
              </a:tabLst>
              <a:defRPr sz="3000" i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i="0"/>
            </a:pPr>
            <a:r>
              <a:rPr sz="3000" i="1"/>
              <a:t>正文级别 1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2</a:t>
            </a:r>
          </a:p>
          <a:p>
            <a:pPr lvl="2">
              <a:defRPr sz="1800" i="0"/>
            </a:pPr>
            <a:r>
              <a:rPr sz="3000" i="1"/>
              <a:t>正文级别 3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正文级别 4</a:t>
            </a:r>
          </a:p>
          <a:p>
            <a:pPr lvl="4">
              <a:defRPr sz="1800" i="0"/>
            </a:pPr>
            <a:r>
              <a:rPr sz="3000" i="1"/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标题文本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tabLst>
                <a:tab pos="1244600" algn="l"/>
              </a:tabLst>
            </a:lvl1pPr>
            <a:lvl2pPr>
              <a:buFont typeface="ヒラギノ角ゴ ProN W3"/>
              <a:buChar char="・"/>
              <a:tabLst>
                <a:tab pos="1244600" algn="l"/>
              </a:tabLst>
              <a:defRPr>
                <a:solidFill>
                  <a:srgbClr val="000000"/>
                </a:solidFill>
              </a:defRPr>
            </a:lvl2pPr>
            <a:lvl3pPr>
              <a:buFont typeface="ヒラギノ角ゴ ProN W3"/>
              <a:buChar char="-"/>
              <a:tabLst>
                <a:tab pos="1244600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1244600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1244600" algn="l"/>
              </a:tabLst>
              <a:defRPr>
                <a:solidFill>
                  <a:srgbClr val="00000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正文级别 1</a:t>
            </a:r>
          </a:p>
          <a:p>
            <a:pPr lvl="1">
              <a:defRPr sz="1800"/>
            </a:pPr>
            <a:r>
              <a:rPr sz="2400"/>
              <a:t>正文级别 2</a:t>
            </a:r>
          </a:p>
          <a:p>
            <a:pPr lvl="2">
              <a:defRPr sz="1800"/>
            </a:pPr>
            <a:r>
              <a:rPr sz="2400"/>
              <a:t>正文级别 3</a:t>
            </a:r>
          </a:p>
          <a:p>
            <a:pPr lvl="3">
              <a:defRPr sz="1800"/>
            </a:pPr>
            <a:r>
              <a:rPr sz="2400"/>
              <a:t>正文级别 4</a:t>
            </a:r>
          </a:p>
          <a:p>
            <a:pPr lvl="4">
              <a:defRPr sz="1800"/>
            </a:pPr>
            <a:r>
              <a:rPr sz="2400"/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tabLst>
                <a:tab pos="10668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1pPr>
      <a:lvl2pPr indent="228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2pPr>
      <a:lvl3pPr indent="457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3pPr>
      <a:lvl4pPr indent="685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4pPr>
      <a:lvl5pPr indent="9144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5pPr>
      <a:lvl6pPr indent="11430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6pPr>
      <a:lvl7pPr indent="13716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7pPr>
      <a:lvl8pPr indent="16002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8pPr>
      <a:lvl9pPr indent="1828800" defTabSz="457200">
        <a:lnSpc>
          <a:spcPts val="3800"/>
        </a:lnSpc>
        <a:tabLst>
          <a:tab pos="1244600" algn="l"/>
        </a:tabLst>
        <a:defRPr sz="2800">
          <a:latin typeface="Futura"/>
          <a:ea typeface="Futura"/>
          <a:cs typeface="Futura"/>
          <a:sym typeface="Futura"/>
        </a:defRPr>
      </a:lvl9pPr>
    </p:titleStyle>
    <p:bodyStyle>
      <a:lvl1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1pPr>
      <a:lvl2pPr marL="584200" indent="-457200" defTabSz="457200">
        <a:lnSpc>
          <a:spcPts val="3800"/>
        </a:lnSpc>
        <a:buSzPct val="16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2pPr>
      <a:lvl3pPr marL="914400" indent="-317500" defTabSz="457200">
        <a:lnSpc>
          <a:spcPts val="3800"/>
        </a:lnSpc>
        <a:buSzPct val="100000"/>
        <a:buChar char="•"/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3pPr>
      <a:lvl4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4pPr>
      <a:lvl5pPr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5pPr>
      <a:lvl6pPr indent="3556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6pPr>
      <a:lvl7pPr indent="7112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7pPr>
      <a:lvl8pPr indent="10668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8pPr>
      <a:lvl9pPr indent="1422400" defTabSz="457200">
        <a:lnSpc>
          <a:spcPts val="3800"/>
        </a:lnSpc>
        <a:tabLst>
          <a:tab pos="1244600" algn="l"/>
        </a:tabLst>
        <a:defRPr sz="2400">
          <a:solidFill>
            <a:srgbClr val="0048AA"/>
          </a:solidFill>
          <a:latin typeface="Lucida Sans Regular"/>
          <a:ea typeface="Lucida Sans Regular"/>
          <a:cs typeface="Lucida Sans Regular"/>
          <a:sym typeface="Lucida Sans Regular"/>
        </a:defRPr>
      </a:lvl9pPr>
    </p:bodyStyle>
    <p:otherStyle>
      <a:lvl1pPr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1pPr>
      <a:lvl2pPr indent="228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2pPr>
      <a:lvl3pPr indent="457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3pPr>
      <a:lvl4pPr indent="685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4pPr>
      <a:lvl5pPr indent="9144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5pPr>
      <a:lvl6pPr indent="11430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6pPr>
      <a:lvl7pPr indent="13716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7pPr>
      <a:lvl8pPr indent="16002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8pPr>
      <a:lvl9pPr indent="1828800" algn="ctr" defTabSz="457200">
        <a:lnSpc>
          <a:spcPts val="1400"/>
        </a:lnSpc>
        <a:tabLst>
          <a:tab pos="1066800" algn="l"/>
        </a:tabLst>
        <a:defRPr sz="1200">
          <a:solidFill>
            <a:schemeClr val="tx1"/>
          </a:solidFill>
          <a:latin typeface="+mn-lt"/>
          <a:ea typeface="+mn-ea"/>
          <a:cs typeface="+mn-cs"/>
          <a:sym typeface="Lucida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778500" y="1168037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>
                <a:solidFill>
                  <a:srgbClr val="000000"/>
                </a:solidFill>
              </a:defRPr>
            </a:pPr>
            <a:r>
              <a:rPr sz="3600" b="1" cap="small" spc="144" dirty="0">
                <a:solidFill>
                  <a:srgbClr val="FFFFFF"/>
                </a:solidFill>
              </a:rPr>
              <a:t>11.  Approximation Algorithms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load balancing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center selection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pricing method: vertex cover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LP rounding: vertex cover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generalized load balancing</a:t>
            </a:r>
          </a:p>
          <a:p>
            <a:pPr lvl="0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FFFFFF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 analysis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Greedy algorithm is a 2-approximation.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Consider load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of bottleneck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be last job scheduled on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When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had smallest load.</a:t>
            </a:r>
            <a:br>
              <a:rPr sz="2400"/>
            </a:br>
            <a:r>
              <a:rPr sz="2400"/>
              <a:t>Its load before assignment is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⇒ 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800" baseline="-19571"/>
              <a:t>   </a:t>
            </a:r>
            <a:r>
              <a:rPr sz="2400"/>
              <a:t>for all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 ≤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Sum inequalities over all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 and divide by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: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Now											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10</a:t>
            </a:fld>
            <a:endParaRPr sz="1200"/>
          </a:p>
        </p:txBody>
      </p:sp>
      <p:pic>
        <p:nvPicPr>
          <p:cNvPr id="209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2880" y="4592037"/>
            <a:ext cx="2869637" cy="137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9840" y="6701931"/>
            <a:ext cx="4242365" cy="8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4739922" y="8160173"/>
            <a:ext cx="91877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1</a:t>
            </a:r>
          </a:p>
        </p:txBody>
      </p:sp>
      <p:sp>
        <p:nvSpPr>
          <p:cNvPr id="212" name="Shape 212"/>
          <p:cNvSpPr/>
          <p:nvPr/>
        </p:nvSpPr>
        <p:spPr>
          <a:xfrm>
            <a:off x="5149991" y="7619980"/>
            <a:ext cx="1" cy="40755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5966044" y="5748302"/>
            <a:ext cx="32102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775200" y="5688188"/>
            <a:ext cx="9187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2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 analysis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Is our analysis tight?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Essentially yes.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Ex: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machines,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– 1)</a:t>
            </a:r>
            <a:r>
              <a:rPr sz="2400">
                <a:uFill>
                  <a:solidFill/>
                </a:uFill>
              </a:rPr>
              <a:t> jobs length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 jobs, one job of length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11</a:t>
            </a:fld>
            <a:endParaRPr sz="1200"/>
          </a:p>
        </p:txBody>
      </p:sp>
      <p:sp>
        <p:nvSpPr>
          <p:cNvPr id="219" name="Shape 219"/>
          <p:cNvSpPr/>
          <p:nvPr/>
        </p:nvSpPr>
        <p:spPr>
          <a:xfrm>
            <a:off x="19685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4003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8321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2639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6957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1275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5593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50038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435600" y="42418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5867400" y="4241800"/>
            <a:ext cx="43307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9685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4003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8321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2639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6957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1275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5593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50038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435600" y="46736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5867400" y="4673600"/>
            <a:ext cx="4330700" cy="431800"/>
            <a:chOff x="0" y="0"/>
            <a:chExt cx="4330700" cy="431800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345607" y="118989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2 idle</a:t>
              </a:r>
            </a:p>
          </p:txBody>
        </p:sp>
      </p:grpSp>
      <p:sp>
        <p:nvSpPr>
          <p:cNvPr id="241" name="Shape 241"/>
          <p:cNvSpPr/>
          <p:nvPr/>
        </p:nvSpPr>
        <p:spPr>
          <a:xfrm>
            <a:off x="19685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4003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8321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32639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6957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1275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45593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0038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435600" y="51054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52" name="Group 252"/>
          <p:cNvGrpSpPr/>
          <p:nvPr/>
        </p:nvGrpSpPr>
        <p:grpSpPr>
          <a:xfrm>
            <a:off x="5867400" y="5105400"/>
            <a:ext cx="4330700" cy="431800"/>
            <a:chOff x="0" y="0"/>
            <a:chExt cx="4330700" cy="4318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345607" y="120682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3 idle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19685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24003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28321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32639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6957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1275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593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50038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5435600" y="5549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64" name="Group 264"/>
          <p:cNvGrpSpPr/>
          <p:nvPr/>
        </p:nvGrpSpPr>
        <p:grpSpPr>
          <a:xfrm>
            <a:off x="5867400" y="5549900"/>
            <a:ext cx="4330700" cy="431800"/>
            <a:chOff x="0" y="0"/>
            <a:chExt cx="4330700" cy="431800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345607" y="109675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4 idle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19685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4003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28321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2639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6957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1275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5593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0038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435600" y="5981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76" name="Group 276"/>
          <p:cNvGrpSpPr/>
          <p:nvPr/>
        </p:nvGrpSpPr>
        <p:grpSpPr>
          <a:xfrm>
            <a:off x="5867400" y="5981700"/>
            <a:ext cx="4330700" cy="431800"/>
            <a:chOff x="0" y="0"/>
            <a:chExt cx="4330700" cy="431800"/>
          </a:xfrm>
        </p:grpSpPr>
        <p:sp>
          <p:nvSpPr>
            <p:cNvPr id="274" name="Shape 274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1345607" y="111369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5 idle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19685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4003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28321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2639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6957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1275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5593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0038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435600" y="64135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88" name="Group 288"/>
          <p:cNvGrpSpPr/>
          <p:nvPr/>
        </p:nvGrpSpPr>
        <p:grpSpPr>
          <a:xfrm>
            <a:off x="5867400" y="6413500"/>
            <a:ext cx="4330700" cy="431800"/>
            <a:chOff x="0" y="0"/>
            <a:chExt cx="4330700" cy="431800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345607" y="113062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6 idle</a:t>
              </a:r>
            </a:p>
          </p:txBody>
        </p:sp>
      </p:grpSp>
      <p:sp>
        <p:nvSpPr>
          <p:cNvPr id="289" name="Shape 289"/>
          <p:cNvSpPr/>
          <p:nvPr/>
        </p:nvSpPr>
        <p:spPr>
          <a:xfrm>
            <a:off x="19685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4003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8321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2639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6957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41275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5593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0038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435600" y="68453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5867400" y="6845300"/>
            <a:ext cx="4330700" cy="431800"/>
            <a:chOff x="0" y="0"/>
            <a:chExt cx="4330700" cy="431800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345607" y="114756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7 idle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19685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4003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8321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2639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6957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1275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5593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0038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435600" y="72771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2" name="Group 312"/>
          <p:cNvGrpSpPr/>
          <p:nvPr/>
        </p:nvGrpSpPr>
        <p:grpSpPr>
          <a:xfrm>
            <a:off x="5867400" y="7277100"/>
            <a:ext cx="4330700" cy="431800"/>
            <a:chOff x="0" y="0"/>
            <a:chExt cx="4330700" cy="431800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1345607" y="116449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8 idle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19685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4003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8321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2639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6957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1275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5593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0038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435600" y="77089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4" name="Group 324"/>
          <p:cNvGrpSpPr/>
          <p:nvPr/>
        </p:nvGrpSpPr>
        <p:grpSpPr>
          <a:xfrm>
            <a:off x="5867400" y="7708900"/>
            <a:ext cx="4330700" cy="431800"/>
            <a:chOff x="0" y="0"/>
            <a:chExt cx="4330700" cy="4318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345607" y="118142"/>
              <a:ext cx="1640333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9 idle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19685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24003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8321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32639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6957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1275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5593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0038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35600" y="8140700"/>
            <a:ext cx="431800" cy="431800"/>
          </a:xfrm>
          <a:prstGeom prst="rect">
            <a:avLst/>
          </a:prstGeom>
          <a:solidFill>
            <a:srgbClr val="CBCBCB"/>
          </a:solidFill>
          <a:ln>
            <a:solidFill>
              <a:srgbClr val="606060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6" name="Group 336"/>
          <p:cNvGrpSpPr/>
          <p:nvPr/>
        </p:nvGrpSpPr>
        <p:grpSpPr>
          <a:xfrm>
            <a:off x="5867400" y="8140700"/>
            <a:ext cx="4330700" cy="431800"/>
            <a:chOff x="0" y="0"/>
            <a:chExt cx="4330700" cy="431800"/>
          </a:xfrm>
        </p:grpSpPr>
        <p:sp>
          <p:nvSpPr>
            <p:cNvPr id="334" name="Shape 334"/>
            <p:cNvSpPr/>
            <p:nvPr/>
          </p:nvSpPr>
          <p:spPr>
            <a:xfrm>
              <a:off x="0" y="0"/>
              <a:ext cx="4330700" cy="431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73255" y="119835"/>
              <a:ext cx="1785037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606060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rPr>
                <a:t>machine 10 idle</a:t>
              </a:r>
            </a:p>
          </p:txBody>
        </p:sp>
      </p:grpSp>
      <p:sp>
        <p:nvSpPr>
          <p:cNvPr id="337" name="Shape 337"/>
          <p:cNvSpPr/>
          <p:nvPr/>
        </p:nvSpPr>
        <p:spPr>
          <a:xfrm>
            <a:off x="558800" y="5981700"/>
            <a:ext cx="120650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 = 10</a:t>
            </a:r>
          </a:p>
        </p:txBody>
      </p:sp>
      <p:sp>
        <p:nvSpPr>
          <p:cNvPr id="338" name="Shape 338"/>
          <p:cNvSpPr/>
          <p:nvPr/>
        </p:nvSpPr>
        <p:spPr>
          <a:xfrm flipV="1">
            <a:off x="1968423" y="8993533"/>
            <a:ext cx="9476253" cy="1173"/>
          </a:xfrm>
          <a:prstGeom prst="line">
            <a:avLst/>
          </a:prstGeom>
          <a:ln w="25400">
            <a:solidFill>
              <a:srgbClr val="60606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0198664" y="88645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621648" y="9208347"/>
            <a:ext cx="6985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0</a:t>
            </a:r>
          </a:p>
        </p:txBody>
      </p:sp>
      <p:sp>
        <p:nvSpPr>
          <p:cNvPr id="341" name="Shape 341"/>
          <p:cNvSpPr/>
          <p:nvPr/>
        </p:nvSpPr>
        <p:spPr>
          <a:xfrm>
            <a:off x="1967370" y="88645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5549900" y="9207500"/>
            <a:ext cx="698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9</a:t>
            </a:r>
          </a:p>
        </p:txBody>
      </p:sp>
      <p:sp>
        <p:nvSpPr>
          <p:cNvPr id="343" name="Shape 343"/>
          <p:cNvSpPr/>
          <p:nvPr/>
        </p:nvSpPr>
        <p:spPr>
          <a:xfrm>
            <a:off x="5893929" y="88645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842500" y="9207500"/>
            <a:ext cx="698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19</a:t>
            </a:r>
          </a:p>
        </p:txBody>
      </p:sp>
      <p:sp>
        <p:nvSpPr>
          <p:cNvPr id="345" name="Shape 345"/>
          <p:cNvSpPr/>
          <p:nvPr/>
        </p:nvSpPr>
        <p:spPr>
          <a:xfrm>
            <a:off x="4343400" y="3810000"/>
            <a:ext cx="351790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list scheduling makespan = 19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 analysis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Is our analysis tight?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Essentially yes.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Ex: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machines,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– 1)</a:t>
            </a:r>
            <a:r>
              <a:rPr sz="2400">
                <a:uFill>
                  <a:solidFill/>
                </a:uFill>
              </a:rPr>
              <a:t> jobs length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 jobs, one job of length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12</a:t>
            </a:fld>
            <a:endParaRPr sz="1200"/>
          </a:p>
        </p:txBody>
      </p:sp>
      <p:sp>
        <p:nvSpPr>
          <p:cNvPr id="350" name="Shape 350"/>
          <p:cNvSpPr/>
          <p:nvPr/>
        </p:nvSpPr>
        <p:spPr>
          <a:xfrm>
            <a:off x="558800" y="5981700"/>
            <a:ext cx="120650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 = 10</a:t>
            </a:r>
          </a:p>
        </p:txBody>
      </p:sp>
      <p:sp>
        <p:nvSpPr>
          <p:cNvPr id="351" name="Shape 351"/>
          <p:cNvSpPr/>
          <p:nvPr/>
        </p:nvSpPr>
        <p:spPr>
          <a:xfrm flipV="1">
            <a:off x="1968423" y="8993533"/>
            <a:ext cx="9476253" cy="1173"/>
          </a:xfrm>
          <a:prstGeom prst="line">
            <a:avLst/>
          </a:prstGeom>
          <a:ln w="25400">
            <a:solidFill>
              <a:srgbClr val="60606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0198664" y="88645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1621648" y="9208347"/>
            <a:ext cx="6985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0</a:t>
            </a:r>
          </a:p>
        </p:txBody>
      </p:sp>
      <p:sp>
        <p:nvSpPr>
          <p:cNvPr id="354" name="Shape 354"/>
          <p:cNvSpPr/>
          <p:nvPr/>
        </p:nvSpPr>
        <p:spPr>
          <a:xfrm>
            <a:off x="1967370" y="88645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49900" y="9207500"/>
            <a:ext cx="698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9</a:t>
            </a:r>
          </a:p>
        </p:txBody>
      </p:sp>
      <p:sp>
        <p:nvSpPr>
          <p:cNvPr id="356" name="Shape 356"/>
          <p:cNvSpPr/>
          <p:nvPr/>
        </p:nvSpPr>
        <p:spPr>
          <a:xfrm>
            <a:off x="5893929" y="88645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9842500" y="9207500"/>
            <a:ext cx="698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19</a:t>
            </a:r>
          </a:p>
        </p:txBody>
      </p:sp>
      <p:sp>
        <p:nvSpPr>
          <p:cNvPr id="358" name="Shape 358"/>
          <p:cNvSpPr/>
          <p:nvPr/>
        </p:nvSpPr>
        <p:spPr>
          <a:xfrm>
            <a:off x="2578100" y="3810000"/>
            <a:ext cx="351790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optimal makespan = 10</a:t>
            </a:r>
          </a:p>
        </p:txBody>
      </p:sp>
      <p:grpSp>
        <p:nvGrpSpPr>
          <p:cNvPr id="450" name="Group 450"/>
          <p:cNvGrpSpPr/>
          <p:nvPr/>
        </p:nvGrpSpPr>
        <p:grpSpPr>
          <a:xfrm>
            <a:off x="1968500" y="4241800"/>
            <a:ext cx="4330700" cy="4330700"/>
            <a:chOff x="0" y="0"/>
            <a:chExt cx="4330700" cy="4330700"/>
          </a:xfrm>
        </p:grpSpPr>
        <p:sp>
          <p:nvSpPr>
            <p:cNvPr id="359" name="Shape 359"/>
            <p:cNvSpPr/>
            <p:nvPr/>
          </p:nvSpPr>
          <p:spPr>
            <a:xfrm>
              <a:off x="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318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636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2954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7272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1590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5908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53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34671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3898900"/>
              <a:ext cx="43307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3898900" y="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4318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8636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2954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7272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590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5908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30353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34671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3898900" y="4318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4318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36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2954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7272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1590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908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353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671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898900" y="8636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318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636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954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7272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1590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5908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353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4671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898900" y="1308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318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636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2954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17272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1590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5908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0353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4671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898900" y="17399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318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8636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2954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7272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590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5908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0353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4671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898900" y="21717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318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636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954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7272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1590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5908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353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671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898900" y="26035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318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636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954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7272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590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5908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30353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34671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898900" y="30353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318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636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2954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7272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21590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908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30353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34671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898900" y="3467100"/>
              <a:ext cx="4318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60606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5943600" y="9207500"/>
            <a:ext cx="69850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10</a:t>
            </a:r>
          </a:p>
        </p:txBody>
      </p:sp>
      <p:sp>
        <p:nvSpPr>
          <p:cNvPr id="452" name="Shape 452"/>
          <p:cNvSpPr/>
          <p:nvPr/>
        </p:nvSpPr>
        <p:spPr>
          <a:xfrm>
            <a:off x="6288757" y="8864599"/>
            <a:ext cx="1" cy="230306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LPT rule</a:t>
            </a:r>
          </a:p>
        </p:txBody>
      </p:sp>
      <p:sp>
        <p:nvSpPr>
          <p:cNvPr id="455" name="Shape 4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Longest processing time (LPT).  </a:t>
            </a:r>
            <a:r>
              <a:rPr sz="2400">
                <a:uFill>
                  <a:solidFill/>
                </a:uFill>
              </a:rPr>
              <a:t>Sort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jobs in descending order of processing time, and then run list scheduling algorithm.</a:t>
            </a:r>
          </a:p>
        </p:txBody>
      </p:sp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13</a:t>
            </a:fld>
            <a:endParaRPr sz="1200"/>
          </a:p>
        </p:txBody>
      </p:sp>
      <p:sp>
        <p:nvSpPr>
          <p:cNvPr id="457" name="Shape 457"/>
          <p:cNvSpPr/>
          <p:nvPr/>
        </p:nvSpPr>
        <p:spPr>
          <a:xfrm>
            <a:off x="2192302" y="3201529"/>
            <a:ext cx="8242301" cy="59309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39700" tIns="139700" rIns="139700" bIns="139700">
            <a:spAutoFit/>
          </a:bodyPr>
          <a:lstStyle/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LPT-List-Scheduling(m, n, t</a:t>
            </a:r>
            <a:r>
              <a:rPr sz="2000" baseline="-21199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1</a:t>
            </a: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,t</a:t>
            </a:r>
            <a:r>
              <a:rPr sz="2000" baseline="-21199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2</a:t>
            </a: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,…,t</a:t>
            </a:r>
            <a:r>
              <a:rPr sz="2000" baseline="-21199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n</a:t>
            </a: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) {</a:t>
            </a:r>
          </a:p>
          <a:p>
            <a:pPr lvl="0" algn="l">
              <a:buClr>
                <a:srgbClr val="D81E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</a:t>
            </a:r>
            <a:r>
              <a:rPr sz="20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Sort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jobs so that t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1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≥ t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2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≥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… ≥ t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n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for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= 1 to m {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L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← 0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J(i)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← ∅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232323"/>
              </a:solidFill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lvl="0" algn="l"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for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 = 1 to n {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i = argmin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k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L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k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J(i)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← J(i)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∪ {j}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L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← L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+ t</a:t>
            </a:r>
            <a:r>
              <a:rPr sz="2000" baseline="-21199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lvl="0" algn="l"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return </a:t>
            </a:r>
            <a:r>
              <a:rPr sz="200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J(1), …, J(m)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}</a:t>
            </a:r>
          </a:p>
        </p:txBody>
      </p:sp>
      <p:sp>
        <p:nvSpPr>
          <p:cNvPr id="458" name="Shape 458"/>
          <p:cNvSpPr/>
          <p:nvPr/>
        </p:nvSpPr>
        <p:spPr>
          <a:xfrm>
            <a:off x="5856957" y="5333717"/>
            <a:ext cx="265023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jobs assigned to machine i</a:t>
            </a:r>
          </a:p>
        </p:txBody>
      </p:sp>
      <p:sp>
        <p:nvSpPr>
          <p:cNvPr id="459" name="Shape 459"/>
          <p:cNvSpPr/>
          <p:nvPr/>
        </p:nvSpPr>
        <p:spPr>
          <a:xfrm>
            <a:off x="5839742" y="4978400"/>
            <a:ext cx="1769569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load on machine i</a:t>
            </a:r>
          </a:p>
        </p:txBody>
      </p:sp>
      <p:sp>
        <p:nvSpPr>
          <p:cNvPr id="460" name="Shape 460"/>
          <p:cNvSpPr/>
          <p:nvPr/>
        </p:nvSpPr>
        <p:spPr>
          <a:xfrm>
            <a:off x="6686408" y="6804942"/>
            <a:ext cx="274066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machine i has smallest load</a:t>
            </a:r>
          </a:p>
        </p:txBody>
      </p:sp>
      <p:sp>
        <p:nvSpPr>
          <p:cNvPr id="461" name="Shape 461"/>
          <p:cNvSpPr/>
          <p:nvPr/>
        </p:nvSpPr>
        <p:spPr>
          <a:xfrm>
            <a:off x="6697698" y="7265529"/>
            <a:ext cx="243139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assign job j to machine i</a:t>
            </a:r>
          </a:p>
        </p:txBody>
      </p:sp>
      <p:sp>
        <p:nvSpPr>
          <p:cNvPr id="462" name="Shape 462"/>
          <p:cNvSpPr/>
          <p:nvPr/>
        </p:nvSpPr>
        <p:spPr>
          <a:xfrm>
            <a:off x="6708986" y="7706642"/>
            <a:ext cx="246573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update load of machine i</a:t>
            </a:r>
          </a:p>
        </p:txBody>
      </p:sp>
      <p:sp>
        <p:nvSpPr>
          <p:cNvPr id="463" name="Shape 463"/>
          <p:cNvSpPr/>
          <p:nvPr/>
        </p:nvSpPr>
        <p:spPr>
          <a:xfrm flipH="1" flipV="1">
            <a:off x="5192580" y="5448996"/>
            <a:ext cx="367437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 flipH="1">
            <a:off x="5194551" y="5080423"/>
            <a:ext cx="367129" cy="2257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5" name="Shape 465"/>
          <p:cNvSpPr/>
          <p:nvPr/>
        </p:nvSpPr>
        <p:spPr>
          <a:xfrm flipH="1">
            <a:off x="6132587" y="6888060"/>
            <a:ext cx="352171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flipH="1" flipV="1">
            <a:off x="6146052" y="7361063"/>
            <a:ext cx="354335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 flipH="1" flipV="1">
            <a:off x="6145593" y="7783266"/>
            <a:ext cx="368096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LPT rule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If at most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jobs, then list-scheduling is optimal.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Each job put on its own machine.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3.  </a:t>
            </a:r>
            <a:r>
              <a:rPr sz="2400">
                <a:uFill>
                  <a:solidFill/>
                </a:uFill>
              </a:rPr>
              <a:t>If there are more than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jobs,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 ≥  2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+1 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Consider first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+1</a:t>
            </a:r>
            <a:r>
              <a:rPr sz="2400"/>
              <a:t> jobs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+1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Since the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's are in descending order, each takes at least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+1</a:t>
            </a:r>
            <a:r>
              <a:rPr sz="2400"/>
              <a:t> time.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There are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+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/>
              <a:t> jobs and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 machines, so by pigeonhole principle,</a:t>
            </a:r>
            <a:br>
              <a:rPr sz="2400"/>
            </a:br>
            <a:r>
              <a:rPr sz="2400"/>
              <a:t>at least one machine gets two jobs.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LPT rule is a 3/2-approximation algorithm.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Same basic approach as for list scheduling.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	  				        									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471" name="Shape 4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14</a:t>
            </a:fld>
            <a:endParaRPr sz="1200"/>
          </a:p>
        </p:txBody>
      </p:sp>
      <p:pic>
        <p:nvPicPr>
          <p:cNvPr id="472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17900" y="7464213"/>
            <a:ext cx="4368800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Shape 473"/>
          <p:cNvSpPr/>
          <p:nvPr/>
        </p:nvSpPr>
        <p:spPr>
          <a:xfrm>
            <a:off x="3683000" y="8979464"/>
            <a:ext cx="5054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3</a:t>
            </a:r>
            <a:br>
              <a:rPr sz="1600">
                <a:solidFill>
                  <a:srgbClr val="8D3124"/>
                </a:solidFill>
              </a:rPr>
            </a:br>
            <a:r>
              <a:rPr sz="1600">
                <a:solidFill>
                  <a:srgbClr val="8D3124"/>
                </a:solidFill>
              </a:rPr>
              <a:t>( by observation, can assume number of jobs &gt; m )</a:t>
            </a:r>
          </a:p>
        </p:txBody>
      </p:sp>
      <p:sp>
        <p:nvSpPr>
          <p:cNvPr id="474" name="Shape 474"/>
          <p:cNvSpPr/>
          <p:nvPr/>
        </p:nvSpPr>
        <p:spPr>
          <a:xfrm>
            <a:off x="6268155" y="8394432"/>
            <a:ext cx="1" cy="40515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LPT rule</a:t>
            </a:r>
          </a:p>
        </p:txBody>
      </p:sp>
      <p:sp>
        <p:nvSpPr>
          <p:cNvPr id="479" name="Shape 4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Is our 3/2 analysis tight?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No.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[Graham 1969]</a:t>
            </a:r>
            <a:r>
              <a:rPr sz="2400">
                <a:solidFill>
                  <a:srgbClr val="0048AA"/>
                </a:solidFill>
              </a:rPr>
              <a:t>  </a:t>
            </a:r>
            <a:r>
              <a:rPr sz="2400">
                <a:uFill>
                  <a:solidFill/>
                </a:uFill>
              </a:rPr>
              <a:t>LPT rule is a 4/3-approximation.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More sophisticated analysis of same algorithm.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Is Graham's 4/3 analysis tight?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Essentially yes.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Ex: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machines,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 jobs,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>
                <a:uFill>
                  <a:solidFill/>
                </a:uFill>
              </a:rPr>
              <a:t> jobs of length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1, …, 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– 1</a:t>
            </a:r>
            <a:b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</a:br>
            <a:r>
              <a:rPr sz="2400">
                <a:uFill>
                  <a:solidFill/>
                </a:uFill>
              </a:rPr>
              <a:t>and one more job of length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480" name="Shape 4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15</a:t>
            </a:fld>
            <a:endParaRPr sz="12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5778500" y="1233351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load balancing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center selection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pricing method: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LP rounding: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generalized 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/>
        </p:nvSpPr>
        <p:spPr>
          <a:xfrm>
            <a:off x="7626773" y="459006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 problem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 </a:t>
            </a:r>
            <a:r>
              <a:rPr sz="2400">
                <a:uFill>
                  <a:solidFill/>
                </a:uFill>
              </a:rPr>
              <a:t>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sites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and an integer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&gt;  0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Center selection problem.  </a:t>
            </a:r>
            <a:r>
              <a:rPr sz="2400">
                <a:uFill>
                  <a:solidFill/>
                </a:uFill>
              </a:rPr>
              <a:t>Select 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centers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</a:rPr>
              <a:t> so that maximum distance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</a:rPr>
              <a:t>from a site to nearest center is minimized.</a:t>
            </a:r>
          </a:p>
        </p:txBody>
      </p:sp>
      <p:sp>
        <p:nvSpPr>
          <p:cNvPr id="490" name="Shape 4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17</a:t>
            </a:fld>
            <a:endParaRPr sz="1200"/>
          </a:p>
        </p:txBody>
      </p:sp>
      <p:sp>
        <p:nvSpPr>
          <p:cNvPr id="491" name="Shape 491"/>
          <p:cNvSpPr/>
          <p:nvPr/>
        </p:nvSpPr>
        <p:spPr>
          <a:xfrm>
            <a:off x="1841500" y="3683000"/>
            <a:ext cx="9360748" cy="55245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2797386" y="402110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7626773" y="459006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3822417" y="5064195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8648699" y="5633155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8313138" y="6150187"/>
            <a:ext cx="2260601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9334499" y="7193280"/>
            <a:ext cx="196428" cy="19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4969369" y="6616700"/>
            <a:ext cx="2260601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5994399" y="7653866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4023360" y="5149991"/>
            <a:ext cx="1031805" cy="2258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V="1">
            <a:off x="3921760" y="4021102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8852747" y="5718951"/>
            <a:ext cx="1031805" cy="2259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 flipV="1">
            <a:off x="8751147" y="4590062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9539111" y="7277100"/>
            <a:ext cx="1031806" cy="2258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 flipV="1">
            <a:off x="9437511" y="6150187"/>
            <a:ext cx="4517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6197600" y="7739662"/>
            <a:ext cx="1031805" cy="2259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 flipV="1">
            <a:off x="6093742" y="6616700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337213" y="5740400"/>
            <a:ext cx="368504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r(C)</a:t>
            </a:r>
          </a:p>
        </p:txBody>
      </p:sp>
      <p:sp>
        <p:nvSpPr>
          <p:cNvPr id="509" name="Shape 509"/>
          <p:cNvSpPr/>
          <p:nvPr/>
        </p:nvSpPr>
        <p:spPr>
          <a:xfrm>
            <a:off x="4749800" y="5232400"/>
            <a:ext cx="512065" cy="47328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4394200" y="5989884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8870808" y="6413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9523307" y="8166100"/>
            <a:ext cx="194169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3282808" y="4075288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948853" y="5630897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246684" y="5270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3517617" y="5757333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4217529" y="4664569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265724" y="5387058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9087556" y="5905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9740053" y="76581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Shape 521"/>
          <p:cNvSpPr/>
          <p:nvPr/>
        </p:nvSpPr>
        <p:spPr>
          <a:xfrm>
            <a:off x="8482471" y="4881315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8940800" y="6949440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8428284" y="5865706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8550204" y="7023946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8983698" y="51054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9618133" y="6667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7992533" y="4962595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6120835" y="8220568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5422900" y="7863840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6389511" y="7254240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5656715" y="3898900"/>
            <a:ext cx="140722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k = 4 centers</a:t>
            </a:r>
          </a:p>
        </p:txBody>
      </p:sp>
      <p:sp>
        <p:nvSpPr>
          <p:cNvPr id="532" name="Shape 532"/>
          <p:cNvSpPr/>
          <p:nvPr/>
        </p:nvSpPr>
        <p:spPr>
          <a:xfrm>
            <a:off x="2533226" y="7645399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2908504" y="7649350"/>
            <a:ext cx="6294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48A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48AA"/>
                </a:solidFill>
              </a:rPr>
              <a:t>center</a:t>
            </a:r>
          </a:p>
        </p:txBody>
      </p:sp>
      <p:sp>
        <p:nvSpPr>
          <p:cNvPr id="534" name="Shape 534"/>
          <p:cNvSpPr/>
          <p:nvPr/>
        </p:nvSpPr>
        <p:spPr>
          <a:xfrm>
            <a:off x="2521937" y="8024989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2911277" y="8024142"/>
            <a:ext cx="36423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site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 problem</a:t>
            </a:r>
          </a:p>
        </p:txBody>
      </p:sp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 </a:t>
            </a:r>
            <a:r>
              <a:rPr sz="2400">
                <a:uFill>
                  <a:solidFill/>
                </a:uFill>
              </a:rPr>
              <a:t>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sites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and an integer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&gt;  0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Center selection problem.  </a:t>
            </a:r>
            <a:r>
              <a:rPr sz="2400">
                <a:uFill>
                  <a:solidFill/>
                </a:uFill>
              </a:rPr>
              <a:t>Select 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 centers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</a:rPr>
              <a:t> so that maximum distance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</a:rPr>
              <a:t>from a site to nearest center is minimized.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Notation. 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/>
              <a:t> distance between sites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/>
              <a:t> and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min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=</a:t>
            </a:r>
            <a:r>
              <a:rPr sz="2400"/>
              <a:t> distance from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to closest center.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max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/>
              <a:t> smallest covering radius.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Goal.  </a:t>
            </a:r>
            <a:r>
              <a:rPr sz="2400">
                <a:uFill>
                  <a:solidFill/>
                </a:uFill>
              </a:rPr>
              <a:t>Find set of centers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</a:rPr>
              <a:t> that minimizes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, subject to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| =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Distance function properties.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0</a:t>
            </a:r>
            <a:r>
              <a:rPr sz="2400"/>
              <a:t>							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identity ]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					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symmetry ]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z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+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z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	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triangle inequality ]</a:t>
            </a:r>
          </a:p>
        </p:txBody>
      </p:sp>
      <p:sp>
        <p:nvSpPr>
          <p:cNvPr id="539" name="Shape 5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18</a:t>
            </a:fld>
            <a:endParaRPr sz="12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 example</a:t>
            </a:r>
          </a:p>
        </p:txBody>
      </p:sp>
      <p:sp>
        <p:nvSpPr>
          <p:cNvPr id="544" name="Shape 5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Ex:  </a:t>
            </a:r>
            <a:r>
              <a:rPr sz="2400">
                <a:uFill>
                  <a:solidFill/>
                </a:uFill>
              </a:rPr>
              <a:t>each site is a point in the plane, a center can be any point in the plane,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y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>
                <a:uFill>
                  <a:solidFill/>
                </a:uFill>
              </a:rPr>
              <a:t> Euclidean distance.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Remark:  </a:t>
            </a:r>
            <a:r>
              <a:rPr sz="2400">
                <a:uFill>
                  <a:solidFill/>
                </a:uFill>
              </a:rPr>
              <a:t>search can be infinite!</a:t>
            </a:r>
          </a:p>
        </p:txBody>
      </p:sp>
      <p:sp>
        <p:nvSpPr>
          <p:cNvPr id="545" name="Shape 5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19</a:t>
            </a:fld>
            <a:endParaRPr sz="1200"/>
          </a:p>
        </p:txBody>
      </p:sp>
      <p:sp>
        <p:nvSpPr>
          <p:cNvPr id="546" name="Shape 546"/>
          <p:cNvSpPr/>
          <p:nvPr/>
        </p:nvSpPr>
        <p:spPr>
          <a:xfrm>
            <a:off x="7626773" y="459006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1841500" y="3683000"/>
            <a:ext cx="9360748" cy="55245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797386" y="402110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626773" y="4590062"/>
            <a:ext cx="2260601" cy="22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3822417" y="5064195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2533226" y="7645399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2908504" y="7649350"/>
            <a:ext cx="6294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48A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48AA"/>
                </a:solidFill>
              </a:rPr>
              <a:t>center</a:t>
            </a:r>
          </a:p>
        </p:txBody>
      </p:sp>
      <p:sp>
        <p:nvSpPr>
          <p:cNvPr id="553" name="Shape 553"/>
          <p:cNvSpPr/>
          <p:nvPr/>
        </p:nvSpPr>
        <p:spPr>
          <a:xfrm>
            <a:off x="8648699" y="5633155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8313138" y="6150187"/>
            <a:ext cx="2260601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9334499" y="7193280"/>
            <a:ext cx="196428" cy="19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969369" y="6616700"/>
            <a:ext cx="2260601" cy="226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5994399" y="7653866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4023360" y="5149991"/>
            <a:ext cx="1031805" cy="2258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 flipV="1">
            <a:off x="3921760" y="4021102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8852747" y="5718951"/>
            <a:ext cx="1031805" cy="2259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 flipV="1">
            <a:off x="8751147" y="4590062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9539111" y="7277100"/>
            <a:ext cx="1031806" cy="2258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3" name="Shape 563"/>
          <p:cNvSpPr/>
          <p:nvPr/>
        </p:nvSpPr>
        <p:spPr>
          <a:xfrm flipV="1">
            <a:off x="9437511" y="6150187"/>
            <a:ext cx="4517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6197600" y="7739662"/>
            <a:ext cx="1031805" cy="2259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Shape 565"/>
          <p:cNvSpPr/>
          <p:nvPr/>
        </p:nvSpPr>
        <p:spPr>
          <a:xfrm flipV="1">
            <a:off x="6093742" y="6616700"/>
            <a:ext cx="4516" cy="1043094"/>
          </a:xfrm>
          <a:prstGeom prst="line">
            <a:avLst/>
          </a:prstGeom>
          <a:ln>
            <a:solidFill>
              <a:srgbClr val="606060"/>
            </a:solidFill>
            <a:round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5337213" y="5740400"/>
            <a:ext cx="368504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r(C)</a:t>
            </a:r>
          </a:p>
        </p:txBody>
      </p:sp>
      <p:sp>
        <p:nvSpPr>
          <p:cNvPr id="567" name="Shape 567"/>
          <p:cNvSpPr/>
          <p:nvPr/>
        </p:nvSpPr>
        <p:spPr>
          <a:xfrm>
            <a:off x="4749800" y="5232400"/>
            <a:ext cx="512065" cy="47328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2521937" y="8024989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2911277" y="8024142"/>
            <a:ext cx="36423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site</a:t>
            </a:r>
          </a:p>
        </p:txBody>
      </p:sp>
      <p:sp>
        <p:nvSpPr>
          <p:cNvPr id="570" name="Shape 570"/>
          <p:cNvSpPr/>
          <p:nvPr/>
        </p:nvSpPr>
        <p:spPr>
          <a:xfrm>
            <a:off x="4394200" y="5989884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8870808" y="6413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9523307" y="8166100"/>
            <a:ext cx="194169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3282808" y="4075288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948853" y="5630897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3246684" y="5270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517617" y="5757333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4217529" y="4664569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8265724" y="5387058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9087556" y="5905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9740053" y="76581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8482471" y="4881315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940800" y="6949440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8428284" y="5865706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8550204" y="7023946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8983698" y="51054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9618133" y="6667500"/>
            <a:ext cx="194170" cy="194169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7992533" y="4962595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6120835" y="8220568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5422900" y="7863840"/>
            <a:ext cx="194169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389511" y="7254240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5656715" y="3898900"/>
            <a:ext cx="140722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k = 4 centers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Coping with NP-completeness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Suppose I need to solve an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NP</a:t>
            </a:r>
            <a:r>
              <a:rPr sz="2400">
                <a:uFill>
                  <a:solidFill/>
                </a:uFill>
              </a:rPr>
              <a:t>-hard problem. What should I do?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A.  </a:t>
            </a:r>
            <a:r>
              <a:rPr sz="2400"/>
              <a:t>Sacrifice one of three desired features.</a:t>
            </a:r>
            <a:endParaRPr sz="2400">
              <a:solidFill>
                <a:srgbClr val="0048AA"/>
              </a:solidFill>
            </a:endParaRPr>
          </a:p>
          <a:p>
            <a:pPr marL="838200" lvl="1" indent="-571500">
              <a:buSzPct val="100000"/>
              <a:buFontTx/>
              <a:buAutoNum type="romanLcPeriod"/>
              <a:tabLst>
                <a:tab pos="1244600" algn="l"/>
              </a:tabLst>
              <a:defRPr sz="1800"/>
            </a:pPr>
            <a:r>
              <a:rPr sz="2400"/>
              <a:t>Solve arbitrary instances of the problem.</a:t>
            </a:r>
          </a:p>
          <a:p>
            <a:pPr marL="838200" lvl="1" indent="-571500">
              <a:buSzPct val="100000"/>
              <a:buFontTx/>
              <a:buAutoNum type="romanLcPeriod"/>
              <a:tabLst>
                <a:tab pos="1244600" algn="l"/>
              </a:tabLst>
              <a:defRPr sz="1800"/>
            </a:pPr>
            <a:r>
              <a:rPr sz="2400">
                <a:solidFill>
                  <a:srgbClr val="BABABA"/>
                </a:solidFill>
              </a:rPr>
              <a:t>Solve problem to optimality.</a:t>
            </a:r>
          </a:p>
          <a:p>
            <a:pPr marL="838200" lvl="1" indent="-571500">
              <a:buSzPct val="100000"/>
              <a:buFontTx/>
              <a:buAutoNum type="romanLcPeriod"/>
              <a:tabLst>
                <a:tab pos="1244600" algn="l"/>
              </a:tabLst>
              <a:defRPr sz="1800"/>
            </a:pPr>
            <a:r>
              <a:rPr sz="2400"/>
              <a:t>Solve problem in polynomial time.</a:t>
            </a:r>
          </a:p>
          <a:p>
            <a:pPr marL="723900"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>
                <a:solidFill>
                  <a:srgbClr val="0048AA"/>
                </a:solidFill>
              </a:rPr>
              <a:t>-approximation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Guaranteed to run in poly-time.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Guaranteed to solve arbitrary instance of the problem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Guaranteed to find solution within ratio 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/>
              <a:t> of true optimum.</a:t>
            </a:r>
          </a:p>
          <a:p>
            <a:pPr lvl="1">
              <a:tabLst>
                <a:tab pos="1244600" algn="l"/>
              </a:tabLst>
              <a:defRPr sz="1800"/>
            </a:pPr>
            <a:endParaRPr sz="2400">
              <a:solidFill>
                <a:srgbClr val="D81E00"/>
              </a:solidFill>
              <a:uFill>
                <a:solidFill>
                  <a:srgbClr val="D81E00"/>
                </a:solidFill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Challenge.</a:t>
            </a:r>
            <a:r>
              <a:rPr sz="24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 </a:t>
            </a:r>
            <a:r>
              <a:rPr sz="2400">
                <a:uFill>
                  <a:solidFill/>
                </a:uFill>
              </a:rPr>
              <a:t>Need to prove a solution's value is close to optimum,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without even knowing what optimum value is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Greedy algorithm:  a false start</a:t>
            </a:r>
          </a:p>
        </p:txBody>
      </p:sp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Greedy algorithm.  </a:t>
            </a:r>
            <a:r>
              <a:rPr sz="2400">
                <a:uFill>
                  <a:solidFill/>
                </a:uFill>
              </a:rPr>
              <a:t>Put the first center at the best possible location for a single center, and then keep adding centers so as to reduce the covering radius each time by as much as possible.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Remark:  </a:t>
            </a:r>
            <a:r>
              <a:rPr sz="2400">
                <a:uFill>
                  <a:solidFill/>
                </a:uFill>
              </a:rPr>
              <a:t>arbitrarily bad!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20</a:t>
            </a:fld>
            <a:endParaRPr sz="1200"/>
          </a:p>
        </p:txBody>
      </p:sp>
      <p:sp>
        <p:nvSpPr>
          <p:cNvPr id="596" name="Shape 596"/>
          <p:cNvSpPr/>
          <p:nvPr/>
        </p:nvSpPr>
        <p:spPr>
          <a:xfrm>
            <a:off x="1667368" y="4501444"/>
            <a:ext cx="9753601" cy="37465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6338711" y="5680286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5554640" y="6078502"/>
            <a:ext cx="156596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greedy center 1</a:t>
            </a:r>
          </a:p>
        </p:txBody>
      </p:sp>
      <p:sp>
        <p:nvSpPr>
          <p:cNvPr id="599" name="Shape 599"/>
          <p:cNvSpPr/>
          <p:nvPr/>
        </p:nvSpPr>
        <p:spPr>
          <a:xfrm>
            <a:off x="2407920" y="5434188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2514600" y="5650935"/>
            <a:ext cx="142240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1" name="Shape 601"/>
          <p:cNvSpPr/>
          <p:nvPr/>
        </p:nvSpPr>
        <p:spPr>
          <a:xfrm>
            <a:off x="2624666" y="5865424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2703688" y="5499100"/>
            <a:ext cx="142241" cy="142240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2624666" y="6147646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206977" y="5650935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425700" y="5933158"/>
            <a:ext cx="142240" cy="142240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2839155" y="6068624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2952044" y="5650935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9553786" y="5592233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9657644" y="5808980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9770533" y="6023469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9849556" y="5650935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9770533" y="6311900"/>
            <a:ext cx="142241" cy="142240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9352844" y="5808980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9567333" y="6091202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9985022" y="6226669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10096500" y="5808980"/>
            <a:ext cx="142240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9824720" y="5295900"/>
            <a:ext cx="142241" cy="142240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0041466" y="6007664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10363200" y="5511800"/>
            <a:ext cx="142240" cy="142240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2850444" y="5842846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3046871" y="6041531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2299546" y="6265051"/>
            <a:ext cx="142241" cy="142241"/>
          </a:xfrm>
          <a:prstGeom prst="rect">
            <a:avLst/>
          </a:prstGeom>
          <a:solidFill>
            <a:srgbClr val="010000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8984826" y="6946899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9360104" y="6950850"/>
            <a:ext cx="62941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48A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48AA"/>
                </a:solidFill>
              </a:rPr>
              <a:t>center</a:t>
            </a:r>
          </a:p>
        </p:txBody>
      </p:sp>
      <p:sp>
        <p:nvSpPr>
          <p:cNvPr id="625" name="Shape 625"/>
          <p:cNvSpPr/>
          <p:nvPr/>
        </p:nvSpPr>
        <p:spPr>
          <a:xfrm>
            <a:off x="8973537" y="7326489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9362877" y="7325642"/>
            <a:ext cx="36423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site</a:t>
            </a:r>
          </a:p>
        </p:txBody>
      </p:sp>
      <p:sp>
        <p:nvSpPr>
          <p:cNvPr id="627" name="Shape 627"/>
          <p:cNvSpPr/>
          <p:nvPr/>
        </p:nvSpPr>
        <p:spPr>
          <a:xfrm>
            <a:off x="5402715" y="4800600"/>
            <a:ext cx="140722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k = 2 centers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selection:  greedy algorithm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Repeatedly choose next center to be site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farthest</a:t>
            </a:r>
            <a:r>
              <a:rPr sz="2400">
                <a:uFill>
                  <a:solidFill/>
                </a:uFill>
              </a:rPr>
              <a:t> from any existing center.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Property.  </a:t>
            </a:r>
            <a:r>
              <a:rPr sz="2400">
                <a:uFill>
                  <a:solidFill/>
                </a:uFill>
              </a:rPr>
              <a:t>Upon termination, all centers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</a:rPr>
              <a:t> are pairwise at least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apart.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By construction of algorithm.</a:t>
            </a:r>
          </a:p>
        </p:txBody>
      </p:sp>
      <p:sp>
        <p:nvSpPr>
          <p:cNvPr id="631" name="Shape 631"/>
          <p:cNvSpPr/>
          <p:nvPr/>
        </p:nvSpPr>
        <p:spPr>
          <a:xfrm>
            <a:off x="2146300" y="2882900"/>
            <a:ext cx="8318500" cy="3975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Greedy-Center-Selection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k, n, s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s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… , s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                         </a:t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← ∅.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times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     Select a site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with maximum distance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←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 ∪  s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32" name="Shape 6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21</a:t>
            </a:fld>
            <a:endParaRPr sz="1200"/>
          </a:p>
        </p:txBody>
      </p:sp>
      <p:sp>
        <p:nvSpPr>
          <p:cNvPr id="633" name="Shape 633"/>
          <p:cNvSpPr/>
          <p:nvPr/>
        </p:nvSpPr>
        <p:spPr>
          <a:xfrm>
            <a:off x="6161758" y="5359384"/>
            <a:ext cx="1" cy="450726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5620116" y="5929488"/>
            <a:ext cx="15836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site farthest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from any center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selection:  analysis of greedy algorithm</a:t>
            </a:r>
          </a:p>
        </p:txBody>
      </p:sp>
      <p:sp>
        <p:nvSpPr>
          <p:cNvPr id="639" name="Shape 6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 be an optimal set of centers.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 ≤  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  <a:r>
              <a:rPr sz="2400">
                <a:uFill>
                  <a:solidFill/>
                </a:uFill>
              </a:rPr>
              <a:t>  Assume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*) &lt; </a:t>
            </a:r>
            <a:r>
              <a:rPr sz="22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½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For each site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/>
              <a:t>, consider ball of radius </a:t>
            </a:r>
            <a:r>
              <a:rPr sz="22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½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around it.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Exactly one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31999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in each ball; 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be the site paired with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31999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Consider any site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and its closest center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31999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/>
              <a:t>*.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+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≤  2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*)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Thus,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 ≤  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*)</a:t>
            </a:r>
            <a:r>
              <a:rPr sz="2400"/>
              <a:t>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22</a:t>
            </a:fld>
            <a:endParaRPr sz="1200"/>
          </a:p>
        </p:txBody>
      </p:sp>
      <p:sp>
        <p:nvSpPr>
          <p:cNvPr id="641" name="Shape 641"/>
          <p:cNvSpPr/>
          <p:nvPr/>
        </p:nvSpPr>
        <p:spPr>
          <a:xfrm>
            <a:off x="2616200" y="5337386"/>
            <a:ext cx="7886418" cy="3903699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797299" y="5638799"/>
            <a:ext cx="1864926" cy="1815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3" name="Connector 643"/>
          <p:cNvCxnSpPr>
            <a:stCxn id="645" idx="0"/>
            <a:endCxn id="642" idx="0"/>
          </p:cNvCxnSpPr>
          <p:nvPr/>
        </p:nvCxnSpPr>
        <p:spPr>
          <a:xfrm>
            <a:off x="4723271" y="6541064"/>
            <a:ext cx="6492" cy="5363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44" name="Connector 644"/>
          <p:cNvCxnSpPr>
            <a:stCxn id="645" idx="0"/>
            <a:endCxn id="642" idx="0"/>
          </p:cNvCxnSpPr>
          <p:nvPr/>
        </p:nvCxnSpPr>
        <p:spPr>
          <a:xfrm>
            <a:off x="4723271" y="6541064"/>
            <a:ext cx="6492" cy="5363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sp>
        <p:nvSpPr>
          <p:cNvPr id="645" name="Shape 645"/>
          <p:cNvSpPr/>
          <p:nvPr/>
        </p:nvSpPr>
        <p:spPr>
          <a:xfrm>
            <a:off x="4657795" y="6477564"/>
            <a:ext cx="130952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5215466" y="7204568"/>
            <a:ext cx="1864926" cy="1815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7" name="Connector 647"/>
          <p:cNvCxnSpPr>
            <a:stCxn id="649" idx="0"/>
            <a:endCxn id="646" idx="0"/>
          </p:cNvCxnSpPr>
          <p:nvPr/>
        </p:nvCxnSpPr>
        <p:spPr>
          <a:xfrm>
            <a:off x="6145671" y="8110220"/>
            <a:ext cx="2259" cy="1976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48" name="Connector 648"/>
          <p:cNvCxnSpPr>
            <a:stCxn id="649" idx="0"/>
            <a:endCxn id="646" idx="0"/>
          </p:cNvCxnSpPr>
          <p:nvPr/>
        </p:nvCxnSpPr>
        <p:spPr>
          <a:xfrm>
            <a:off x="6145671" y="8110220"/>
            <a:ext cx="2259" cy="1976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sp>
        <p:nvSpPr>
          <p:cNvPr id="649" name="Shape 649"/>
          <p:cNvSpPr/>
          <p:nvPr/>
        </p:nvSpPr>
        <p:spPr>
          <a:xfrm>
            <a:off x="6080195" y="8046720"/>
            <a:ext cx="130952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6082453" y="5601546"/>
            <a:ext cx="1864926" cy="1815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1" name="Connector 651"/>
          <p:cNvCxnSpPr>
            <a:stCxn id="653" idx="0"/>
            <a:endCxn id="650" idx="0"/>
          </p:cNvCxnSpPr>
          <p:nvPr/>
        </p:nvCxnSpPr>
        <p:spPr>
          <a:xfrm>
            <a:off x="7012657" y="6507197"/>
            <a:ext cx="2259" cy="1977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52" name="Connector 652"/>
          <p:cNvCxnSpPr>
            <a:stCxn id="653" idx="0"/>
            <a:endCxn id="650" idx="0"/>
          </p:cNvCxnSpPr>
          <p:nvPr/>
        </p:nvCxnSpPr>
        <p:spPr>
          <a:xfrm>
            <a:off x="7012657" y="6507197"/>
            <a:ext cx="2259" cy="1977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sp>
        <p:nvSpPr>
          <p:cNvPr id="653" name="Shape 653"/>
          <p:cNvSpPr/>
          <p:nvPr/>
        </p:nvSpPr>
        <p:spPr>
          <a:xfrm>
            <a:off x="6947182" y="6443697"/>
            <a:ext cx="130952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7102003" y="6108700"/>
            <a:ext cx="54891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Times"/>
                <a:ea typeface="Times"/>
                <a:cs typeface="Times"/>
                <a:sym typeface="Times"/>
              </a:rPr>
              <a:t>½</a:t>
            </a:r>
            <a:r>
              <a:rPr sz="16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)</a:t>
            </a:r>
          </a:p>
        </p:txBody>
      </p:sp>
      <p:sp>
        <p:nvSpPr>
          <p:cNvPr id="655" name="Shape 655"/>
          <p:cNvSpPr/>
          <p:nvPr/>
        </p:nvSpPr>
        <p:spPr>
          <a:xfrm>
            <a:off x="8216053" y="7073617"/>
            <a:ext cx="1864926" cy="1815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8A8A8A"/>
          </a:solidFill>
          <a:ln w="12700">
            <a:solidFill/>
            <a:custDash>
              <a:ds d="200000" sp="200000"/>
            </a:custDash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6" name="Connector 656"/>
          <p:cNvCxnSpPr>
            <a:stCxn id="658" idx="0"/>
            <a:endCxn id="655" idx="0"/>
          </p:cNvCxnSpPr>
          <p:nvPr/>
        </p:nvCxnSpPr>
        <p:spPr>
          <a:xfrm>
            <a:off x="9146257" y="7979268"/>
            <a:ext cx="2259" cy="1977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57" name="Connector 657"/>
          <p:cNvCxnSpPr>
            <a:stCxn id="658" idx="0"/>
            <a:endCxn id="655" idx="0"/>
          </p:cNvCxnSpPr>
          <p:nvPr/>
        </p:nvCxnSpPr>
        <p:spPr>
          <a:xfrm>
            <a:off x="9146257" y="7979268"/>
            <a:ext cx="2259" cy="1977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sp>
        <p:nvSpPr>
          <p:cNvPr id="658" name="Shape 658"/>
          <p:cNvSpPr/>
          <p:nvPr/>
        </p:nvSpPr>
        <p:spPr>
          <a:xfrm>
            <a:off x="9080782" y="7915768"/>
            <a:ext cx="130952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5770880" y="8382000"/>
            <a:ext cx="160303" cy="15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4217529" y="6163733"/>
            <a:ext cx="160303" cy="155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6348871" y="6362700"/>
            <a:ext cx="160303" cy="155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8762435" y="8484729"/>
            <a:ext cx="160303" cy="155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8672420" y="7454900"/>
            <a:ext cx="156506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777">
                <a:latin typeface="Times"/>
                <a:ea typeface="Times"/>
                <a:cs typeface="Times"/>
                <a:sym typeface="Times"/>
              </a:rPr>
              <a:t>i</a:t>
            </a:r>
          </a:p>
        </p:txBody>
      </p:sp>
      <p:sp>
        <p:nvSpPr>
          <p:cNvPr id="664" name="Shape 664"/>
          <p:cNvSpPr/>
          <p:nvPr/>
        </p:nvSpPr>
        <p:spPr>
          <a:xfrm>
            <a:off x="9011569" y="8367042"/>
            <a:ext cx="270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777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*</a:t>
            </a:r>
          </a:p>
        </p:txBody>
      </p:sp>
      <p:sp>
        <p:nvSpPr>
          <p:cNvPr id="665" name="Shape 665"/>
          <p:cNvSpPr/>
          <p:nvPr/>
        </p:nvSpPr>
        <p:spPr>
          <a:xfrm>
            <a:off x="7544378" y="8536658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/>
            </a:pPr>
            <a:r>
              <a:rPr i="1"/>
              <a:t>s</a:t>
            </a:r>
          </a:p>
        </p:txBody>
      </p:sp>
      <p:sp>
        <p:nvSpPr>
          <p:cNvPr id="666" name="Shape 666"/>
          <p:cNvSpPr/>
          <p:nvPr/>
        </p:nvSpPr>
        <p:spPr>
          <a:xfrm>
            <a:off x="7703538" y="8432800"/>
            <a:ext cx="130952" cy="12700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67" name="Connector 667"/>
          <p:cNvCxnSpPr>
            <a:stCxn id="658" idx="0"/>
            <a:endCxn id="666" idx="0"/>
          </p:cNvCxnSpPr>
          <p:nvPr/>
        </p:nvCxnSpPr>
        <p:spPr>
          <a:xfrm flipH="1">
            <a:off x="7769013" y="7979268"/>
            <a:ext cx="1377245" cy="517032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68" name="Connector 668"/>
          <p:cNvCxnSpPr>
            <a:stCxn id="658" idx="0"/>
            <a:endCxn id="662" idx="0"/>
          </p:cNvCxnSpPr>
          <p:nvPr/>
        </p:nvCxnSpPr>
        <p:spPr>
          <a:xfrm flipH="1">
            <a:off x="8842586" y="7979268"/>
            <a:ext cx="303672" cy="583355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cxnSp>
        <p:nvCxnSpPr>
          <p:cNvPr id="669" name="Connector 669"/>
          <p:cNvCxnSpPr>
            <a:stCxn id="666" idx="0"/>
            <a:endCxn id="662" idx="0"/>
          </p:cNvCxnSpPr>
          <p:nvPr/>
        </p:nvCxnSpPr>
        <p:spPr>
          <a:xfrm>
            <a:off x="7769013" y="8496300"/>
            <a:ext cx="1073574" cy="66323"/>
          </a:xfrm>
          <a:prstGeom prst="straightConnector1">
            <a:avLst/>
          </a:prstGeom>
          <a:ln>
            <a:solidFill>
              <a:srgbClr val="606060"/>
            </a:solidFill>
            <a:round/>
          </a:ln>
        </p:spPr>
      </p:cxnSp>
      <p:sp>
        <p:nvSpPr>
          <p:cNvPr id="670" name="Shape 670"/>
          <p:cNvSpPr/>
          <p:nvPr/>
        </p:nvSpPr>
        <p:spPr>
          <a:xfrm>
            <a:off x="8161866" y="5714435"/>
            <a:ext cx="130953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5522524" y="5741529"/>
            <a:ext cx="130952" cy="1270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5442091" y="4693073"/>
            <a:ext cx="3240837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sz="1600">
                <a:solidFill>
                  <a:srgbClr val="8D3124"/>
                </a:solidFill>
              </a:rPr>
              <a:t>  r(C*) since c</a:t>
            </a:r>
            <a:r>
              <a:rPr sz="1600" baseline="-20250">
                <a:solidFill>
                  <a:srgbClr val="8D3124"/>
                </a:solidFill>
              </a:rPr>
              <a:t>i</a:t>
            </a:r>
            <a:r>
              <a:rPr sz="1600">
                <a:solidFill>
                  <a:srgbClr val="8D3124"/>
                </a:solidFill>
              </a:rPr>
              <a:t>* is closest center</a:t>
            </a:r>
          </a:p>
        </p:txBody>
      </p:sp>
      <p:sp>
        <p:nvSpPr>
          <p:cNvPr id="673" name="Shape 673"/>
          <p:cNvSpPr/>
          <p:nvPr/>
        </p:nvSpPr>
        <p:spPr>
          <a:xfrm>
            <a:off x="5473700" y="4275623"/>
            <a:ext cx="368300" cy="33165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4" name="Shape 674"/>
          <p:cNvSpPr/>
          <p:nvPr/>
        </p:nvSpPr>
        <p:spPr>
          <a:xfrm>
            <a:off x="4792296" y="6132124"/>
            <a:ext cx="54891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Times"/>
                <a:ea typeface="Times"/>
                <a:cs typeface="Times"/>
                <a:sym typeface="Times"/>
              </a:rPr>
              <a:t>½</a:t>
            </a:r>
            <a:r>
              <a:rPr sz="16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)</a:t>
            </a:r>
          </a:p>
        </p:txBody>
      </p:sp>
      <p:sp>
        <p:nvSpPr>
          <p:cNvPr id="675" name="Shape 675"/>
          <p:cNvSpPr/>
          <p:nvPr/>
        </p:nvSpPr>
        <p:spPr>
          <a:xfrm>
            <a:off x="6223727" y="7708900"/>
            <a:ext cx="54891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latin typeface="Times"/>
                <a:ea typeface="Times"/>
                <a:cs typeface="Times"/>
                <a:sym typeface="Times"/>
              </a:rPr>
              <a:t>½</a:t>
            </a:r>
            <a:r>
              <a:rPr sz="16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16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1600">
                <a:latin typeface="Times"/>
                <a:ea typeface="Times"/>
                <a:cs typeface="Times"/>
                <a:sym typeface="Times"/>
              </a:rPr>
              <a:t>)</a:t>
            </a:r>
          </a:p>
        </p:txBody>
      </p:sp>
      <p:sp>
        <p:nvSpPr>
          <p:cNvPr id="676" name="Shape 676"/>
          <p:cNvSpPr/>
          <p:nvPr/>
        </p:nvSpPr>
        <p:spPr>
          <a:xfrm>
            <a:off x="3844765" y="4869179"/>
            <a:ext cx="119394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Δ-inequality</a:t>
            </a:r>
          </a:p>
        </p:txBody>
      </p:sp>
      <p:sp>
        <p:nvSpPr>
          <p:cNvPr id="677" name="Shape 677"/>
          <p:cNvSpPr/>
          <p:nvPr/>
        </p:nvSpPr>
        <p:spPr>
          <a:xfrm>
            <a:off x="4418467" y="4172086"/>
            <a:ext cx="1" cy="642138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3079326" y="8293099"/>
            <a:ext cx="196428" cy="1964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48AA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3503981" y="8297050"/>
            <a:ext cx="2512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48A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48AA"/>
                </a:solidFill>
              </a:rPr>
              <a:t>C*</a:t>
            </a:r>
          </a:p>
        </p:txBody>
      </p:sp>
      <p:sp>
        <p:nvSpPr>
          <p:cNvPr id="680" name="Shape 680"/>
          <p:cNvSpPr/>
          <p:nvPr/>
        </p:nvSpPr>
        <p:spPr>
          <a:xfrm>
            <a:off x="3068037" y="8672689"/>
            <a:ext cx="194170" cy="194170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3457377" y="8671842"/>
            <a:ext cx="36423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site</a:t>
            </a:r>
          </a:p>
        </p:txBody>
      </p:sp>
      <p:sp>
        <p:nvSpPr>
          <p:cNvPr id="682" name="Shape 682"/>
          <p:cNvSpPr/>
          <p:nvPr/>
        </p:nvSpPr>
        <p:spPr>
          <a:xfrm flipH="1">
            <a:off x="6083300" y="4254500"/>
            <a:ext cx="368300" cy="331654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7010400" y="5638705"/>
            <a:ext cx="0" cy="850995"/>
          </a:xfrm>
          <a:prstGeom prst="line">
            <a:avLst/>
          </a:prstGeom>
          <a:ln w="127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4724400" y="5664200"/>
            <a:ext cx="0" cy="850995"/>
          </a:xfrm>
          <a:prstGeom prst="line">
            <a:avLst/>
          </a:prstGeom>
          <a:ln w="127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6146800" y="7226300"/>
            <a:ext cx="0" cy="850995"/>
          </a:xfrm>
          <a:prstGeom prst="line">
            <a:avLst/>
          </a:prstGeom>
          <a:ln w="127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9156700" y="7073900"/>
            <a:ext cx="0" cy="850995"/>
          </a:xfrm>
          <a:prstGeom prst="line">
            <a:avLst/>
          </a:prstGeom>
          <a:ln w="12700">
            <a:solidFill/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Center selection</a:t>
            </a:r>
          </a:p>
        </p:txBody>
      </p:sp>
      <p:sp>
        <p:nvSpPr>
          <p:cNvPr id="691" name="Shape 6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 be an optimal set of centers.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 ≤  2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r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Greedy algorithm is a 2-approximation for center selection problem.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Remark.  </a:t>
            </a:r>
            <a:r>
              <a:rPr sz="2400">
                <a:uFill>
                  <a:solidFill/>
                </a:uFill>
              </a:rPr>
              <a:t>Greedy algorithm always places centers at sites, but is still within a factor of 2 of best solution that is allowed to place centers anywhere.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Question.  </a:t>
            </a:r>
            <a:r>
              <a:rPr sz="2400">
                <a:uFill>
                  <a:solidFill/>
                </a:uFill>
              </a:rPr>
              <a:t>Is there hope of a 3/2-approximation? 4/3? </a:t>
            </a:r>
          </a:p>
        </p:txBody>
      </p:sp>
      <p:sp>
        <p:nvSpPr>
          <p:cNvPr id="692" name="Shape 6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23</a:t>
            </a:fld>
            <a:endParaRPr sz="1200"/>
          </a:p>
        </p:txBody>
      </p:sp>
      <p:sp>
        <p:nvSpPr>
          <p:cNvPr id="693" name="Shape 693"/>
          <p:cNvSpPr/>
          <p:nvPr/>
        </p:nvSpPr>
        <p:spPr>
          <a:xfrm>
            <a:off x="8597899" y="5180471"/>
            <a:ext cx="235702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e.g., points in the plane</a:t>
            </a:r>
          </a:p>
        </p:txBody>
      </p:sp>
      <p:sp>
        <p:nvSpPr>
          <p:cNvPr id="694" name="Shape 694"/>
          <p:cNvSpPr/>
          <p:nvPr/>
        </p:nvSpPr>
        <p:spPr>
          <a:xfrm>
            <a:off x="9383143" y="4648200"/>
            <a:ext cx="347732" cy="44940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Dominating set reduces to center selection </a:t>
            </a:r>
          </a:p>
        </p:txBody>
      </p:sp>
      <p:sp>
        <p:nvSpPr>
          <p:cNvPr id="697" name="Shape 6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/>
              <a:t>Unless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2400"/>
              <a:t> =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NP</a:t>
            </a:r>
            <a:r>
              <a:rPr sz="2400"/>
              <a:t>, there no ρ-approximation for center selection</a:t>
            </a:r>
            <a:br>
              <a:rPr sz="2400"/>
            </a:br>
            <a:r>
              <a:rPr sz="2400"/>
              <a:t>problem for any ρ &lt; 2.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We show how we could use a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(2 – ε)</a:t>
            </a:r>
            <a:r>
              <a:rPr sz="2400">
                <a:uFill>
                  <a:solidFill/>
                </a:uFill>
              </a:rPr>
              <a:t> approximation algorithm for</a:t>
            </a:r>
            <a:br>
              <a:rPr sz="2400">
                <a:uFill>
                  <a:solidFill/>
                </a:uFill>
              </a:rPr>
            </a:br>
            <a:r>
              <a:rPr sz="2400" cap="small">
                <a:uFill>
                  <a:solidFill/>
                </a:uFill>
              </a:rPr>
              <a:t>Center-Selection</a:t>
            </a:r>
            <a:r>
              <a:rPr sz="2400">
                <a:uFill>
                  <a:solidFill/>
                </a:uFill>
              </a:rPr>
              <a:t> selection to solve </a:t>
            </a:r>
            <a:r>
              <a:rPr sz="2400" cap="small">
                <a:uFill>
                  <a:solidFill/>
                </a:uFill>
              </a:rPr>
              <a:t>Dominating-Set</a:t>
            </a:r>
            <a:r>
              <a:rPr sz="2400">
                <a:uFill>
                  <a:solidFill/>
                </a:uFill>
              </a:rPr>
              <a:t> in poly-time.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 be an instance of </a:t>
            </a:r>
            <a:r>
              <a:rPr sz="2400" cap="small">
                <a:uFill>
                  <a:solidFill/>
                </a:uFill>
              </a:rPr>
              <a:t>Dominating-Set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Construct instance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G'</a:t>
            </a:r>
            <a:r>
              <a:rPr sz="2400"/>
              <a:t> of </a:t>
            </a:r>
            <a:r>
              <a:rPr sz="2400" cap="small">
                <a:uFill>
                  <a:solidFill/>
                </a:uFill>
              </a:rPr>
              <a:t>Center-Selection</a:t>
            </a:r>
            <a:r>
              <a:rPr sz="2400"/>
              <a:t> with sites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and distances</a:t>
            </a:r>
          </a:p>
          <a:p>
            <a:pPr lvl="2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1 if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2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dist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= 2 if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∉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Note that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G'</a:t>
            </a:r>
            <a:r>
              <a:rPr sz="2400"/>
              <a:t> satisfies the triangle inequality.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/>
              <a:t> has dominating set of size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 iff there exists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 centers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with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*) = 1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Thus, if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/>
              <a:t> has a dominating set of size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/>
              <a:t>, a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(2 – ε)</a:t>
            </a:r>
            <a:r>
              <a:rPr sz="2400"/>
              <a:t>-approximation algorithm for </a:t>
            </a:r>
            <a:r>
              <a:rPr sz="2400" cap="small">
                <a:uFill>
                  <a:solidFill/>
                </a:uFill>
              </a:rPr>
              <a:t>Center-Selection </a:t>
            </a:r>
            <a:r>
              <a:rPr sz="2400"/>
              <a:t>would find a solution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with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*) = 1</a:t>
            </a:r>
            <a:r>
              <a:rPr sz="2400"/>
              <a:t> since it cannot use any edge of distance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/>
              <a:t>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698" name="Shape 6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24</a:t>
            </a:fld>
            <a:endParaRPr sz="12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/>
          </p:cNvSpPr>
          <p:nvPr>
            <p:ph type="title"/>
          </p:nvPr>
        </p:nvSpPr>
        <p:spPr>
          <a:xfrm>
            <a:off x="5778500" y="1233351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701" name="Shape 7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center selection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pricing method: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LP rounding: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generalized 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Definition.  </a:t>
            </a:r>
            <a:r>
              <a:rPr sz="2400"/>
              <a:t>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, a vertex cover is a set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such that each edge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/>
              <a:t> has at least one end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Weighted vertex cover.</a:t>
            </a:r>
            <a:r>
              <a:rPr sz="2400"/>
              <a:t>  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/>
              <a:t> with vertex weights, find a vertex cover of minimum weight.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26</a:t>
            </a:fld>
            <a:endParaRPr sz="1200"/>
          </a:p>
        </p:txBody>
      </p:sp>
      <p:grpSp>
        <p:nvGrpSpPr>
          <p:cNvPr id="708" name="Group 708"/>
          <p:cNvGrpSpPr/>
          <p:nvPr/>
        </p:nvGrpSpPr>
        <p:grpSpPr>
          <a:xfrm>
            <a:off x="5224497" y="4617155"/>
            <a:ext cx="440268" cy="440268"/>
            <a:chOff x="0" y="0"/>
            <a:chExt cx="440266" cy="440266"/>
          </a:xfrm>
        </p:grpSpPr>
        <p:sp>
          <p:nvSpPr>
            <p:cNvPr id="706" name="Shape 706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74537" y="79054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4</a:t>
              </a: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5232400" y="6591300"/>
            <a:ext cx="440267" cy="440267"/>
            <a:chOff x="0" y="0"/>
            <a:chExt cx="440266" cy="440266"/>
          </a:xfrm>
        </p:grpSpPr>
        <p:sp>
          <p:nvSpPr>
            <p:cNvPr id="709" name="Shape 709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80182" y="80466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9</a:t>
              </a:r>
            </a:p>
          </p:txBody>
        </p:sp>
      </p:grpSp>
      <p:grpSp>
        <p:nvGrpSpPr>
          <p:cNvPr id="714" name="Group 714"/>
          <p:cNvGrpSpPr/>
          <p:nvPr/>
        </p:nvGrpSpPr>
        <p:grpSpPr>
          <a:xfrm>
            <a:off x="2549031" y="4617155"/>
            <a:ext cx="440267" cy="440268"/>
            <a:chOff x="0" y="0"/>
            <a:chExt cx="440266" cy="440266"/>
          </a:xfrm>
        </p:grpSpPr>
        <p:sp>
          <p:nvSpPr>
            <p:cNvPr id="712" name="Shape 712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74537" y="79054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2</a:t>
              </a:r>
            </a:p>
          </p:txBody>
        </p:sp>
      </p:grpSp>
      <p:sp>
        <p:nvSpPr>
          <p:cNvPr id="742" name="Shape 742"/>
          <p:cNvSpPr/>
          <p:nvPr/>
        </p:nvSpPr>
        <p:spPr>
          <a:xfrm>
            <a:off x="2993928" y="4837289"/>
            <a:ext cx="222580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2950249" y="4970512"/>
            <a:ext cx="2321051" cy="1707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19" name="Group 719"/>
          <p:cNvGrpSpPr/>
          <p:nvPr/>
        </p:nvGrpSpPr>
        <p:grpSpPr>
          <a:xfrm>
            <a:off x="2562577" y="6591300"/>
            <a:ext cx="440268" cy="440267"/>
            <a:chOff x="0" y="0"/>
            <a:chExt cx="440266" cy="440266"/>
          </a:xfrm>
        </p:grpSpPr>
        <p:sp>
          <p:nvSpPr>
            <p:cNvPr id="717" name="Shape 717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74537" y="80466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2</a:t>
              </a:r>
            </a:p>
          </p:txBody>
        </p:sp>
      </p:grpSp>
      <p:sp>
        <p:nvSpPr>
          <p:cNvPr id="744" name="Shape 744"/>
          <p:cNvSpPr/>
          <p:nvPr/>
        </p:nvSpPr>
        <p:spPr>
          <a:xfrm>
            <a:off x="3007474" y="6811433"/>
            <a:ext cx="222016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445530" y="5062051"/>
            <a:ext cx="6104" cy="152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770706" y="5062048"/>
            <a:ext cx="10463" cy="1524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25" name="Group 725"/>
          <p:cNvGrpSpPr/>
          <p:nvPr/>
        </p:nvGrpSpPr>
        <p:grpSpPr>
          <a:xfrm>
            <a:off x="10225475" y="4617155"/>
            <a:ext cx="440268" cy="440268"/>
            <a:chOff x="0" y="0"/>
            <a:chExt cx="440266" cy="440266"/>
          </a:xfrm>
        </p:grpSpPr>
        <p:sp>
          <p:nvSpPr>
            <p:cNvPr id="723" name="Shape 723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74537" y="79054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4</a:t>
              </a:r>
            </a:p>
          </p:txBody>
        </p:sp>
      </p:grpSp>
      <p:grpSp>
        <p:nvGrpSpPr>
          <p:cNvPr id="728" name="Group 728"/>
          <p:cNvGrpSpPr/>
          <p:nvPr/>
        </p:nvGrpSpPr>
        <p:grpSpPr>
          <a:xfrm>
            <a:off x="10239022" y="6591300"/>
            <a:ext cx="440267" cy="440267"/>
            <a:chOff x="0" y="0"/>
            <a:chExt cx="440266" cy="440266"/>
          </a:xfrm>
        </p:grpSpPr>
        <p:sp>
          <p:nvSpPr>
            <p:cNvPr id="726" name="Shape 726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74537" y="80466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9</a:t>
              </a:r>
            </a:p>
          </p:txBody>
        </p:sp>
      </p:grpSp>
      <p:grpSp>
        <p:nvGrpSpPr>
          <p:cNvPr id="731" name="Group 731"/>
          <p:cNvGrpSpPr/>
          <p:nvPr/>
        </p:nvGrpSpPr>
        <p:grpSpPr>
          <a:xfrm>
            <a:off x="7543800" y="4617155"/>
            <a:ext cx="440267" cy="440268"/>
            <a:chOff x="0" y="0"/>
            <a:chExt cx="440266" cy="440266"/>
          </a:xfrm>
        </p:grpSpPr>
        <p:sp>
          <p:nvSpPr>
            <p:cNvPr id="729" name="Shape 729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80746" y="79054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2</a:t>
              </a:r>
            </a:p>
          </p:txBody>
        </p:sp>
      </p:grpSp>
      <p:sp>
        <p:nvSpPr>
          <p:cNvPr id="747" name="Shape 747"/>
          <p:cNvSpPr/>
          <p:nvPr/>
        </p:nvSpPr>
        <p:spPr>
          <a:xfrm>
            <a:off x="7988696" y="4837289"/>
            <a:ext cx="223201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7945299" y="4970132"/>
            <a:ext cx="2332342" cy="1708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36" name="Group 736"/>
          <p:cNvGrpSpPr/>
          <p:nvPr/>
        </p:nvGrpSpPr>
        <p:grpSpPr>
          <a:xfrm>
            <a:off x="7563555" y="6591300"/>
            <a:ext cx="440268" cy="440267"/>
            <a:chOff x="0" y="0"/>
            <a:chExt cx="440266" cy="440266"/>
          </a:xfrm>
        </p:grpSpPr>
        <p:sp>
          <p:nvSpPr>
            <p:cNvPr id="734" name="Shape 734"/>
            <p:cNvSpPr/>
            <p:nvPr/>
          </p:nvSpPr>
          <p:spPr>
            <a:xfrm>
              <a:off x="-1" y="-1"/>
              <a:ext cx="440268" cy="44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74537" y="80466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2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8008452" y="6811433"/>
            <a:ext cx="222580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0447151" y="5062048"/>
            <a:ext cx="10462" cy="1524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766182" y="5062043"/>
            <a:ext cx="15257" cy="1524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3052994" y="7683500"/>
            <a:ext cx="2011859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weight = 2 + 2 + 4</a:t>
            </a:r>
          </a:p>
        </p:txBody>
      </p:sp>
      <p:sp>
        <p:nvSpPr>
          <p:cNvPr id="741" name="Shape 741"/>
          <p:cNvSpPr/>
          <p:nvPr/>
        </p:nvSpPr>
        <p:spPr>
          <a:xfrm>
            <a:off x="8509224" y="7675598"/>
            <a:ext cx="128667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weight = 11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Pricing method</a:t>
            </a:r>
          </a:p>
        </p:txBody>
      </p:sp>
      <p:sp>
        <p:nvSpPr>
          <p:cNvPr id="754" name="Shape 7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Pricing method.  </a:t>
            </a:r>
            <a:r>
              <a:rPr sz="2400">
                <a:solidFill>
                  <a:srgbClr val="232323"/>
                </a:solidFill>
              </a:rPr>
              <a:t>Each edge must be covered by some vertex. </a:t>
            </a:r>
            <a:br>
              <a:rPr sz="2400">
                <a:solidFill>
                  <a:srgbClr val="232323"/>
                </a:solidFill>
              </a:rPr>
            </a:br>
            <a:r>
              <a:rPr sz="2400">
                <a:solidFill>
                  <a:srgbClr val="232323"/>
                </a:solidFill>
              </a:rPr>
              <a:t>Edge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solidFill>
                  <a:srgbClr val="232323"/>
                </a:solidFill>
              </a:rPr>
              <a:t> pays price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 i="1" baseline="-5999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 ≥ 0</a:t>
            </a:r>
            <a:r>
              <a:rPr sz="2400">
                <a:solidFill>
                  <a:srgbClr val="232323"/>
                </a:solidFill>
              </a:rPr>
              <a:t> to use both vertex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solidFill>
                  <a:srgbClr val="232323"/>
                </a:solidFill>
              </a:rPr>
              <a:t> and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solidFill>
                  <a:srgbClr val="232323"/>
                </a:solid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Fairness.  </a:t>
            </a:r>
            <a:r>
              <a:rPr sz="2400"/>
              <a:t>Edges incident to vertex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should pay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in total.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Fairness lemma.  </a:t>
            </a:r>
            <a:r>
              <a:rPr sz="2400"/>
              <a:t>For any vertex cover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and any fair prices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:  ∑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 ≤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/>
              <a:t>Pf.									  						  ▪</a:t>
            </a:r>
          </a:p>
        </p:txBody>
      </p:sp>
      <p:sp>
        <p:nvSpPr>
          <p:cNvPr id="755" name="Shape 7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27</a:t>
            </a:fld>
            <a:endParaRPr sz="1200"/>
          </a:p>
        </p:txBody>
      </p:sp>
      <p:grpSp>
        <p:nvGrpSpPr>
          <p:cNvPr id="758" name="Group 758"/>
          <p:cNvGrpSpPr/>
          <p:nvPr/>
        </p:nvGrpSpPr>
        <p:grpSpPr>
          <a:xfrm>
            <a:off x="9044658" y="3700497"/>
            <a:ext cx="395112" cy="392855"/>
            <a:chOff x="0" y="0"/>
            <a:chExt cx="395111" cy="392853"/>
          </a:xfrm>
        </p:grpSpPr>
        <p:sp>
          <p:nvSpPr>
            <p:cNvPr id="756" name="Shape 756"/>
            <p:cNvSpPr/>
            <p:nvPr/>
          </p:nvSpPr>
          <p:spPr>
            <a:xfrm>
              <a:off x="-1" y="-1"/>
              <a:ext cx="395113" cy="39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1958" y="55348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4</a:t>
              </a:r>
            </a:p>
          </p:txBody>
        </p:sp>
      </p:grpSp>
      <p:grpSp>
        <p:nvGrpSpPr>
          <p:cNvPr id="761" name="Group 761"/>
          <p:cNvGrpSpPr/>
          <p:nvPr/>
        </p:nvGrpSpPr>
        <p:grpSpPr>
          <a:xfrm>
            <a:off x="9058204" y="5468337"/>
            <a:ext cx="392854" cy="392855"/>
            <a:chOff x="0" y="0"/>
            <a:chExt cx="392853" cy="392853"/>
          </a:xfrm>
        </p:grpSpPr>
        <p:sp>
          <p:nvSpPr>
            <p:cNvPr id="759" name="Shape 759"/>
            <p:cNvSpPr/>
            <p:nvPr/>
          </p:nvSpPr>
          <p:spPr>
            <a:xfrm>
              <a:off x="-1" y="-1"/>
              <a:ext cx="392855" cy="39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0830" y="55348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9</a:t>
              </a:r>
            </a:p>
          </p:txBody>
        </p:sp>
      </p:grpSp>
      <p:grpSp>
        <p:nvGrpSpPr>
          <p:cNvPr id="764" name="Group 764"/>
          <p:cNvGrpSpPr/>
          <p:nvPr/>
        </p:nvGrpSpPr>
        <p:grpSpPr>
          <a:xfrm>
            <a:off x="6651413" y="3700497"/>
            <a:ext cx="392854" cy="392855"/>
            <a:chOff x="0" y="0"/>
            <a:chExt cx="392853" cy="392853"/>
          </a:xfrm>
        </p:grpSpPr>
        <p:sp>
          <p:nvSpPr>
            <p:cNvPr id="762" name="Shape 762"/>
            <p:cNvSpPr/>
            <p:nvPr/>
          </p:nvSpPr>
          <p:spPr>
            <a:xfrm>
              <a:off x="-1" y="-1"/>
              <a:ext cx="392855" cy="39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0830" y="55348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2</a:t>
              </a:r>
            </a:p>
          </p:txBody>
        </p:sp>
      </p:grpSp>
      <p:sp>
        <p:nvSpPr>
          <p:cNvPr id="779" name="Shape 779"/>
          <p:cNvSpPr/>
          <p:nvPr/>
        </p:nvSpPr>
        <p:spPr>
          <a:xfrm>
            <a:off x="7049082" y="3896924"/>
            <a:ext cx="199081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7009625" y="4015759"/>
            <a:ext cx="2082972" cy="1529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69" name="Group 769"/>
          <p:cNvGrpSpPr/>
          <p:nvPr/>
        </p:nvGrpSpPr>
        <p:grpSpPr>
          <a:xfrm>
            <a:off x="6662702" y="5468337"/>
            <a:ext cx="395112" cy="392855"/>
            <a:chOff x="0" y="0"/>
            <a:chExt cx="395111" cy="392853"/>
          </a:xfrm>
        </p:grpSpPr>
        <p:sp>
          <p:nvSpPr>
            <p:cNvPr id="767" name="Shape 767"/>
            <p:cNvSpPr/>
            <p:nvPr/>
          </p:nvSpPr>
          <p:spPr>
            <a:xfrm>
              <a:off x="-1" y="-1"/>
              <a:ext cx="395113" cy="39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1958" y="55348"/>
              <a:ext cx="291192" cy="2858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2</a:t>
              </a:r>
            </a:p>
          </p:txBody>
        </p:sp>
      </p:grpSp>
      <p:sp>
        <p:nvSpPr>
          <p:cNvPr id="781" name="Shape 781"/>
          <p:cNvSpPr/>
          <p:nvPr/>
        </p:nvSpPr>
        <p:spPr>
          <a:xfrm>
            <a:off x="7062752" y="5664764"/>
            <a:ext cx="19906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200" y="-5400"/>
                  <a:pt x="14400" y="-5400"/>
                  <a:pt x="21600" y="162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9243627" y="4098162"/>
            <a:ext cx="9591" cy="1365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83" name="Shape 783"/>
          <p:cNvSpPr/>
          <p:nvPr/>
        </p:nvSpPr>
        <p:spPr>
          <a:xfrm>
            <a:off x="6849253" y="4098161"/>
            <a:ext cx="9592" cy="1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>
            <a:solidFill/>
            <a:miter lim="400000"/>
          </a:ln>
        </p:spPr>
        <p:txBody>
          <a:bodyPr/>
          <a:lstStyle/>
          <a:p>
            <a:pPr lvl="0"/>
            <a:endParaRPr/>
          </a:p>
        </p:txBody>
      </p:sp>
      <p:pic>
        <p:nvPicPr>
          <p:cNvPr id="773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6815" y="4435438"/>
            <a:ext cx="3559277" cy="596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4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4716" y="7597785"/>
            <a:ext cx="5616275" cy="668706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Shape 775"/>
          <p:cNvSpPr/>
          <p:nvPr/>
        </p:nvSpPr>
        <p:spPr>
          <a:xfrm>
            <a:off x="4987431" y="8686800"/>
            <a:ext cx="262168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sum fairness inequalities</a:t>
            </a:r>
            <a:br>
              <a:rPr sz="1600">
                <a:solidFill>
                  <a:srgbClr val="8D3124"/>
                </a:solidFill>
              </a:rPr>
            </a:br>
            <a:r>
              <a:rPr sz="1600">
                <a:solidFill>
                  <a:srgbClr val="8D3124"/>
                </a:solidFill>
              </a:rPr>
              <a:t>for each node in S</a:t>
            </a:r>
          </a:p>
        </p:txBody>
      </p:sp>
      <p:sp>
        <p:nvSpPr>
          <p:cNvPr id="776" name="Shape 776"/>
          <p:cNvSpPr/>
          <p:nvPr/>
        </p:nvSpPr>
        <p:spPr>
          <a:xfrm>
            <a:off x="3813668" y="8122335"/>
            <a:ext cx="1" cy="42081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2170853" y="8674100"/>
            <a:ext cx="2496514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each edge e covered by</a:t>
            </a:r>
            <a:br>
              <a:rPr sz="1600">
                <a:solidFill>
                  <a:srgbClr val="8D3124"/>
                </a:solidFill>
              </a:rPr>
            </a:br>
            <a:r>
              <a:rPr sz="1600">
                <a:solidFill>
                  <a:srgbClr val="8D3124"/>
                </a:solidFill>
              </a:rPr>
              <a:t>at least one node in S</a:t>
            </a:r>
          </a:p>
        </p:txBody>
      </p:sp>
      <p:sp>
        <p:nvSpPr>
          <p:cNvPr id="778" name="Shape 778"/>
          <p:cNvSpPr/>
          <p:nvPr/>
        </p:nvSpPr>
        <p:spPr>
          <a:xfrm>
            <a:off x="5918200" y="8128000"/>
            <a:ext cx="0" cy="42081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Pricing method</a:t>
            </a:r>
          </a:p>
        </p:txBody>
      </p:sp>
      <p:sp>
        <p:nvSpPr>
          <p:cNvPr id="786" name="Shape 7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400"/>
              <a:t>Set prices and find vertex cover simultaneously.</a:t>
            </a:r>
          </a:p>
        </p:txBody>
      </p:sp>
      <p:sp>
        <p:nvSpPr>
          <p:cNvPr id="787" name="Shape 7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28</a:t>
            </a:fld>
            <a:endParaRPr sz="1200"/>
          </a:p>
        </p:txBody>
      </p:sp>
      <p:sp>
        <p:nvSpPr>
          <p:cNvPr id="788" name="Shape 788"/>
          <p:cNvSpPr/>
          <p:nvPr/>
        </p:nvSpPr>
        <p:spPr>
          <a:xfrm>
            <a:off x="1701800" y="2540000"/>
            <a:ext cx="9118600" cy="6134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Weighted-Vertex-Cover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G, w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                          </a:t>
            </a: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← ∅.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 ∈ 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>
              <a:lnSpc>
                <a:spcPct val="100000"/>
              </a:lnSpc>
              <a:spcBef>
                <a:spcPts val="1200"/>
              </a:spcBef>
              <a:buClrTx/>
              <a:buFontTx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← 0.</a:t>
            </a:r>
            <a:br>
              <a:rPr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(there exists an edge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such that neither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nor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is tight)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     Select such an edge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      Increase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as much as possible until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or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tight.</a:t>
            </a:r>
            <a:br>
              <a:rPr sz="2400">
                <a:latin typeface="Times"/>
                <a:ea typeface="Times"/>
                <a:cs typeface="Times"/>
                <a:sym typeface="Times"/>
              </a:rPr>
            </a:br>
            <a:r>
              <a:rPr sz="2400">
                <a:latin typeface="Times"/>
                <a:ea typeface="Times"/>
                <a:cs typeface="Times"/>
                <a:sym typeface="Times"/>
              </a:rPr>
              <a:t/>
            </a:r>
            <a:br>
              <a:rPr sz="2400">
                <a:latin typeface="Times"/>
                <a:ea typeface="Times"/>
                <a:cs typeface="Times"/>
                <a:sym typeface="Times"/>
              </a:rPr>
            </a:br>
            <a:r>
              <a:rPr sz="2400">
                <a:latin typeface="Times"/>
                <a:ea typeface="Times"/>
                <a:cs typeface="Times"/>
                <a:sym typeface="Times"/>
              </a:rPr>
              <a:t>S ← set of all tight nodes.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3F8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789" name="Shape 789"/>
          <p:cNvSpPr/>
          <p:nvPr/>
        </p:nvSpPr>
        <p:spPr>
          <a:xfrm flipV="1">
            <a:off x="9492826" y="4927340"/>
            <a:ext cx="1" cy="515598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790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6296" y="4175614"/>
            <a:ext cx="1644736" cy="670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1003300" y="2044700"/>
            <a:ext cx="10845800" cy="647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3" name="Shape 7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Pricing method example</a:t>
            </a:r>
          </a:p>
        </p:txBody>
      </p:sp>
      <p:sp>
        <p:nvSpPr>
          <p:cNvPr id="794" name="Shape 7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</a:pPr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29</a:t>
            </a:fld>
            <a:endParaRPr sz="1200"/>
          </a:p>
        </p:txBody>
      </p:sp>
      <p:pic>
        <p:nvPicPr>
          <p:cNvPr id="796" name="kleinberg_11F08.png"/>
          <p:cNvPicPr/>
          <p:nvPr/>
        </p:nvPicPr>
        <p:blipFill>
          <a:blip r:embed="rId2">
            <a:extLst/>
          </a:blip>
          <a:srcRect b="16510"/>
          <a:stretch>
            <a:fillRect/>
          </a:stretch>
        </p:blipFill>
        <p:spPr>
          <a:xfrm>
            <a:off x="2429368" y="2043288"/>
            <a:ext cx="9067801" cy="6129868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Shape 797"/>
          <p:cNvSpPr/>
          <p:nvPr/>
        </p:nvSpPr>
        <p:spPr>
          <a:xfrm>
            <a:off x="1283546" y="6194495"/>
            <a:ext cx="137434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vertex weight</a:t>
            </a:r>
          </a:p>
        </p:txBody>
      </p:sp>
      <p:sp>
        <p:nvSpPr>
          <p:cNvPr id="798" name="Shape 798"/>
          <p:cNvSpPr/>
          <p:nvPr/>
        </p:nvSpPr>
        <p:spPr>
          <a:xfrm flipH="1" flipV="1">
            <a:off x="2578191" y="6397787"/>
            <a:ext cx="423243" cy="423243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2427393" y="5491197"/>
            <a:ext cx="168016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price of edge a-b</a:t>
            </a:r>
          </a:p>
        </p:txBody>
      </p:sp>
      <p:sp>
        <p:nvSpPr>
          <p:cNvPr id="800" name="Shape 800"/>
          <p:cNvSpPr/>
          <p:nvPr/>
        </p:nvSpPr>
        <p:spPr>
          <a:xfrm flipH="1" flipV="1">
            <a:off x="3430253" y="5858493"/>
            <a:ext cx="271939" cy="271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778500" y="1259477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center selection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pricing method: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LP rounding: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generalized 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Pricing method:  analysis</a:t>
            </a:r>
          </a:p>
        </p:txBody>
      </p:sp>
      <p:sp>
        <p:nvSpPr>
          <p:cNvPr id="803" name="Shape 8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/>
              <a:t>Pricing method is a 2-approximation for </a:t>
            </a:r>
            <a:r>
              <a:rPr sz="2400" cap="small">
                <a:uFill>
                  <a:solidFill/>
                </a:uFill>
              </a:rPr>
              <a:t>Weighted-Vertex-Cover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Algorithm terminates since at least one new node becomes tight after each iteration of while loop.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</a:t>
            </a:r>
            <a:r>
              <a:rPr sz="2400"/>
              <a:t> set of all tight nodes upon termination of algorithm.</a:t>
            </a:r>
            <a:br>
              <a:rPr sz="2400"/>
            </a:b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/>
              <a:t> is a vertex cover:  if some edge 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is uncovered, then neither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nor </a:t>
            </a:r>
            <a: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br>
              <a:rPr sz="2400" i="1">
                <a:solidFill>
                  <a:srgbClr val="232323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sz="2400"/>
              <a:t>is tight. But then while loop would not terminate.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be optimal vertex cover. We show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 ≤  2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*)</a:t>
            </a:r>
            <a:r>
              <a:rPr sz="2400"/>
              <a:t>.</a:t>
            </a:r>
          </a:p>
        </p:txBody>
      </p:sp>
      <p:sp>
        <p:nvSpPr>
          <p:cNvPr id="804" name="Shape 8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30</a:t>
            </a:fld>
            <a:endParaRPr sz="1200"/>
          </a:p>
        </p:txBody>
      </p:sp>
      <p:pic>
        <p:nvPicPr>
          <p:cNvPr id="805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153" y="6762175"/>
            <a:ext cx="9892155" cy="717713"/>
          </a:xfrm>
          <a:prstGeom prst="rect">
            <a:avLst/>
          </a:prstGeom>
          <a:ln w="12700">
            <a:miter lim="400000"/>
          </a:ln>
        </p:spPr>
      </p:pic>
      <p:sp>
        <p:nvSpPr>
          <p:cNvPr id="806" name="Shape 806"/>
          <p:cNvSpPr/>
          <p:nvPr/>
        </p:nvSpPr>
        <p:spPr>
          <a:xfrm>
            <a:off x="3757506" y="7385350"/>
            <a:ext cx="1" cy="355442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2621505" y="7899964"/>
            <a:ext cx="222493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all nodes in S are tight</a:t>
            </a:r>
          </a:p>
        </p:txBody>
      </p:sp>
      <p:sp>
        <p:nvSpPr>
          <p:cNvPr id="808" name="Shape 808"/>
          <p:cNvSpPr/>
          <p:nvPr/>
        </p:nvSpPr>
        <p:spPr>
          <a:xfrm>
            <a:off x="5506503" y="7899400"/>
            <a:ext cx="1023298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S ⊆ V,</a:t>
            </a:r>
            <a:br>
              <a:rPr sz="1600">
                <a:solidFill>
                  <a:srgbClr val="8D3124"/>
                </a:solidFill>
              </a:rPr>
            </a:br>
            <a:r>
              <a:rPr sz="1600">
                <a:solidFill>
                  <a:srgbClr val="8D3124"/>
                </a:solidFill>
              </a:rPr>
              <a:t>prices ≥ 0</a:t>
            </a:r>
          </a:p>
        </p:txBody>
      </p:sp>
      <p:sp>
        <p:nvSpPr>
          <p:cNvPr id="809" name="Shape 809"/>
          <p:cNvSpPr/>
          <p:nvPr/>
        </p:nvSpPr>
        <p:spPr>
          <a:xfrm>
            <a:off x="9791982" y="7897707"/>
            <a:ext cx="1515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fairness lemma</a:t>
            </a:r>
          </a:p>
        </p:txBody>
      </p:sp>
      <p:sp>
        <p:nvSpPr>
          <p:cNvPr id="810" name="Shape 810"/>
          <p:cNvSpPr/>
          <p:nvPr/>
        </p:nvSpPr>
        <p:spPr>
          <a:xfrm>
            <a:off x="6934200" y="7908995"/>
            <a:ext cx="246593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each edge counted twice</a:t>
            </a:r>
          </a:p>
        </p:txBody>
      </p:sp>
      <p:sp>
        <p:nvSpPr>
          <p:cNvPr id="811" name="Shape 811"/>
          <p:cNvSpPr/>
          <p:nvPr/>
        </p:nvSpPr>
        <p:spPr>
          <a:xfrm>
            <a:off x="11972995" y="6978791"/>
            <a:ext cx="88901" cy="88901"/>
          </a:xfrm>
          <a:prstGeom prst="rect">
            <a:avLst/>
          </a:prstGeom>
          <a:solidFill/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5956300" y="7391400"/>
            <a:ext cx="0" cy="35544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8229600" y="7391400"/>
            <a:ext cx="0" cy="35544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4" name="Shape 814"/>
          <p:cNvSpPr/>
          <p:nvPr/>
        </p:nvSpPr>
        <p:spPr>
          <a:xfrm>
            <a:off x="9944100" y="7391400"/>
            <a:ext cx="0" cy="35544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>
            <a:spLocks noGrp="1"/>
          </p:cNvSpPr>
          <p:nvPr>
            <p:ph type="title"/>
          </p:nvPr>
        </p:nvSpPr>
        <p:spPr>
          <a:xfrm>
            <a:off x="5778500" y="1194163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817" name="Shape 8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center selection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pricing method: vertex cover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LP rounding: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generalized 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with vertex weights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≥ 0</a:t>
            </a:r>
            <a:r>
              <a:rPr sz="2400">
                <a:uFill>
                  <a:solidFill/>
                </a:uFill>
              </a:rPr>
              <a:t>, find a min weight subset of vertices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such that every edge is incident to at least one vertex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32</a:t>
            </a:fld>
            <a:endParaRPr sz="1200"/>
          </a:p>
        </p:txBody>
      </p:sp>
      <p:grpSp>
        <p:nvGrpSpPr>
          <p:cNvPr id="824" name="Group 824"/>
          <p:cNvGrpSpPr/>
          <p:nvPr/>
        </p:nvGrpSpPr>
        <p:grpSpPr>
          <a:xfrm>
            <a:off x="4503702" y="6138615"/>
            <a:ext cx="340925" cy="340926"/>
            <a:chOff x="0" y="0"/>
            <a:chExt cx="340924" cy="340924"/>
          </a:xfrm>
        </p:grpSpPr>
        <p:sp>
          <p:nvSpPr>
            <p:cNvPr id="822" name="Shape 822"/>
            <p:cNvSpPr/>
            <p:nvPr/>
          </p:nvSpPr>
          <p:spPr>
            <a:xfrm>
              <a:off x="-1" y="-1"/>
              <a:ext cx="340926" cy="34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32905" y="40041"/>
              <a:ext cx="275114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3</a:t>
              </a:r>
            </a:p>
          </p:txBody>
        </p:sp>
      </p:grpSp>
      <p:grpSp>
        <p:nvGrpSpPr>
          <p:cNvPr id="827" name="Group 827"/>
          <p:cNvGrpSpPr/>
          <p:nvPr/>
        </p:nvGrpSpPr>
        <p:grpSpPr>
          <a:xfrm>
            <a:off x="8100342" y="4122420"/>
            <a:ext cx="340926" cy="338667"/>
            <a:chOff x="0" y="0"/>
            <a:chExt cx="340924" cy="338666"/>
          </a:xfrm>
        </p:grpSpPr>
        <p:sp>
          <p:nvSpPr>
            <p:cNvPr id="825" name="Shape 825"/>
            <p:cNvSpPr/>
            <p:nvPr/>
          </p:nvSpPr>
          <p:spPr>
            <a:xfrm>
              <a:off x="-1" y="-1"/>
              <a:ext cx="340926" cy="33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2905" y="38912"/>
              <a:ext cx="275114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6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8068935" y="8102599"/>
            <a:ext cx="403739" cy="340926"/>
            <a:chOff x="0" y="0"/>
            <a:chExt cx="403738" cy="340924"/>
          </a:xfrm>
        </p:grpSpPr>
        <p:sp>
          <p:nvSpPr>
            <p:cNvPr id="828" name="Shape 828"/>
            <p:cNvSpPr/>
            <p:nvPr/>
          </p:nvSpPr>
          <p:spPr>
            <a:xfrm>
              <a:off x="31407" y="-1"/>
              <a:ext cx="340925" cy="34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-1" y="40323"/>
              <a:ext cx="403740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10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8100342" y="5081975"/>
            <a:ext cx="340926" cy="340926"/>
            <a:chOff x="0" y="0"/>
            <a:chExt cx="340924" cy="340924"/>
          </a:xfrm>
        </p:grpSpPr>
        <p:sp>
          <p:nvSpPr>
            <p:cNvPr id="831" name="Shape 831"/>
            <p:cNvSpPr/>
            <p:nvPr/>
          </p:nvSpPr>
          <p:spPr>
            <a:xfrm>
              <a:off x="-1" y="-1"/>
              <a:ext cx="340926" cy="34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2905" y="40041"/>
              <a:ext cx="275114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7</a:t>
              </a:r>
            </a:p>
          </p:txBody>
        </p:sp>
      </p:grpSp>
      <p:grpSp>
        <p:nvGrpSpPr>
          <p:cNvPr id="836" name="Group 836"/>
          <p:cNvGrpSpPr/>
          <p:nvPr/>
        </p:nvGrpSpPr>
        <p:grpSpPr>
          <a:xfrm>
            <a:off x="4494872" y="4077264"/>
            <a:ext cx="403740" cy="383823"/>
            <a:chOff x="0" y="0"/>
            <a:chExt cx="403738" cy="383822"/>
          </a:xfrm>
        </p:grpSpPr>
        <p:sp>
          <p:nvSpPr>
            <p:cNvPr id="834" name="Shape 834"/>
            <p:cNvSpPr/>
            <p:nvPr/>
          </p:nvSpPr>
          <p:spPr>
            <a:xfrm>
              <a:off x="8829" y="-1"/>
              <a:ext cx="386081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-1" y="61490"/>
              <a:ext cx="403740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10</a:t>
              </a:r>
            </a:p>
          </p:txBody>
        </p:sp>
      </p:grpSp>
      <p:grpSp>
        <p:nvGrpSpPr>
          <p:cNvPr id="839" name="Group 839"/>
          <p:cNvGrpSpPr/>
          <p:nvPr/>
        </p:nvGrpSpPr>
        <p:grpSpPr>
          <a:xfrm>
            <a:off x="4503702" y="8057726"/>
            <a:ext cx="386081" cy="386081"/>
            <a:chOff x="0" y="0"/>
            <a:chExt cx="386080" cy="386080"/>
          </a:xfrm>
        </p:grpSpPr>
        <p:sp>
          <p:nvSpPr>
            <p:cNvPr id="837" name="Shape 837"/>
            <p:cNvSpPr/>
            <p:nvPr/>
          </p:nvSpPr>
          <p:spPr>
            <a:xfrm>
              <a:off x="-1" y="-1"/>
              <a:ext cx="386082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5483" y="62619"/>
              <a:ext cx="275114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7</a:t>
              </a:r>
            </a:p>
          </p:txBody>
        </p:sp>
      </p:grpSp>
      <p:sp>
        <p:nvSpPr>
          <p:cNvPr id="879" name="Shape 879"/>
          <p:cNvSpPr/>
          <p:nvPr/>
        </p:nvSpPr>
        <p:spPr>
          <a:xfrm>
            <a:off x="4894624" y="6286500"/>
            <a:ext cx="320095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4898494" y="4269175"/>
            <a:ext cx="319708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4894624" y="8250766"/>
            <a:ext cx="319689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845" name="Group 845"/>
          <p:cNvGrpSpPr/>
          <p:nvPr/>
        </p:nvGrpSpPr>
        <p:grpSpPr>
          <a:xfrm>
            <a:off x="8100342" y="6093460"/>
            <a:ext cx="386081" cy="386081"/>
            <a:chOff x="0" y="0"/>
            <a:chExt cx="386080" cy="386080"/>
          </a:xfrm>
        </p:grpSpPr>
        <p:sp>
          <p:nvSpPr>
            <p:cNvPr id="843" name="Shape 843"/>
            <p:cNvSpPr/>
            <p:nvPr/>
          </p:nvSpPr>
          <p:spPr>
            <a:xfrm>
              <a:off x="-1" y="-1"/>
              <a:ext cx="386082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281" y="62619"/>
              <a:ext cx="275114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9</a:t>
              </a:r>
            </a:p>
          </p:txBody>
        </p:sp>
      </p:grpSp>
      <p:sp>
        <p:nvSpPr>
          <p:cNvPr id="882" name="Shape 882"/>
          <p:cNvSpPr/>
          <p:nvPr/>
        </p:nvSpPr>
        <p:spPr>
          <a:xfrm>
            <a:off x="4898494" y="4323065"/>
            <a:ext cx="3193020" cy="852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849" name="Group 849"/>
          <p:cNvGrpSpPr/>
          <p:nvPr/>
        </p:nvGrpSpPr>
        <p:grpSpPr>
          <a:xfrm>
            <a:off x="4494872" y="5036820"/>
            <a:ext cx="403740" cy="386081"/>
            <a:chOff x="0" y="0"/>
            <a:chExt cx="403738" cy="386080"/>
          </a:xfrm>
        </p:grpSpPr>
        <p:sp>
          <p:nvSpPr>
            <p:cNvPr id="847" name="Shape 847"/>
            <p:cNvSpPr/>
            <p:nvPr/>
          </p:nvSpPr>
          <p:spPr>
            <a:xfrm>
              <a:off x="8829" y="-1"/>
              <a:ext cx="386081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-1" y="62619"/>
              <a:ext cx="403740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16</a:t>
              </a:r>
            </a:p>
          </p:txBody>
        </p:sp>
      </p:grpSp>
      <p:grpSp>
        <p:nvGrpSpPr>
          <p:cNvPr id="852" name="Group 852"/>
          <p:cNvGrpSpPr/>
          <p:nvPr/>
        </p:nvGrpSpPr>
        <p:grpSpPr>
          <a:xfrm>
            <a:off x="4494872" y="7053015"/>
            <a:ext cx="403740" cy="386082"/>
            <a:chOff x="0" y="0"/>
            <a:chExt cx="403738" cy="386080"/>
          </a:xfrm>
        </p:grpSpPr>
        <p:sp>
          <p:nvSpPr>
            <p:cNvPr id="850" name="Shape 850"/>
            <p:cNvSpPr/>
            <p:nvPr/>
          </p:nvSpPr>
          <p:spPr>
            <a:xfrm>
              <a:off x="8829" y="-1"/>
              <a:ext cx="386081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-1" y="62619"/>
              <a:ext cx="403740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23</a:t>
              </a:r>
            </a:p>
          </p:txBody>
        </p:sp>
      </p:grpSp>
      <p:grpSp>
        <p:nvGrpSpPr>
          <p:cNvPr id="855" name="Group 855"/>
          <p:cNvGrpSpPr/>
          <p:nvPr/>
        </p:nvGrpSpPr>
        <p:grpSpPr>
          <a:xfrm>
            <a:off x="8091512" y="7053015"/>
            <a:ext cx="403740" cy="386082"/>
            <a:chOff x="0" y="0"/>
            <a:chExt cx="403738" cy="386080"/>
          </a:xfrm>
        </p:grpSpPr>
        <p:sp>
          <p:nvSpPr>
            <p:cNvPr id="853" name="Shape 853"/>
            <p:cNvSpPr/>
            <p:nvPr/>
          </p:nvSpPr>
          <p:spPr>
            <a:xfrm>
              <a:off x="8829" y="-1"/>
              <a:ext cx="386081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-1" y="62619"/>
              <a:ext cx="403740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33</a:t>
              </a:r>
            </a:p>
          </p:txBody>
        </p:sp>
      </p:grpSp>
      <p:sp>
        <p:nvSpPr>
          <p:cNvPr id="883" name="Shape 883"/>
          <p:cNvSpPr/>
          <p:nvPr/>
        </p:nvSpPr>
        <p:spPr>
          <a:xfrm>
            <a:off x="4898494" y="5229860"/>
            <a:ext cx="319302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4898494" y="5343023"/>
            <a:ext cx="3193020" cy="1789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4887818" y="6337477"/>
            <a:ext cx="3203696" cy="85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4898494" y="7302415"/>
            <a:ext cx="3193020" cy="89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4848236" y="5362257"/>
            <a:ext cx="3287516" cy="2761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4869227" y="4365764"/>
            <a:ext cx="3251951" cy="1823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8293382" y="7443937"/>
            <a:ext cx="1" cy="609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0"/>
                </a:moveTo>
                <a:cubicBezTo>
                  <a:pt x="-5400" y="7200"/>
                  <a:pt x="-5400" y="14400"/>
                  <a:pt x="162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8293382" y="5427741"/>
            <a:ext cx="1" cy="660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293382" y="4465805"/>
            <a:ext cx="1" cy="566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4696742" y="5427741"/>
            <a:ext cx="1" cy="660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38100" cap="sq">
            <a:solidFill>
              <a:srgbClr val="BABABA"/>
            </a:solidFill>
            <a:miter lim="400000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868" name="Group 868"/>
          <p:cNvGrpSpPr/>
          <p:nvPr/>
        </p:nvGrpSpPr>
        <p:grpSpPr>
          <a:xfrm>
            <a:off x="4503702" y="6093460"/>
            <a:ext cx="386081" cy="386081"/>
            <a:chOff x="0" y="0"/>
            <a:chExt cx="386080" cy="386080"/>
          </a:xfrm>
        </p:grpSpPr>
        <p:sp>
          <p:nvSpPr>
            <p:cNvPr id="866" name="Shape 866"/>
            <p:cNvSpPr/>
            <p:nvPr/>
          </p:nvSpPr>
          <p:spPr>
            <a:xfrm>
              <a:off x="-1" y="-1"/>
              <a:ext cx="386082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55484" y="62619"/>
              <a:ext cx="275113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6</a:t>
              </a:r>
            </a:p>
          </p:txBody>
        </p:sp>
      </p:grpSp>
      <p:grpSp>
        <p:nvGrpSpPr>
          <p:cNvPr id="871" name="Group 871"/>
          <p:cNvGrpSpPr/>
          <p:nvPr/>
        </p:nvGrpSpPr>
        <p:grpSpPr>
          <a:xfrm>
            <a:off x="8100342" y="4077264"/>
            <a:ext cx="386081" cy="383823"/>
            <a:chOff x="0" y="0"/>
            <a:chExt cx="386080" cy="383822"/>
          </a:xfrm>
        </p:grpSpPr>
        <p:sp>
          <p:nvSpPr>
            <p:cNvPr id="869" name="Shape 869"/>
            <p:cNvSpPr/>
            <p:nvPr/>
          </p:nvSpPr>
          <p:spPr>
            <a:xfrm>
              <a:off x="-1" y="-1"/>
              <a:ext cx="386082" cy="383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5482" y="61490"/>
              <a:ext cx="275114" cy="262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9</a:t>
              </a:r>
            </a:p>
          </p:txBody>
        </p:sp>
      </p:grpSp>
      <p:grpSp>
        <p:nvGrpSpPr>
          <p:cNvPr id="874" name="Group 874"/>
          <p:cNvGrpSpPr/>
          <p:nvPr/>
        </p:nvGrpSpPr>
        <p:grpSpPr>
          <a:xfrm>
            <a:off x="8091512" y="8057726"/>
            <a:ext cx="403740" cy="386081"/>
            <a:chOff x="0" y="0"/>
            <a:chExt cx="403738" cy="386080"/>
          </a:xfrm>
        </p:grpSpPr>
        <p:sp>
          <p:nvSpPr>
            <p:cNvPr id="872" name="Shape 872"/>
            <p:cNvSpPr/>
            <p:nvPr/>
          </p:nvSpPr>
          <p:spPr>
            <a:xfrm>
              <a:off x="8829" y="-1"/>
              <a:ext cx="386081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CBCBCB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-1" y="62619"/>
              <a:ext cx="403740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Font typeface="Helvetica"/>
                <a:tabLst>
                  <a:tab pos="1066800" algn="l"/>
                </a:tabLst>
                <a:defRPr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1600"/>
                <a:t>32</a:t>
              </a:r>
            </a:p>
          </p:txBody>
        </p:sp>
      </p:grpSp>
      <p:grpSp>
        <p:nvGrpSpPr>
          <p:cNvPr id="877" name="Group 877"/>
          <p:cNvGrpSpPr/>
          <p:nvPr/>
        </p:nvGrpSpPr>
        <p:grpSpPr>
          <a:xfrm>
            <a:off x="8091512" y="5036820"/>
            <a:ext cx="403740" cy="386081"/>
            <a:chOff x="0" y="0"/>
            <a:chExt cx="403738" cy="386080"/>
          </a:xfrm>
        </p:grpSpPr>
        <p:sp>
          <p:nvSpPr>
            <p:cNvPr id="875" name="Shape 875"/>
            <p:cNvSpPr/>
            <p:nvPr/>
          </p:nvSpPr>
          <p:spPr>
            <a:xfrm>
              <a:off x="8829" y="-1"/>
              <a:ext cx="386081" cy="386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0048AA"/>
            </a:solidFill>
            <a:ln w="952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-1" y="62619"/>
              <a:ext cx="403740" cy="26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7587" marR="57587">
                <a:buClr>
                  <a:srgbClr val="FFFFFF"/>
                </a:buClr>
                <a:buFont typeface="Helvetica"/>
                <a:tabLst>
                  <a:tab pos="1066800" algn="l"/>
                </a:tabLst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10</a:t>
              </a:r>
            </a:p>
          </p:txBody>
        </p:sp>
      </p:grpSp>
      <p:sp>
        <p:nvSpPr>
          <p:cNvPr id="878" name="Shape 878"/>
          <p:cNvSpPr/>
          <p:nvPr/>
        </p:nvSpPr>
        <p:spPr>
          <a:xfrm>
            <a:off x="4022231" y="8837789"/>
            <a:ext cx="45593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total weight = 6 + 23 + 7 + 9 + 10 = 55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cover:  IP formulation</a:t>
            </a:r>
          </a:p>
        </p:txBody>
      </p:sp>
      <p:sp>
        <p:nvSpPr>
          <p:cNvPr id="897" name="Shape 8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Given a graph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= 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with vertex weights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≥ 0</a:t>
            </a:r>
            <a:r>
              <a:rPr sz="2400">
                <a:uFill>
                  <a:solidFill/>
                </a:uFill>
              </a:rPr>
              <a:t>, find a min weight subset of vertices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such that every edge is incident to at least one vertex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Integer programming formulation.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Model inclusion of each vertex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using a 0/1 variable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br>
              <a:rPr sz="2400"/>
            </a:br>
            <a:r>
              <a:rPr sz="2400"/>
              <a:t/>
            </a:r>
            <a:br>
              <a:rPr sz="2400"/>
            </a:br>
            <a:r>
              <a:rPr sz="2400"/>
              <a:t/>
            </a:r>
            <a:br>
              <a:rPr sz="2400"/>
            </a:br>
            <a:r>
              <a:rPr sz="2400"/>
              <a:t/>
            </a:r>
            <a:br>
              <a:rPr sz="2400"/>
            </a:br>
            <a:r>
              <a:rPr sz="2400"/>
              <a:t>Vertex covers in 1–1 correspondence with 0/1 assignments:</a:t>
            </a:r>
            <a:br>
              <a:rPr sz="2400"/>
            </a:br>
            <a:r>
              <a:rPr sz="2400"/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{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: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1}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Objective function:  minimize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Σ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-2025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Must take either vertex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or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(or both):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 ≥ 1</a:t>
            </a:r>
            <a:r>
              <a:rPr sz="2400"/>
              <a:t>.</a:t>
            </a:r>
          </a:p>
        </p:txBody>
      </p:sp>
      <p:sp>
        <p:nvSpPr>
          <p:cNvPr id="898" name="Shape 8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33</a:t>
            </a:fld>
            <a:endParaRPr sz="1200"/>
          </a:p>
        </p:txBody>
      </p:sp>
      <p:pic>
        <p:nvPicPr>
          <p:cNvPr id="899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5962" y="3937000"/>
            <a:ext cx="5696378" cy="902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cover:  IP formulation</a:t>
            </a:r>
          </a:p>
        </p:txBody>
      </p:sp>
      <p:sp>
        <p:nvSpPr>
          <p:cNvPr id="902" name="Shape 9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Weighted vertex cover.  </a:t>
            </a:r>
            <a:r>
              <a:rPr sz="2400">
                <a:uFill>
                  <a:solidFill/>
                </a:uFill>
              </a:rPr>
              <a:t>Integer programming formulation.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 is optimal solution to (ILP),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{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: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= 1}</a:t>
            </a:r>
            <a:b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</a:br>
            <a:r>
              <a:rPr sz="2400">
                <a:uFill>
                  <a:solidFill/>
                </a:uFill>
              </a:rPr>
              <a:t>is a min weight vertex cover.</a:t>
            </a:r>
          </a:p>
        </p:txBody>
      </p:sp>
      <p:sp>
        <p:nvSpPr>
          <p:cNvPr id="903" name="Shape 9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34</a:t>
            </a:fld>
            <a:endParaRPr sz="1200"/>
          </a:p>
        </p:txBody>
      </p:sp>
      <p:pic>
        <p:nvPicPr>
          <p:cNvPr id="904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2919" y="2506301"/>
            <a:ext cx="6291393" cy="1768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Integer programming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Given integers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, and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, find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integers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that satisfy: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Vertex cover formulation proves that </a:t>
            </a:r>
            <a:r>
              <a:rPr sz="2400" cap="small">
                <a:uFill>
                  <a:solidFill/>
                </a:uFill>
              </a:rPr>
              <a:t>Integer-Programming</a:t>
            </a:r>
            <a:r>
              <a:rPr sz="2400">
                <a:uFill>
                  <a:solidFill/>
                </a:uFill>
              </a:rPr>
              <a:t> is an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NP</a:t>
            </a:r>
            <a:r>
              <a:rPr sz="2400">
                <a:uFill>
                  <a:solidFill/>
                </a:uFill>
              </a:rPr>
              <a:t>-hard search problem.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35</a:t>
            </a:fld>
            <a:endParaRPr sz="1200"/>
          </a:p>
        </p:txBody>
      </p:sp>
      <p:pic>
        <p:nvPicPr>
          <p:cNvPr id="909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4008" y="2453983"/>
            <a:ext cx="4131264" cy="1749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98817" y="2687284"/>
            <a:ext cx="2701389" cy="1256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Linear programming</a:t>
            </a:r>
          </a:p>
        </p:txBody>
      </p:sp>
      <p:sp>
        <p:nvSpPr>
          <p:cNvPr id="915" name="Shape 9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>Given integers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, and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, find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real numbers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that satisfy: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Linear.  </a:t>
            </a:r>
            <a:r>
              <a:rPr sz="2400">
                <a:uFill>
                  <a:solidFill/>
                </a:uFill>
              </a:rPr>
              <a:t>No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>
                <a:uFill>
                  <a:solidFill/>
                </a:uFill>
              </a:rPr>
              <a:t>,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xy</a:t>
            </a:r>
            <a:r>
              <a:rPr sz="2400">
                <a:uFill>
                  <a:solidFill/>
                </a:uFill>
              </a:rPr>
              <a:t>,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arccos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,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(1 –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, etc.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Simplex algorithm.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[Dantzig 1947]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>
                <a:uFill>
                  <a:solidFill/>
                </a:uFill>
              </a:rPr>
              <a:t> Can solve LP in practice.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Ellipsoid algorithm.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[Khachian 1979]</a:t>
            </a:r>
            <a:r>
              <a:rPr sz="2400">
                <a:solidFill>
                  <a:srgbClr val="0048AA"/>
                </a:solidFill>
              </a:rPr>
              <a:t> </a:t>
            </a:r>
            <a:r>
              <a:rPr sz="2400">
                <a:uFill>
                  <a:solidFill/>
                </a:uFill>
              </a:rPr>
              <a:t> Can solve LP in poly-time.</a:t>
            </a:r>
          </a:p>
        </p:txBody>
      </p:sp>
      <p:sp>
        <p:nvSpPr>
          <p:cNvPr id="916" name="Shape 9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36</a:t>
            </a:fld>
            <a:endParaRPr sz="1200"/>
          </a:p>
        </p:txBody>
      </p:sp>
      <p:pic>
        <p:nvPicPr>
          <p:cNvPr id="917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5232" y="2367984"/>
            <a:ext cx="4873804" cy="2111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92108" y="2623425"/>
            <a:ext cx="2892975" cy="1381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LP feasible region</a:t>
            </a:r>
          </a:p>
        </p:txBody>
      </p:sp>
      <p:sp>
        <p:nvSpPr>
          <p:cNvPr id="923" name="Shape 9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LP geometry in 2D.</a:t>
            </a:r>
          </a:p>
        </p:txBody>
      </p:sp>
      <p:sp>
        <p:nvSpPr>
          <p:cNvPr id="924" name="Shape 9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37</a:t>
            </a:fld>
            <a:endParaRPr sz="1200"/>
          </a:p>
        </p:txBody>
      </p:sp>
      <p:pic>
        <p:nvPicPr>
          <p:cNvPr id="925" name="kleinberg_11F10.png"/>
          <p:cNvPicPr/>
          <p:nvPr/>
        </p:nvPicPr>
        <p:blipFill>
          <a:blip r:embed="rId2">
            <a:extLst/>
          </a:blip>
          <a:srcRect b="6237"/>
          <a:stretch>
            <a:fillRect/>
          </a:stretch>
        </p:blipFill>
        <p:spPr>
          <a:xfrm>
            <a:off x="3365500" y="2743200"/>
            <a:ext cx="7264400" cy="6251788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Shape 926"/>
          <p:cNvSpPr/>
          <p:nvPr/>
        </p:nvSpPr>
        <p:spPr>
          <a:xfrm>
            <a:off x="9057468" y="8511822"/>
            <a:ext cx="145053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1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+ 2x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= 6</a:t>
            </a:r>
          </a:p>
        </p:txBody>
      </p:sp>
      <p:sp>
        <p:nvSpPr>
          <p:cNvPr id="927" name="Shape 927"/>
          <p:cNvSpPr/>
          <p:nvPr/>
        </p:nvSpPr>
        <p:spPr>
          <a:xfrm>
            <a:off x="5691968" y="8890000"/>
            <a:ext cx="145053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2x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1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+ 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= 6</a:t>
            </a:r>
          </a:p>
        </p:txBody>
      </p:sp>
      <p:sp>
        <p:nvSpPr>
          <p:cNvPr id="928" name="Shape 928"/>
          <p:cNvSpPr/>
          <p:nvPr/>
        </p:nvSpPr>
        <p:spPr>
          <a:xfrm>
            <a:off x="9523927" y="7823200"/>
            <a:ext cx="731615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= 0</a:t>
            </a:r>
          </a:p>
        </p:txBody>
      </p:sp>
      <p:sp>
        <p:nvSpPr>
          <p:cNvPr id="929" name="Shape 929"/>
          <p:cNvSpPr/>
          <p:nvPr/>
        </p:nvSpPr>
        <p:spPr>
          <a:xfrm>
            <a:off x="3992371" y="2298417"/>
            <a:ext cx="73161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x</a:t>
            </a:r>
            <a:r>
              <a:rPr b="1" baseline="-20777">
                <a:latin typeface="Lucida Grande"/>
                <a:ea typeface="Lucida Grande"/>
                <a:cs typeface="Lucida Grande"/>
                <a:sym typeface="Lucida Grande"/>
              </a:rPr>
              <a:t>1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 = 0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cover:  LP relaxation</a:t>
            </a:r>
          </a:p>
        </p:txBody>
      </p:sp>
      <p:sp>
        <p:nvSpPr>
          <p:cNvPr id="932" name="Shape 9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Linear programming relaxation.</a:t>
            </a:r>
            <a:endParaRPr sz="2400">
              <a:uFill>
                <a:solidFill/>
              </a:uFill>
            </a:endParaRP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Optimal value of (LP) is 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sz="2400">
                <a:uFill>
                  <a:solidFill/>
                </a:uFill>
              </a:rPr>
              <a:t>  optimal value of (ILP).</a:t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LP has fewer constraints.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Note.  </a:t>
            </a:r>
            <a:r>
              <a:rPr sz="2400">
                <a:uFill>
                  <a:solidFill/>
                </a:uFill>
              </a:rPr>
              <a:t>LP is not equivalent to vertex cover.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Q.  </a:t>
            </a:r>
            <a:r>
              <a:rPr sz="2400">
                <a:uFill>
                  <a:solidFill/>
                </a:uFill>
              </a:rPr>
              <a:t>How can solving LP help us find a small vertex cover?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A.  </a:t>
            </a:r>
            <a:r>
              <a:rPr sz="2400">
                <a:uFill>
                  <a:solidFill/>
                </a:uFill>
              </a:rPr>
              <a:t>Solve LP and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round</a:t>
            </a:r>
            <a:r>
              <a:rPr sz="2400">
                <a:uFill>
                  <a:solidFill/>
                </a:uFill>
              </a:rPr>
              <a:t> fractional values.</a:t>
            </a:r>
          </a:p>
        </p:txBody>
      </p:sp>
      <p:sp>
        <p:nvSpPr>
          <p:cNvPr id="933" name="Shape 9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38</a:t>
            </a:fld>
            <a:endParaRPr sz="1200"/>
          </a:p>
        </p:txBody>
      </p:sp>
      <p:sp>
        <p:nvSpPr>
          <p:cNvPr id="934" name="Shape 934"/>
          <p:cNvSpPr/>
          <p:nvPr/>
        </p:nvSpPr>
        <p:spPr>
          <a:xfrm>
            <a:off x="9304302" y="6622062"/>
            <a:ext cx="354472" cy="3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935" name="Connector 935"/>
          <p:cNvCxnSpPr>
            <a:stCxn id="934" idx="0"/>
            <a:endCxn id="938" idx="0"/>
          </p:cNvCxnSpPr>
          <p:nvPr/>
        </p:nvCxnSpPr>
        <p:spPr>
          <a:xfrm>
            <a:off x="9481538" y="6800426"/>
            <a:ext cx="2196819" cy="1"/>
          </a:xfrm>
          <a:prstGeom prst="straightConnector1">
            <a:avLst/>
          </a:prstGeom>
          <a:ln w="38100" cap="sq">
            <a:solidFill>
              <a:srgbClr val="BABABA"/>
            </a:solidFill>
            <a:miter lim="400000"/>
          </a:ln>
        </p:spPr>
      </p:cxnSp>
      <p:cxnSp>
        <p:nvCxnSpPr>
          <p:cNvPr id="936" name="Connector 936"/>
          <p:cNvCxnSpPr>
            <a:stCxn id="934" idx="0"/>
            <a:endCxn id="939" idx="0"/>
          </p:cNvCxnSpPr>
          <p:nvPr/>
        </p:nvCxnSpPr>
        <p:spPr>
          <a:xfrm>
            <a:off x="9481538" y="6800426"/>
            <a:ext cx="1113085" cy="943752"/>
          </a:xfrm>
          <a:prstGeom prst="straightConnector1">
            <a:avLst/>
          </a:prstGeom>
          <a:ln w="38100" cap="sq">
            <a:solidFill>
              <a:srgbClr val="BABABA"/>
            </a:solidFill>
            <a:miter lim="400000"/>
          </a:ln>
        </p:spPr>
      </p:cxnSp>
      <p:cxnSp>
        <p:nvCxnSpPr>
          <p:cNvPr id="937" name="Connector 937"/>
          <p:cNvCxnSpPr>
            <a:stCxn id="938" idx="0"/>
            <a:endCxn id="939" idx="0"/>
          </p:cNvCxnSpPr>
          <p:nvPr/>
        </p:nvCxnSpPr>
        <p:spPr>
          <a:xfrm flipH="1">
            <a:off x="10594622" y="6800426"/>
            <a:ext cx="1083735" cy="943752"/>
          </a:xfrm>
          <a:prstGeom prst="straightConnector1">
            <a:avLst/>
          </a:prstGeom>
          <a:ln w="38100" cap="sq">
            <a:solidFill>
              <a:srgbClr val="BABABA"/>
            </a:solidFill>
            <a:miter lim="400000"/>
          </a:ln>
        </p:spPr>
      </p:cxnSp>
      <p:sp>
        <p:nvSpPr>
          <p:cNvPr id="938" name="Shape 938"/>
          <p:cNvSpPr/>
          <p:nvPr/>
        </p:nvSpPr>
        <p:spPr>
          <a:xfrm>
            <a:off x="11501120" y="6622062"/>
            <a:ext cx="354472" cy="3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10417386" y="7565813"/>
            <a:ext cx="354472" cy="3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CBCBCB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40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6540" y="2388332"/>
            <a:ext cx="5659915" cy="1768634"/>
          </a:xfrm>
          <a:prstGeom prst="rect">
            <a:avLst/>
          </a:prstGeom>
          <a:ln w="12700">
            <a:miter lim="400000"/>
          </a:ln>
        </p:spPr>
      </p:pic>
      <p:sp>
        <p:nvSpPr>
          <p:cNvPr id="941" name="Shape 941"/>
          <p:cNvSpPr/>
          <p:nvPr/>
        </p:nvSpPr>
        <p:spPr>
          <a:xfrm>
            <a:off x="11962706" y="6467122"/>
            <a:ext cx="241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400"/>
              <a:t>½</a:t>
            </a:r>
          </a:p>
        </p:txBody>
      </p:sp>
      <p:sp>
        <p:nvSpPr>
          <p:cNvPr id="942" name="Shape 942"/>
          <p:cNvSpPr/>
          <p:nvPr/>
        </p:nvSpPr>
        <p:spPr>
          <a:xfrm>
            <a:off x="8853463" y="6479822"/>
            <a:ext cx="241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400"/>
              <a:t>½</a:t>
            </a:r>
          </a:p>
        </p:txBody>
      </p:sp>
      <p:sp>
        <p:nvSpPr>
          <p:cNvPr id="943" name="Shape 943"/>
          <p:cNvSpPr/>
          <p:nvPr/>
        </p:nvSpPr>
        <p:spPr>
          <a:xfrm>
            <a:off x="10418667" y="8072684"/>
            <a:ext cx="241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2400"/>
              <a:t>½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cover:  LP rounding algorithm</a:t>
            </a:r>
          </a:p>
        </p:txBody>
      </p:sp>
      <p:sp>
        <p:nvSpPr>
          <p:cNvPr id="948" name="Shape 9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 is optimal solution to (LP),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{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 :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≥ ½}</a:t>
            </a:r>
            <a:r>
              <a:rPr sz="2400">
                <a:uFill>
                  <a:solidFill/>
                </a:uFill>
              </a:rPr>
              <a:t> is a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vertex cover whose weight is at most twice the min possible weight.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is a vertex cover]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Consider an edge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 ∈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Since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 +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  ≥  1</a:t>
            </a:r>
            <a:r>
              <a:rPr sz="2400"/>
              <a:t>, either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≥ ½ or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 ≥ ½   ⇒  (i, j)</a:t>
            </a:r>
            <a:r>
              <a:rPr sz="2400"/>
              <a:t> covered.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</a:t>
            </a:r>
            <a:r>
              <a:rPr sz="2400"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has desired cost]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 be optimal vertex cover. Then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The rounding algorithm is a 2-approximation algorithm.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Lemma + fact that LP can be solved in poly-time.</a:t>
            </a:r>
          </a:p>
        </p:txBody>
      </p:sp>
      <p:sp>
        <p:nvSpPr>
          <p:cNvPr id="949" name="Shape 9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39</a:t>
            </a:fld>
            <a:endParaRPr sz="1200"/>
          </a:p>
        </p:txBody>
      </p:sp>
      <p:pic>
        <p:nvPicPr>
          <p:cNvPr id="950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5953760"/>
            <a:ext cx="5016500" cy="887307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Shape 951"/>
          <p:cNvSpPr/>
          <p:nvPr/>
        </p:nvSpPr>
        <p:spPr>
          <a:xfrm>
            <a:off x="4371622" y="6591070"/>
            <a:ext cx="1" cy="36853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3543392" y="7154898"/>
            <a:ext cx="168991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LP is a relaxation</a:t>
            </a:r>
          </a:p>
        </p:txBody>
      </p:sp>
      <p:sp>
        <p:nvSpPr>
          <p:cNvPr id="953" name="Shape 953"/>
          <p:cNvSpPr/>
          <p:nvPr/>
        </p:nvSpPr>
        <p:spPr>
          <a:xfrm>
            <a:off x="6087760" y="7074182"/>
            <a:ext cx="7963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8D3124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i="1" baseline="-5999">
                <a:solidFill>
                  <a:srgbClr val="8D3124"/>
                </a:solid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8D3124"/>
                </a:solidFill>
                <a:latin typeface="Times"/>
                <a:ea typeface="Times"/>
                <a:cs typeface="Times"/>
                <a:sym typeface="Times"/>
              </a:rPr>
              <a:t>*  ≥  ½</a:t>
            </a:r>
          </a:p>
        </p:txBody>
      </p:sp>
      <p:sp>
        <p:nvSpPr>
          <p:cNvPr id="954" name="Shape 954"/>
          <p:cNvSpPr/>
          <p:nvPr/>
        </p:nvSpPr>
        <p:spPr>
          <a:xfrm>
            <a:off x="6451600" y="6591300"/>
            <a:ext cx="0" cy="36853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identical machines;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jobs,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has processing time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Job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j </a:t>
            </a:r>
            <a:r>
              <a:rPr sz="2400"/>
              <a:t>must run contiguously on one machine.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 machine can process at most one job at a time.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the subset of jobs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The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load</a:t>
            </a:r>
            <a:r>
              <a:rPr sz="2400">
                <a:uFill>
                  <a:solidFill/>
                </a:uFill>
              </a:rPr>
              <a:t> of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is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Σ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J(i)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</a:t>
            </a:r>
            <a:r>
              <a:rPr sz="2400">
                <a:uFill>
                  <a:solidFill/>
                </a:uFill>
              </a:rPr>
              <a:t>The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makespan</a:t>
            </a:r>
            <a:r>
              <a:rPr sz="2400">
                <a:uFill>
                  <a:solidFill/>
                </a:uFill>
              </a:rPr>
              <a:t> is the maximum load on any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max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Load balancing.  </a:t>
            </a:r>
            <a:r>
              <a:rPr sz="2400">
                <a:uFill>
                  <a:solidFill/>
                </a:uFill>
              </a:rPr>
              <a:t>Assign each job to a machine to minimize makespan.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</a:t>
            </a:fld>
            <a:endParaRPr sz="1200"/>
          </a:p>
        </p:txBody>
      </p:sp>
      <p:grpSp>
        <p:nvGrpSpPr>
          <p:cNvPr id="46" name="Group 46"/>
          <p:cNvGrpSpPr/>
          <p:nvPr/>
        </p:nvGrpSpPr>
        <p:grpSpPr>
          <a:xfrm>
            <a:off x="1724942" y="8216900"/>
            <a:ext cx="7023101" cy="460587"/>
            <a:chOff x="0" y="0"/>
            <a:chExt cx="7023100" cy="460586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70231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2813002" y="95979"/>
              <a:ext cx="1400201" cy="26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8D3124"/>
                  </a:solidFill>
                </a:rPr>
                <a:t>Machine 2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724942" y="7295726"/>
            <a:ext cx="7023101" cy="460588"/>
            <a:chOff x="0" y="0"/>
            <a:chExt cx="7023100" cy="460586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70231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13002" y="95979"/>
              <a:ext cx="1400201" cy="26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8D3124"/>
                  </a:solidFill>
                </a:rPr>
                <a:t>Machine 1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724942" y="7295726"/>
            <a:ext cx="1957494" cy="460588"/>
            <a:chOff x="0" y="0"/>
            <a:chExt cx="1957493" cy="460586"/>
          </a:xfrm>
        </p:grpSpPr>
        <p:sp>
          <p:nvSpPr>
            <p:cNvPr id="50" name="Shape 50"/>
            <p:cNvSpPr/>
            <p:nvPr/>
          </p:nvSpPr>
          <p:spPr>
            <a:xfrm>
              <a:off x="0" y="0"/>
              <a:ext cx="195749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02292" y="107625"/>
              <a:ext cx="152909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a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3682435" y="7295726"/>
            <a:ext cx="1496908" cy="460588"/>
            <a:chOff x="0" y="0"/>
            <a:chExt cx="1496906" cy="460586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496907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62093" y="107625"/>
              <a:ext cx="17272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d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179342" y="7295726"/>
            <a:ext cx="3571805" cy="460588"/>
            <a:chOff x="0" y="0"/>
            <a:chExt cx="3571804" cy="460586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3571805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722402" y="107625"/>
              <a:ext cx="12700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f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724942" y="8216900"/>
            <a:ext cx="1496907" cy="460587"/>
            <a:chOff x="0" y="0"/>
            <a:chExt cx="1496906" cy="460586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496907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62093" y="107625"/>
              <a:ext cx="17272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b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221848" y="8216900"/>
            <a:ext cx="1957495" cy="460587"/>
            <a:chOff x="0" y="0"/>
            <a:chExt cx="1957493" cy="460586"/>
          </a:xfrm>
        </p:grpSpPr>
        <p:sp>
          <p:nvSpPr>
            <p:cNvPr id="62" name="Shape 62"/>
            <p:cNvSpPr/>
            <p:nvPr/>
          </p:nvSpPr>
          <p:spPr>
            <a:xfrm>
              <a:off x="0" y="0"/>
              <a:ext cx="195749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06610" y="107625"/>
              <a:ext cx="144273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c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179342" y="8216900"/>
            <a:ext cx="1266614" cy="460587"/>
            <a:chOff x="0" y="0"/>
            <a:chExt cx="1266613" cy="460586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26661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6216" y="107625"/>
              <a:ext cx="154179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e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445955" y="8218593"/>
            <a:ext cx="3238501" cy="457201"/>
            <a:chOff x="0" y="0"/>
            <a:chExt cx="3238499" cy="457200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3238500" cy="4572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499172" y="108977"/>
              <a:ext cx="240153" cy="239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g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1724942" y="8992447"/>
            <a:ext cx="9922935" cy="2259"/>
          </a:xfrm>
          <a:prstGeom prst="line">
            <a:avLst/>
          </a:prstGeom>
          <a:ln w="25400">
            <a:solidFill>
              <a:srgbClr val="60606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0555110" y="9195647"/>
            <a:ext cx="18542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time</a:t>
            </a:r>
          </a:p>
        </p:txBody>
      </p:sp>
      <p:sp>
        <p:nvSpPr>
          <p:cNvPr id="73" name="Shape 73"/>
          <p:cNvSpPr/>
          <p:nvPr/>
        </p:nvSpPr>
        <p:spPr>
          <a:xfrm>
            <a:off x="9306842" y="9221047"/>
            <a:ext cx="6985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L</a:t>
            </a:r>
            <a:r>
              <a:rPr b="1" baseline="-5999">
                <a:latin typeface="Lucida Grande"/>
                <a:ea typeface="Lucida Grande"/>
                <a:cs typeface="Lucida Grande"/>
                <a:sym typeface="Lucida Grande"/>
              </a:rPr>
              <a:t>2</a:t>
            </a:r>
          </a:p>
        </p:txBody>
      </p:sp>
      <p:sp>
        <p:nvSpPr>
          <p:cNvPr id="74" name="Shape 74"/>
          <p:cNvSpPr/>
          <p:nvPr/>
        </p:nvSpPr>
        <p:spPr>
          <a:xfrm>
            <a:off x="9652564" y="88772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380348" y="9221047"/>
            <a:ext cx="6985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0</a:t>
            </a:r>
          </a:p>
        </p:txBody>
      </p:sp>
      <p:sp>
        <p:nvSpPr>
          <p:cNvPr id="76" name="Shape 76"/>
          <p:cNvSpPr/>
          <p:nvPr/>
        </p:nvSpPr>
        <p:spPr>
          <a:xfrm>
            <a:off x="1726070" y="88772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47896" y="7364589"/>
            <a:ext cx="109041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machine 1</a:t>
            </a:r>
          </a:p>
        </p:txBody>
      </p:sp>
      <p:sp>
        <p:nvSpPr>
          <p:cNvPr id="78" name="Shape 78"/>
          <p:cNvSpPr/>
          <p:nvPr/>
        </p:nvSpPr>
        <p:spPr>
          <a:xfrm>
            <a:off x="359185" y="8347568"/>
            <a:ext cx="109041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machine 2</a:t>
            </a:r>
          </a:p>
        </p:txBody>
      </p:sp>
      <p:sp>
        <p:nvSpPr>
          <p:cNvPr id="79" name="Shape 79"/>
          <p:cNvSpPr/>
          <p:nvPr/>
        </p:nvSpPr>
        <p:spPr>
          <a:xfrm>
            <a:off x="8394700" y="9232900"/>
            <a:ext cx="69850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L</a:t>
            </a:r>
            <a:r>
              <a:rPr b="1" baseline="-5999">
                <a:latin typeface="Lucida Grande"/>
                <a:ea typeface="Lucida Grande"/>
                <a:cs typeface="Lucida Grande"/>
                <a:sym typeface="Lucida Grande"/>
              </a:rPr>
              <a:t>1</a:t>
            </a:r>
          </a:p>
        </p:txBody>
      </p:sp>
      <p:sp>
        <p:nvSpPr>
          <p:cNvPr id="80" name="Shape 80"/>
          <p:cNvSpPr/>
          <p:nvPr/>
        </p:nvSpPr>
        <p:spPr>
          <a:xfrm>
            <a:off x="8738728" y="88899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Weighted vertex cover inapproximability</a:t>
            </a:r>
          </a:p>
        </p:txBody>
      </p:sp>
      <p:sp>
        <p:nvSpPr>
          <p:cNvPr id="957" name="Shape 9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[Dinur-Safra 2004]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2400"/>
              <a:t>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NP</a:t>
            </a:r>
            <a:r>
              <a:rPr sz="2400">
                <a:uFill>
                  <a:solidFill/>
                </a:uFill>
              </a:rPr>
              <a:t>, then no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>
                <a:uFill>
                  <a:solidFill/>
                </a:uFill>
              </a:rPr>
              <a:t>-approximation for </a:t>
            </a:r>
            <a:r>
              <a:rPr sz="2400" cap="small">
                <a:uFill>
                  <a:solidFill/>
                </a:uFill>
              </a:rPr>
              <a:t>Weighted-Vertex-Cover </a:t>
            </a:r>
            <a:r>
              <a:rPr sz="2400">
                <a:uFill>
                  <a:solidFill/>
                </a:uFill>
              </a:rPr>
              <a:t>for any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&lt; 1.3606</a:t>
            </a:r>
            <a:r>
              <a:rPr sz="2400">
                <a:uFill>
                  <a:solidFill/>
                </a:uFill>
              </a:rPr>
              <a:t> (even if all weights are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).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Open research problem.   </a:t>
            </a:r>
            <a:r>
              <a:rPr sz="2400">
                <a:uFill>
                  <a:solidFill/>
                </a:uFill>
              </a:rPr>
              <a:t>Close the gap.</a:t>
            </a:r>
          </a:p>
        </p:txBody>
      </p:sp>
      <p:sp>
        <p:nvSpPr>
          <p:cNvPr id="958" name="Shape 9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40</a:t>
            </a:fld>
            <a:endParaRPr sz="1200"/>
          </a:p>
        </p:txBody>
      </p:sp>
      <p:grpSp>
        <p:nvGrpSpPr>
          <p:cNvPr id="961" name="Group 961"/>
          <p:cNvGrpSpPr/>
          <p:nvPr/>
        </p:nvGrpSpPr>
        <p:grpSpPr>
          <a:xfrm>
            <a:off x="2197100" y="2997200"/>
            <a:ext cx="8409467" cy="4025899"/>
            <a:chOff x="0" y="0"/>
            <a:chExt cx="8409466" cy="4025898"/>
          </a:xfrm>
        </p:grpSpPr>
        <p:sp>
          <p:nvSpPr>
            <p:cNvPr id="959" name="Shape 959"/>
            <p:cNvSpPr/>
            <p:nvPr/>
          </p:nvSpPr>
          <p:spPr>
            <a:xfrm>
              <a:off x="0" y="0"/>
              <a:ext cx="8364625" cy="402589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960" name="dinur-safra.pdf"/>
            <p:cNvPicPr/>
            <p:nvPr/>
          </p:nvPicPr>
          <p:blipFill>
            <a:blip r:embed="rId3">
              <a:extLst/>
            </a:blip>
            <a:srcRect l="9477" t="5808" r="10457" b="66540"/>
            <a:stretch>
              <a:fillRect/>
            </a:stretch>
          </p:blipFill>
          <p:spPr>
            <a:xfrm>
              <a:off x="40803" y="122409"/>
              <a:ext cx="8368664" cy="3740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title"/>
          </p:nvPr>
        </p:nvSpPr>
        <p:spPr>
          <a:xfrm>
            <a:off x="5778500" y="1194163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966" name="Shape 9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center selection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pricing method: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LP rounding: vertex cover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generalized 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knapsack problem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</a:t>
            </a:r>
          </a:p>
        </p:txBody>
      </p:sp>
      <p:sp>
        <p:nvSpPr>
          <p:cNvPr id="969" name="Shape 9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Input.  </a:t>
            </a:r>
            <a:r>
              <a:rPr sz="2400">
                <a:uFill>
                  <a:solidFill/>
                </a:uFill>
              </a:rPr>
              <a:t>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 machines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>
                <a:uFill>
                  <a:solidFill/>
                </a:uFill>
              </a:rPr>
              <a:t>; set of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</a:rPr>
              <a:t> jobs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J</a:t>
            </a:r>
            <a:r>
              <a:rPr sz="2400"/>
              <a:t> must run contiguously on an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authorized machine</a:t>
            </a:r>
            <a:r>
              <a:rPr sz="2400"/>
              <a:t> in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∈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J</a:t>
            </a:r>
            <a:r>
              <a:rPr sz="2400"/>
              <a:t> has processing time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Each machine can process at most one job at a time.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the subset of jobs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The load of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is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Σ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∈ 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</a:t>
            </a:r>
            <a:r>
              <a:rPr sz="2400">
                <a:uFill>
                  <a:solidFill/>
                </a:uFill>
              </a:rPr>
              <a:t>The makespan is the maximum load on any machine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= max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Generalized load balancing.  </a:t>
            </a:r>
            <a:r>
              <a:rPr sz="2400">
                <a:uFill>
                  <a:solidFill/>
                </a:uFill>
              </a:rPr>
              <a:t>Assign each job to an authorized machine to minimize makespan.</a:t>
            </a:r>
          </a:p>
        </p:txBody>
      </p:sp>
      <p:sp>
        <p:nvSpPr>
          <p:cNvPr id="970" name="Shape 9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42</a:t>
            </a:fld>
            <a:endParaRPr sz="120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/>
          </p:cNvSpPr>
          <p:nvPr>
            <p:ph type="title"/>
          </p:nvPr>
        </p:nvSpPr>
        <p:spPr>
          <a:xfrm>
            <a:off x="812800" y="196697"/>
            <a:ext cx="11379200" cy="8128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 dirty="0"/>
              <a:t>Generalized load balancing:  integer linear </a:t>
            </a:r>
            <a:r>
              <a:rPr sz="2800" dirty="0" smtClean="0"/>
              <a:t>program </a:t>
            </a:r>
            <a:r>
              <a:rPr sz="2800" dirty="0"/>
              <a:t>and relaxation</a:t>
            </a:r>
          </a:p>
        </p:txBody>
      </p:sp>
      <p:sp>
        <p:nvSpPr>
          <p:cNvPr id="973" name="Shape 9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ILP formulation.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</a:t>
            </a:r>
            <a:r>
              <a:rPr sz="2400">
                <a:uFill>
                  <a:solidFill/>
                </a:uFill>
              </a:rPr>
              <a:t> time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spends processing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LP relaxation.  </a:t>
            </a:r>
          </a:p>
        </p:txBody>
      </p:sp>
      <p:sp>
        <p:nvSpPr>
          <p:cNvPr id="974" name="Shape 9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43</a:t>
            </a:fld>
            <a:endParaRPr sz="1200"/>
          </a:p>
        </p:txBody>
      </p:sp>
      <p:pic>
        <p:nvPicPr>
          <p:cNvPr id="975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4685" y="2390615"/>
            <a:ext cx="7499381" cy="2745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6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5786" y="6391115"/>
            <a:ext cx="6758887" cy="2745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lower bounds</a:t>
            </a:r>
          </a:p>
        </p:txBody>
      </p:sp>
      <p:sp>
        <p:nvSpPr>
          <p:cNvPr id="979" name="Shape 9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1.  </a:t>
            </a:r>
            <a:r>
              <a:rPr sz="2400">
                <a:uFill>
                  <a:solidFill/>
                </a:uFill>
              </a:rPr>
              <a:t>The optimal makespan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 ≥   max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Some machine must process the most time-consuming job.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2.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</a:rPr>
              <a:t> be optimal value to the LP. Then, optimal makespan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≥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LP has fewer constraints than IP formulation.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</p:txBody>
      </p:sp>
      <p:sp>
        <p:nvSpPr>
          <p:cNvPr id="980" name="Shape 9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44</a:t>
            </a:fld>
            <a:endParaRPr sz="120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structure of LP solution</a:t>
            </a:r>
          </a:p>
        </p:txBody>
      </p:sp>
      <p:sp>
        <p:nvSpPr>
          <p:cNvPr id="983" name="Shape 9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3.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</a:rPr>
              <a:t> be solution to LP.  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the graph with an edge between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and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&gt; 0</a:t>
            </a:r>
            <a:r>
              <a:rPr sz="2400">
                <a:uFill>
                  <a:solidFill/>
                </a:uFill>
              </a:rPr>
              <a:t>. 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is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acyclic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(deferred)</a:t>
            </a:r>
          </a:p>
        </p:txBody>
      </p:sp>
      <p:sp>
        <p:nvSpPr>
          <p:cNvPr id="984" name="Shape 9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45</a:t>
            </a:fld>
            <a:endParaRPr sz="1200"/>
          </a:p>
        </p:txBody>
      </p:sp>
      <p:sp>
        <p:nvSpPr>
          <p:cNvPr id="985" name="Shape 985"/>
          <p:cNvSpPr/>
          <p:nvPr/>
        </p:nvSpPr>
        <p:spPr>
          <a:xfrm>
            <a:off x="2963661" y="7859324"/>
            <a:ext cx="134434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G(x) acyclic</a:t>
            </a:r>
          </a:p>
        </p:txBody>
      </p:sp>
      <p:sp>
        <p:nvSpPr>
          <p:cNvPr id="986" name="Shape 986"/>
          <p:cNvSpPr/>
          <p:nvPr/>
        </p:nvSpPr>
        <p:spPr>
          <a:xfrm>
            <a:off x="6446461" y="2758440"/>
            <a:ext cx="498419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can transform x into another LP solution where</a:t>
            </a:r>
            <a:br>
              <a:rPr sz="1600">
                <a:solidFill>
                  <a:srgbClr val="8D3124"/>
                </a:solidFill>
              </a:rPr>
            </a:br>
            <a:r>
              <a:rPr sz="1600">
                <a:solidFill>
                  <a:srgbClr val="8D3124"/>
                </a:solidFill>
              </a:rPr>
              <a:t>G(x) is acyclic if LP solver doesn't return such an x</a:t>
            </a:r>
          </a:p>
        </p:txBody>
      </p:sp>
      <p:sp>
        <p:nvSpPr>
          <p:cNvPr id="987" name="Shape 987"/>
          <p:cNvSpPr/>
          <p:nvPr/>
        </p:nvSpPr>
        <p:spPr>
          <a:xfrm>
            <a:off x="7661755" y="2283368"/>
            <a:ext cx="263045" cy="380528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3403600" y="4762500"/>
            <a:ext cx="330200" cy="330200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2755900" y="5475111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0" name="Shape 990"/>
          <p:cNvSpPr/>
          <p:nvPr/>
        </p:nvSpPr>
        <p:spPr>
          <a:xfrm>
            <a:off x="4064000" y="5475111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991" name="Connector 991"/>
          <p:cNvCxnSpPr>
            <a:stCxn id="988" idx="0"/>
            <a:endCxn id="989" idx="0"/>
          </p:cNvCxnSpPr>
          <p:nvPr/>
        </p:nvCxnSpPr>
        <p:spPr>
          <a:xfrm flipH="1">
            <a:off x="2920999" y="4927600"/>
            <a:ext cx="647701" cy="71261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992" name="Connector 992"/>
          <p:cNvCxnSpPr>
            <a:stCxn id="988" idx="0"/>
            <a:endCxn id="990" idx="0"/>
          </p:cNvCxnSpPr>
          <p:nvPr/>
        </p:nvCxnSpPr>
        <p:spPr>
          <a:xfrm>
            <a:off x="3568700" y="4927600"/>
            <a:ext cx="660400" cy="712612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993" name="Shape 993"/>
          <p:cNvSpPr/>
          <p:nvPr/>
        </p:nvSpPr>
        <p:spPr>
          <a:xfrm>
            <a:off x="22098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4" name="Shape 994"/>
          <p:cNvSpPr/>
          <p:nvPr/>
        </p:nvSpPr>
        <p:spPr>
          <a:xfrm>
            <a:off x="33020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995" name="Connector 995"/>
          <p:cNvCxnSpPr>
            <a:stCxn id="1025" idx="0"/>
            <a:endCxn id="993" idx="0"/>
          </p:cNvCxnSpPr>
          <p:nvPr/>
        </p:nvCxnSpPr>
        <p:spPr>
          <a:xfrm flipH="1">
            <a:off x="2374899" y="6451600"/>
            <a:ext cx="546101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996" name="Connector 996"/>
          <p:cNvCxnSpPr>
            <a:stCxn id="1025" idx="0"/>
            <a:endCxn id="994" idx="0"/>
          </p:cNvCxnSpPr>
          <p:nvPr/>
        </p:nvCxnSpPr>
        <p:spPr>
          <a:xfrm>
            <a:off x="2921000" y="6451600"/>
            <a:ext cx="546100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997" name="Connector 997"/>
          <p:cNvCxnSpPr>
            <a:stCxn id="989" idx="0"/>
            <a:endCxn id="1025" idx="0"/>
          </p:cNvCxnSpPr>
          <p:nvPr/>
        </p:nvCxnSpPr>
        <p:spPr>
          <a:xfrm>
            <a:off x="2920999" y="5640211"/>
            <a:ext cx="1" cy="811389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998" name="Shape 998"/>
          <p:cNvSpPr/>
          <p:nvPr/>
        </p:nvSpPr>
        <p:spPr>
          <a:xfrm>
            <a:off x="27559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999" name="Connector 999"/>
          <p:cNvCxnSpPr>
            <a:stCxn id="1025" idx="0"/>
            <a:endCxn id="998" idx="0"/>
          </p:cNvCxnSpPr>
          <p:nvPr/>
        </p:nvCxnSpPr>
        <p:spPr>
          <a:xfrm flipH="1">
            <a:off x="2920999" y="6451600"/>
            <a:ext cx="1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00" name="Shape 1000"/>
          <p:cNvSpPr/>
          <p:nvPr/>
        </p:nvSpPr>
        <p:spPr>
          <a:xfrm>
            <a:off x="4064000" y="715715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01" name="Connector 1001"/>
          <p:cNvCxnSpPr>
            <a:stCxn id="1026" idx="0"/>
            <a:endCxn id="1000" idx="0"/>
          </p:cNvCxnSpPr>
          <p:nvPr/>
        </p:nvCxnSpPr>
        <p:spPr>
          <a:xfrm flipH="1">
            <a:off x="4229099" y="6398824"/>
            <a:ext cx="1" cy="92343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02" name="Connector 1002"/>
          <p:cNvCxnSpPr>
            <a:stCxn id="990" idx="0"/>
            <a:endCxn id="1026" idx="0"/>
          </p:cNvCxnSpPr>
          <p:nvPr/>
        </p:nvCxnSpPr>
        <p:spPr>
          <a:xfrm>
            <a:off x="4229099" y="5640211"/>
            <a:ext cx="1" cy="758614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03" name="Shape 1003"/>
          <p:cNvSpPr/>
          <p:nvPr/>
        </p:nvSpPr>
        <p:spPr>
          <a:xfrm>
            <a:off x="4648200" y="715715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04" name="Connector 1004"/>
          <p:cNvCxnSpPr>
            <a:stCxn id="1026" idx="0"/>
            <a:endCxn id="1003" idx="0"/>
          </p:cNvCxnSpPr>
          <p:nvPr/>
        </p:nvCxnSpPr>
        <p:spPr>
          <a:xfrm>
            <a:off x="4229100" y="6398824"/>
            <a:ext cx="584200" cy="923432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05" name="Shape 1005"/>
          <p:cNvSpPr/>
          <p:nvPr/>
        </p:nvSpPr>
        <p:spPr>
          <a:xfrm>
            <a:off x="9099888" y="7859324"/>
            <a:ext cx="120994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G(x) cyclic</a:t>
            </a:r>
          </a:p>
        </p:txBody>
      </p:sp>
      <p:sp>
        <p:nvSpPr>
          <p:cNvPr id="1006" name="Shape 1006"/>
          <p:cNvSpPr/>
          <p:nvPr/>
        </p:nvSpPr>
        <p:spPr>
          <a:xfrm>
            <a:off x="9474200" y="4762500"/>
            <a:ext cx="330200" cy="330200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8826500" y="5475111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08" name="Connector 1008"/>
          <p:cNvCxnSpPr>
            <a:stCxn id="1006" idx="0"/>
            <a:endCxn id="1007" idx="0"/>
          </p:cNvCxnSpPr>
          <p:nvPr/>
        </p:nvCxnSpPr>
        <p:spPr>
          <a:xfrm flipH="1">
            <a:off x="8991599" y="4927600"/>
            <a:ext cx="647701" cy="71261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09" name="Connector 1009"/>
          <p:cNvCxnSpPr>
            <a:stCxn id="1006" idx="0"/>
            <a:endCxn id="1027" idx="0"/>
          </p:cNvCxnSpPr>
          <p:nvPr/>
        </p:nvCxnSpPr>
        <p:spPr>
          <a:xfrm>
            <a:off x="9639300" y="4927600"/>
            <a:ext cx="647700" cy="712612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10" name="Shape 1010"/>
          <p:cNvSpPr/>
          <p:nvPr/>
        </p:nvSpPr>
        <p:spPr>
          <a:xfrm>
            <a:off x="82804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93726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12" name="Connector 1012"/>
          <p:cNvCxnSpPr>
            <a:stCxn id="1028" idx="0"/>
            <a:endCxn id="1010" idx="0"/>
          </p:cNvCxnSpPr>
          <p:nvPr/>
        </p:nvCxnSpPr>
        <p:spPr>
          <a:xfrm flipH="1">
            <a:off x="8445499" y="6451600"/>
            <a:ext cx="546101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13" name="Connector 1013"/>
          <p:cNvCxnSpPr>
            <a:stCxn id="1028" idx="0"/>
            <a:endCxn id="1011" idx="0"/>
          </p:cNvCxnSpPr>
          <p:nvPr/>
        </p:nvCxnSpPr>
        <p:spPr>
          <a:xfrm>
            <a:off x="8991600" y="6451600"/>
            <a:ext cx="546100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14" name="Connector 1014"/>
          <p:cNvCxnSpPr>
            <a:stCxn id="1007" idx="0"/>
            <a:endCxn id="1028" idx="0"/>
          </p:cNvCxnSpPr>
          <p:nvPr/>
        </p:nvCxnSpPr>
        <p:spPr>
          <a:xfrm>
            <a:off x="8991599" y="5640211"/>
            <a:ext cx="1" cy="811389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15" name="Shape 1015"/>
          <p:cNvSpPr/>
          <p:nvPr/>
        </p:nvSpPr>
        <p:spPr>
          <a:xfrm>
            <a:off x="8826500" y="7209084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16" name="Connector 1016"/>
          <p:cNvCxnSpPr>
            <a:stCxn id="1028" idx="0"/>
            <a:endCxn id="1015" idx="0"/>
          </p:cNvCxnSpPr>
          <p:nvPr/>
        </p:nvCxnSpPr>
        <p:spPr>
          <a:xfrm flipH="1">
            <a:off x="8991599" y="6451600"/>
            <a:ext cx="1" cy="922585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17" name="Shape 1017"/>
          <p:cNvSpPr/>
          <p:nvPr/>
        </p:nvSpPr>
        <p:spPr>
          <a:xfrm>
            <a:off x="10121900" y="715715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18" name="Connector 1018"/>
          <p:cNvCxnSpPr>
            <a:stCxn id="1029" idx="0"/>
            <a:endCxn id="1017" idx="0"/>
          </p:cNvCxnSpPr>
          <p:nvPr/>
        </p:nvCxnSpPr>
        <p:spPr>
          <a:xfrm flipH="1">
            <a:off x="10286999" y="6398824"/>
            <a:ext cx="1" cy="92343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19" name="Connector 1019"/>
          <p:cNvCxnSpPr>
            <a:stCxn id="1027" idx="0"/>
            <a:endCxn id="1029" idx="0"/>
          </p:cNvCxnSpPr>
          <p:nvPr/>
        </p:nvCxnSpPr>
        <p:spPr>
          <a:xfrm>
            <a:off x="10286999" y="5640211"/>
            <a:ext cx="1" cy="758614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20" name="Shape 1020"/>
          <p:cNvSpPr/>
          <p:nvPr/>
        </p:nvSpPr>
        <p:spPr>
          <a:xfrm>
            <a:off x="10718800" y="7157155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21" name="Connector 1021"/>
          <p:cNvCxnSpPr>
            <a:stCxn id="1029" idx="0"/>
            <a:endCxn id="1020" idx="0"/>
          </p:cNvCxnSpPr>
          <p:nvPr/>
        </p:nvCxnSpPr>
        <p:spPr>
          <a:xfrm>
            <a:off x="10287000" y="6398824"/>
            <a:ext cx="596900" cy="923432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22" name="Connector 1022"/>
          <p:cNvCxnSpPr>
            <a:stCxn id="1010" idx="0"/>
            <a:endCxn id="1006" idx="0"/>
          </p:cNvCxnSpPr>
          <p:nvPr/>
        </p:nvCxnSpPr>
        <p:spPr>
          <a:xfrm flipV="1">
            <a:off x="8445499" y="4927600"/>
            <a:ext cx="1193801" cy="2446585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23" name="Connector 1023"/>
          <p:cNvCxnSpPr>
            <a:stCxn id="1027" idx="0"/>
            <a:endCxn id="1028" idx="0"/>
          </p:cNvCxnSpPr>
          <p:nvPr/>
        </p:nvCxnSpPr>
        <p:spPr>
          <a:xfrm flipH="1">
            <a:off x="8991600" y="5640211"/>
            <a:ext cx="1295400" cy="811389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24" name="Shape 1024"/>
          <p:cNvSpPr/>
          <p:nvPr/>
        </p:nvSpPr>
        <p:spPr>
          <a:xfrm>
            <a:off x="7059360" y="5849902"/>
            <a:ext cx="651538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 b="1">
                <a:latin typeface="Lucida Grande"/>
                <a:ea typeface="Lucida Grande"/>
                <a:cs typeface="Lucida Grande"/>
                <a:sym typeface="Lucida Grande"/>
              </a:rPr>
              <a:t>x</a:t>
            </a:r>
            <a:r>
              <a:rPr sz="1600" b="1" baseline="-20250">
                <a:latin typeface="Lucida Grande"/>
                <a:ea typeface="Lucida Grande"/>
                <a:cs typeface="Lucida Grande"/>
                <a:sym typeface="Lucida Grande"/>
              </a:rPr>
              <a:t>ij</a:t>
            </a:r>
            <a:r>
              <a:rPr sz="1600" b="1">
                <a:latin typeface="Lucida Grande"/>
                <a:ea typeface="Lucida Grande"/>
                <a:cs typeface="Lucida Grande"/>
                <a:sym typeface="Lucida Grande"/>
              </a:rPr>
              <a:t> &gt; 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755900" y="6286500"/>
            <a:ext cx="330200" cy="330200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Shape 1026"/>
          <p:cNvSpPr/>
          <p:nvPr/>
        </p:nvSpPr>
        <p:spPr>
          <a:xfrm>
            <a:off x="4064000" y="6233724"/>
            <a:ext cx="330200" cy="330201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7" name="Shape 1027"/>
          <p:cNvSpPr/>
          <p:nvPr/>
        </p:nvSpPr>
        <p:spPr>
          <a:xfrm>
            <a:off x="10121900" y="5475111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Shape 1028"/>
          <p:cNvSpPr/>
          <p:nvPr/>
        </p:nvSpPr>
        <p:spPr>
          <a:xfrm>
            <a:off x="8826500" y="6286500"/>
            <a:ext cx="330200" cy="330200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0121900" y="6233724"/>
            <a:ext cx="330200" cy="330201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0" name="Shape 1030"/>
          <p:cNvSpPr/>
          <p:nvPr/>
        </p:nvSpPr>
        <p:spPr>
          <a:xfrm>
            <a:off x="5804464" y="8121226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1" name="Shape 1031"/>
          <p:cNvSpPr/>
          <p:nvPr/>
        </p:nvSpPr>
        <p:spPr>
          <a:xfrm>
            <a:off x="6326858" y="8178800"/>
            <a:ext cx="36657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job</a:t>
            </a:r>
          </a:p>
        </p:txBody>
      </p:sp>
      <p:sp>
        <p:nvSpPr>
          <p:cNvPr id="1032" name="Shape 1032"/>
          <p:cNvSpPr/>
          <p:nvPr/>
        </p:nvSpPr>
        <p:spPr>
          <a:xfrm>
            <a:off x="5788660" y="8715022"/>
            <a:ext cx="330201" cy="330201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3" name="Shape 1033"/>
          <p:cNvSpPr/>
          <p:nvPr/>
        </p:nvSpPr>
        <p:spPr>
          <a:xfrm>
            <a:off x="6311053" y="8785295"/>
            <a:ext cx="9476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rounding</a:t>
            </a:r>
          </a:p>
        </p:txBody>
      </p:sp>
      <p:sp>
        <p:nvSpPr>
          <p:cNvPr id="1038" name="Shape 10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Rounded solution.  </a:t>
            </a:r>
            <a:r>
              <a:rPr sz="2400">
                <a:uFill>
                  <a:solidFill/>
                </a:uFill>
              </a:rPr>
              <a:t>Find LP solution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</a:rPr>
              <a:t> where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is a forest.  Root forest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at some arbitrary machine node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r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is a leaf node, assign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to its parent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If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is not a leaf node, assign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to any one of its children.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4.  </a:t>
            </a:r>
            <a:r>
              <a:rPr sz="2400">
                <a:uFill>
                  <a:solidFill/>
                </a:uFill>
              </a:rPr>
              <a:t>Rounded solution only assigns jobs to authorized machines.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</a:t>
            </a:r>
            <a:r>
              <a:rPr sz="2400">
                <a:uFill>
                  <a:solidFill/>
                </a:uFill>
              </a:rPr>
              <a:t> If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is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,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&gt; 0</a:t>
            </a:r>
            <a:r>
              <a:rPr sz="2400">
                <a:uFill>
                  <a:solidFill/>
                </a:uFill>
              </a:rPr>
              <a:t>.  LP solution can only assign positive value to authorized machines. 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39" name="Shape 10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46</a:t>
            </a:fld>
            <a:endParaRPr sz="1200"/>
          </a:p>
        </p:txBody>
      </p:sp>
      <p:pic>
        <p:nvPicPr>
          <p:cNvPr id="1040" name="kleinberg_11F11.png"/>
          <p:cNvPicPr/>
          <p:nvPr/>
        </p:nvPicPr>
        <p:blipFill>
          <a:blip r:embed="rId2">
            <a:extLst/>
          </a:blip>
          <a:srcRect b="11051"/>
          <a:stretch>
            <a:fillRect/>
          </a:stretch>
        </p:blipFill>
        <p:spPr>
          <a:xfrm>
            <a:off x="7480300" y="5308600"/>
            <a:ext cx="5199663" cy="407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Shape 1041"/>
          <p:cNvSpPr/>
          <p:nvPr/>
        </p:nvSpPr>
        <p:spPr>
          <a:xfrm>
            <a:off x="5804464" y="8121226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6326858" y="8178800"/>
            <a:ext cx="36657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job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788660" y="8715022"/>
            <a:ext cx="330201" cy="330201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Shape 1044"/>
          <p:cNvSpPr/>
          <p:nvPr/>
        </p:nvSpPr>
        <p:spPr>
          <a:xfrm>
            <a:off x="6311053" y="8785295"/>
            <a:ext cx="9476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analysis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5.  </a:t>
            </a:r>
            <a:r>
              <a:rPr sz="2400">
                <a:uFill>
                  <a:solidFill/>
                </a:uFill>
              </a:rPr>
              <a:t>If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is a leaf node and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parent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, then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Since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is a leaf,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0</a:t>
            </a:r>
            <a:r>
              <a:rPr sz="2400">
                <a:uFill>
                  <a:solidFill/>
                </a:uFill>
              </a:rPr>
              <a:t> for all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parent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LP constraint guarantees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Σ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 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6.  </a:t>
            </a:r>
            <a:r>
              <a:rPr sz="2400">
                <a:uFill>
                  <a:solidFill/>
                </a:uFill>
              </a:rPr>
              <a:t>At most one non-leaf job is assigned to a machine.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</a:t>
            </a:r>
            <a:r>
              <a:rPr sz="2400">
                <a:uFill>
                  <a:solidFill/>
                </a:uFill>
              </a:rPr>
              <a:t> The only possible non-leaf job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is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parent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48" name="Shape 10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47</a:t>
            </a:fld>
            <a:endParaRPr sz="1200"/>
          </a:p>
        </p:txBody>
      </p:sp>
      <p:pic>
        <p:nvPicPr>
          <p:cNvPr id="1049" name="kleinberg_11F11.png"/>
          <p:cNvPicPr/>
          <p:nvPr/>
        </p:nvPicPr>
        <p:blipFill>
          <a:blip r:embed="rId2">
            <a:extLst/>
          </a:blip>
          <a:srcRect b="11051"/>
          <a:stretch>
            <a:fillRect/>
          </a:stretch>
        </p:blipFill>
        <p:spPr>
          <a:xfrm>
            <a:off x="7480300" y="5308600"/>
            <a:ext cx="5199663" cy="4077547"/>
          </a:xfrm>
          <a:prstGeom prst="rect">
            <a:avLst/>
          </a:prstGeom>
          <a:ln w="12700">
            <a:miter lim="400000"/>
          </a:ln>
        </p:spPr>
      </p:pic>
      <p:sp>
        <p:nvSpPr>
          <p:cNvPr id="1050" name="Shape 1050"/>
          <p:cNvSpPr/>
          <p:nvPr/>
        </p:nvSpPr>
        <p:spPr>
          <a:xfrm>
            <a:off x="5804464" y="8121226"/>
            <a:ext cx="33020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>
            <a:off x="6326858" y="8178800"/>
            <a:ext cx="366574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job</a:t>
            </a:r>
          </a:p>
        </p:txBody>
      </p:sp>
      <p:sp>
        <p:nvSpPr>
          <p:cNvPr id="1052" name="Shape 1052"/>
          <p:cNvSpPr/>
          <p:nvPr/>
        </p:nvSpPr>
        <p:spPr>
          <a:xfrm>
            <a:off x="5788660" y="8715022"/>
            <a:ext cx="330201" cy="330201"/>
          </a:xfrm>
          <a:prstGeom prst="rect">
            <a:avLst/>
          </a:prstGeom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>
            <a:off x="6311053" y="8785295"/>
            <a:ext cx="9476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t>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analysis</a:t>
            </a:r>
          </a:p>
        </p:txBody>
      </p:sp>
      <p:sp>
        <p:nvSpPr>
          <p:cNvPr id="1056" name="Shape 10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Rounded solution is a 2-approximation.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baseline="-20250"/>
              <a:t> </a:t>
            </a:r>
            <a:r>
              <a:rPr sz="2400"/>
              <a:t>be the jobs assigned to machine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By </a:t>
            </a:r>
            <a:r>
              <a:rPr sz="2400" cap="small">
                <a:uFill>
                  <a:solidFill/>
                </a:uFill>
              </a:rPr>
              <a:t>Lemma 6</a:t>
            </a:r>
            <a:r>
              <a:rPr sz="2400"/>
              <a:t>, the load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on machine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has two components:</a:t>
            </a:r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r>
              <a:rPr sz="2400"/>
              <a:t>leaf nodes:</a:t>
            </a:r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endParaRPr sz="2400"/>
          </a:p>
          <a:p>
            <a:pPr lvl="2">
              <a:tabLst>
                <a:tab pos="1244600" algn="l"/>
              </a:tabLst>
              <a:defRPr sz="1800"/>
            </a:pPr>
            <a:r>
              <a:rPr sz="2400"/>
              <a:t>parent: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Thus, the overall load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 ≤  2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. 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48</a:t>
            </a:fld>
            <a:endParaRPr sz="1200"/>
          </a:p>
        </p:txBody>
      </p:sp>
      <p:pic>
        <p:nvPicPr>
          <p:cNvPr id="1058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079" y="4699014"/>
            <a:ext cx="5554083" cy="865830"/>
          </a:xfrm>
          <a:prstGeom prst="rect">
            <a:avLst/>
          </a:prstGeom>
          <a:ln w="12700">
            <a:miter lim="400000"/>
          </a:ln>
        </p:spPr>
      </p:pic>
      <p:sp>
        <p:nvSpPr>
          <p:cNvPr id="1059" name="Shape 1059"/>
          <p:cNvSpPr/>
          <p:nvPr/>
        </p:nvSpPr>
        <p:spPr>
          <a:xfrm>
            <a:off x="4691097" y="4013200"/>
            <a:ext cx="918770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5</a:t>
            </a:r>
          </a:p>
        </p:txBody>
      </p:sp>
      <p:sp>
        <p:nvSpPr>
          <p:cNvPr id="1060" name="Shape 1060"/>
          <p:cNvSpPr/>
          <p:nvPr/>
        </p:nvSpPr>
        <p:spPr>
          <a:xfrm>
            <a:off x="8342149" y="3866162"/>
            <a:ext cx="279227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2 (LP is a relaxation)</a:t>
            </a:r>
          </a:p>
        </p:txBody>
      </p:sp>
      <p:pic>
        <p:nvPicPr>
          <p:cNvPr id="1061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1979" y="6690375"/>
            <a:ext cx="1854940" cy="414273"/>
          </a:xfrm>
          <a:prstGeom prst="rect">
            <a:avLst/>
          </a:prstGeom>
          <a:ln w="12700">
            <a:miter lim="400000"/>
          </a:ln>
        </p:spPr>
      </p:pic>
      <p:sp>
        <p:nvSpPr>
          <p:cNvPr id="1062" name="Shape 1062"/>
          <p:cNvSpPr/>
          <p:nvPr/>
        </p:nvSpPr>
        <p:spPr>
          <a:xfrm flipV="1">
            <a:off x="5152813" y="4343167"/>
            <a:ext cx="1" cy="393934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 flipV="1">
            <a:off x="8753122" y="4254309"/>
            <a:ext cx="1" cy="420985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7850575" y="3872088"/>
            <a:ext cx="23337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LP</a:t>
            </a:r>
          </a:p>
        </p:txBody>
      </p:sp>
      <p:sp>
        <p:nvSpPr>
          <p:cNvPr id="1065" name="Shape 1065"/>
          <p:cNvSpPr/>
          <p:nvPr/>
        </p:nvSpPr>
        <p:spPr>
          <a:xfrm flipV="1">
            <a:off x="7956126" y="4263669"/>
            <a:ext cx="1" cy="417552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4064000" y="5954042"/>
            <a:ext cx="9187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Lemma 1</a:t>
            </a:r>
          </a:p>
        </p:txBody>
      </p:sp>
      <p:sp>
        <p:nvSpPr>
          <p:cNvPr id="1067" name="Shape 1067"/>
          <p:cNvSpPr/>
          <p:nvPr/>
        </p:nvSpPr>
        <p:spPr>
          <a:xfrm flipV="1">
            <a:off x="4569742" y="6248400"/>
            <a:ext cx="1" cy="43434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7620000" y="5705122"/>
            <a:ext cx="189981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optimal value of LP</a:t>
            </a:r>
          </a:p>
        </p:txBody>
      </p:sp>
      <p:sp>
        <p:nvSpPr>
          <p:cNvPr id="1069" name="Shape 1069"/>
          <p:cNvSpPr/>
          <p:nvPr/>
        </p:nvSpPr>
        <p:spPr>
          <a:xfrm>
            <a:off x="8362526" y="5128859"/>
            <a:ext cx="1" cy="444466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flow formulation</a:t>
            </a:r>
          </a:p>
        </p:txBody>
      </p:sp>
      <p:sp>
        <p:nvSpPr>
          <p:cNvPr id="1072" name="Shape 10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Flow formulation of LP.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Solution to feasible flow problem with value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</a:rPr>
              <a:t> are in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1-to-1 correspondence with LP solutions of value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</a:rPr>
              <a:t>.  </a:t>
            </a:r>
          </a:p>
        </p:txBody>
      </p:sp>
      <p:pic>
        <p:nvPicPr>
          <p:cNvPr id="1073" name="kleinberg_11F12.png"/>
          <p:cNvPicPr/>
          <p:nvPr/>
        </p:nvPicPr>
        <p:blipFill>
          <a:blip r:embed="rId2">
            <a:extLst/>
          </a:blip>
          <a:srcRect l="11352" r="9529" b="9338"/>
          <a:stretch>
            <a:fillRect/>
          </a:stretch>
        </p:blipFill>
        <p:spPr>
          <a:xfrm>
            <a:off x="6718300" y="2013938"/>
            <a:ext cx="6108700" cy="52606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4" name="Shape 10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49</a:t>
            </a:fld>
            <a:endParaRPr sz="1200"/>
          </a:p>
        </p:txBody>
      </p:sp>
      <p:sp>
        <p:nvSpPr>
          <p:cNvPr id="1075" name="Shape 1075"/>
          <p:cNvSpPr/>
          <p:nvPr/>
        </p:nvSpPr>
        <p:spPr>
          <a:xfrm>
            <a:off x="8661400" y="2514600"/>
            <a:ext cx="229990" cy="30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240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/>
            </a:pPr>
            <a:r>
              <a:rPr sz="2400"/>
              <a:t>∞</a:t>
            </a:r>
          </a:p>
        </p:txBody>
      </p:sp>
      <p:pic>
        <p:nvPicPr>
          <p:cNvPr id="1076" name="image.pdf"/>
          <p:cNvPicPr/>
          <p:nvPr/>
        </p:nvPicPr>
        <p:blipFill>
          <a:blip r:embed="rId3">
            <a:extLst/>
          </a:blip>
          <a:srcRect t="9474"/>
          <a:stretch>
            <a:fillRect/>
          </a:stretch>
        </p:blipFill>
        <p:spPr>
          <a:xfrm>
            <a:off x="1211326" y="2362200"/>
            <a:ext cx="4649837" cy="2284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 on 2 machines is NP-hard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Claim.  </a:t>
            </a:r>
            <a:r>
              <a:rPr sz="2400">
                <a:uFill>
                  <a:solidFill/>
                </a:uFill>
              </a:rPr>
              <a:t>Load balancing is hard even if only 2 machines.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200" cap="small">
                <a:uFill>
                  <a:solidFill/>
                </a:uFill>
              </a:rPr>
              <a:t>Number-Partitioning</a:t>
            </a:r>
            <a:r>
              <a:rPr sz="2400">
                <a:uFill>
                  <a:solidFill/>
                </a:uFill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sz="2400">
                <a:uFill>
                  <a:solidFill/>
                </a:uFill>
              </a:rPr>
              <a:t> </a:t>
            </a:r>
            <a:r>
              <a:rPr sz="2200" cap="small">
                <a:uFill>
                  <a:solidFill/>
                </a:uFill>
              </a:rPr>
              <a:t>Load-Balance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</a:t>
            </a:fld>
            <a:endParaRPr sz="1200"/>
          </a:p>
        </p:txBody>
      </p:sp>
      <p:sp>
        <p:nvSpPr>
          <p:cNvPr id="85" name="Shape 85"/>
          <p:cNvSpPr/>
          <p:nvPr/>
        </p:nvSpPr>
        <p:spPr>
          <a:xfrm>
            <a:off x="9575517" y="8007208"/>
            <a:ext cx="8890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rgbClr val="8D3124"/>
                </a:solidFill>
              </a:rPr>
              <a:t>yes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724942" y="3828908"/>
            <a:ext cx="1962010" cy="460588"/>
            <a:chOff x="0" y="0"/>
            <a:chExt cx="1962009" cy="460586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96201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11560" y="125621"/>
              <a:ext cx="13888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8186702" y="3828908"/>
            <a:ext cx="1498601" cy="460588"/>
            <a:chOff x="0" y="0"/>
            <a:chExt cx="1498600" cy="460586"/>
          </a:xfrm>
        </p:grpSpPr>
        <p:sp>
          <p:nvSpPr>
            <p:cNvPr id="89" name="Shape 89"/>
            <p:cNvSpPr/>
            <p:nvPr/>
          </p:nvSpPr>
          <p:spPr>
            <a:xfrm>
              <a:off x="0" y="0"/>
              <a:ext cx="14986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71222" y="125621"/>
              <a:ext cx="15671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d</a:t>
              </a:r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3340100" y="4752340"/>
            <a:ext cx="3581400" cy="460587"/>
            <a:chOff x="0" y="0"/>
            <a:chExt cx="3581400" cy="460586"/>
          </a:xfrm>
        </p:grpSpPr>
        <p:sp>
          <p:nvSpPr>
            <p:cNvPr id="92" name="Shape 92"/>
            <p:cNvSpPr/>
            <p:nvPr/>
          </p:nvSpPr>
          <p:spPr>
            <a:xfrm>
              <a:off x="0" y="0"/>
              <a:ext cx="35814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726071" y="125621"/>
              <a:ext cx="127001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f</a:t>
              </a:r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4032391" y="3828908"/>
            <a:ext cx="1501423" cy="460588"/>
            <a:chOff x="0" y="0"/>
            <a:chExt cx="1501422" cy="460586"/>
          </a:xfrm>
        </p:grpSpPr>
        <p:sp>
          <p:nvSpPr>
            <p:cNvPr id="95" name="Shape 95"/>
            <p:cNvSpPr/>
            <p:nvPr/>
          </p:nvSpPr>
          <p:spPr>
            <a:xfrm>
              <a:off x="0" y="0"/>
              <a:ext cx="1501423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72352" y="125621"/>
              <a:ext cx="15671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5879253" y="3828908"/>
            <a:ext cx="1962010" cy="460588"/>
            <a:chOff x="0" y="0"/>
            <a:chExt cx="1962009" cy="460586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96201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15447" y="125621"/>
              <a:ext cx="13111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c</a:t>
              </a:r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7263271" y="4752340"/>
            <a:ext cx="2307450" cy="460587"/>
            <a:chOff x="0" y="0"/>
            <a:chExt cx="2307448" cy="460586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2307449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076164" y="125621"/>
              <a:ext cx="15511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g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1724942" y="4752340"/>
            <a:ext cx="1268872" cy="460587"/>
            <a:chOff x="0" y="0"/>
            <a:chExt cx="1268871" cy="460586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1268872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564420" y="125621"/>
              <a:ext cx="140031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lvl1pPr>
            </a:lstStyle>
            <a:p>
              <a:pPr lvl="0"/>
              <a:r>
                <a:t>e</a:t>
              </a:r>
            </a:p>
          </p:txBody>
        </p:sp>
      </p:grpSp>
      <p:sp>
        <p:nvSpPr>
          <p:cNvPr id="107" name="Shape 107"/>
          <p:cNvSpPr/>
          <p:nvPr/>
        </p:nvSpPr>
        <p:spPr>
          <a:xfrm rot="16200000" flipH="1">
            <a:off x="4902764" y="3765408"/>
            <a:ext cx="401886" cy="350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12700">
            <a:solidFill>
              <a:srgbClr val="8D3124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3709529" y="5816035"/>
            <a:ext cx="30353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length of job f</a:t>
            </a:r>
          </a:p>
        </p:txBody>
      </p:sp>
      <p:sp>
        <p:nvSpPr>
          <p:cNvPr id="109" name="Shape 109"/>
          <p:cNvSpPr/>
          <p:nvPr/>
        </p:nvSpPr>
        <p:spPr>
          <a:xfrm>
            <a:off x="3706366" y="2773397"/>
            <a:ext cx="294853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NP-complete by Exercise 8.26</a:t>
            </a:r>
          </a:p>
        </p:txBody>
      </p:sp>
      <p:sp>
        <p:nvSpPr>
          <p:cNvPr id="110" name="Shape 110"/>
          <p:cNvSpPr/>
          <p:nvPr/>
        </p:nvSpPr>
        <p:spPr>
          <a:xfrm>
            <a:off x="3532328" y="2217275"/>
            <a:ext cx="264972" cy="458192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13" name="Group 113"/>
          <p:cNvGrpSpPr/>
          <p:nvPr/>
        </p:nvGrpSpPr>
        <p:grpSpPr>
          <a:xfrm>
            <a:off x="1724942" y="8216900"/>
            <a:ext cx="7023101" cy="460587"/>
            <a:chOff x="0" y="0"/>
            <a:chExt cx="7023100" cy="460586"/>
          </a:xfrm>
        </p:grpSpPr>
        <p:sp>
          <p:nvSpPr>
            <p:cNvPr id="111" name="Shape 111"/>
            <p:cNvSpPr/>
            <p:nvPr/>
          </p:nvSpPr>
          <p:spPr>
            <a:xfrm>
              <a:off x="0" y="0"/>
              <a:ext cx="70231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2813002" y="95979"/>
              <a:ext cx="1400201" cy="26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8D3124"/>
                  </a:solidFill>
                </a:rPr>
                <a:t>Machine 2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724942" y="7295726"/>
            <a:ext cx="7023101" cy="460588"/>
            <a:chOff x="0" y="0"/>
            <a:chExt cx="7023100" cy="460586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7023100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13002" y="95979"/>
              <a:ext cx="1400201" cy="26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8D3124"/>
                  </a:solidFill>
                </a:rPr>
                <a:t>Machine 1</a:t>
              </a:r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1724942" y="7295726"/>
            <a:ext cx="1957494" cy="460588"/>
            <a:chOff x="0" y="0"/>
            <a:chExt cx="1957493" cy="460586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95749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902292" y="107625"/>
              <a:ext cx="152909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a</a:t>
              </a: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3682435" y="7295726"/>
            <a:ext cx="1496908" cy="460588"/>
            <a:chOff x="0" y="0"/>
            <a:chExt cx="1496906" cy="460586"/>
          </a:xfrm>
        </p:grpSpPr>
        <p:sp>
          <p:nvSpPr>
            <p:cNvPr id="120" name="Shape 120"/>
            <p:cNvSpPr/>
            <p:nvPr/>
          </p:nvSpPr>
          <p:spPr>
            <a:xfrm>
              <a:off x="0" y="0"/>
              <a:ext cx="1496907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62093" y="107625"/>
              <a:ext cx="17272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d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5179342" y="7295726"/>
            <a:ext cx="3571805" cy="460588"/>
            <a:chOff x="0" y="0"/>
            <a:chExt cx="3571804" cy="460586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3571805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722402" y="107625"/>
              <a:ext cx="12700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f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724942" y="8216900"/>
            <a:ext cx="1496907" cy="460587"/>
            <a:chOff x="0" y="0"/>
            <a:chExt cx="1496906" cy="460586"/>
          </a:xfrm>
        </p:grpSpPr>
        <p:sp>
          <p:nvSpPr>
            <p:cNvPr id="126" name="Shape 126"/>
            <p:cNvSpPr/>
            <p:nvPr/>
          </p:nvSpPr>
          <p:spPr>
            <a:xfrm>
              <a:off x="0" y="0"/>
              <a:ext cx="1496907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2093" y="107625"/>
              <a:ext cx="172721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b</a:t>
              </a:r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3221848" y="8216900"/>
            <a:ext cx="1957495" cy="460587"/>
            <a:chOff x="0" y="0"/>
            <a:chExt cx="1957493" cy="460586"/>
          </a:xfrm>
        </p:grpSpPr>
        <p:sp>
          <p:nvSpPr>
            <p:cNvPr id="129" name="Shape 129"/>
            <p:cNvSpPr/>
            <p:nvPr/>
          </p:nvSpPr>
          <p:spPr>
            <a:xfrm>
              <a:off x="0" y="0"/>
              <a:ext cx="195749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906610" y="107625"/>
              <a:ext cx="144273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c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5179342" y="8216900"/>
            <a:ext cx="1266614" cy="460587"/>
            <a:chOff x="0" y="0"/>
            <a:chExt cx="1266613" cy="460586"/>
          </a:xfrm>
        </p:grpSpPr>
        <p:sp>
          <p:nvSpPr>
            <p:cNvPr id="132" name="Shape 132"/>
            <p:cNvSpPr/>
            <p:nvPr/>
          </p:nvSpPr>
          <p:spPr>
            <a:xfrm>
              <a:off x="0" y="0"/>
              <a:ext cx="1266614" cy="460587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56216" y="107625"/>
              <a:ext cx="154179" cy="2456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e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6445955" y="8218593"/>
            <a:ext cx="2298701" cy="457201"/>
            <a:chOff x="0" y="0"/>
            <a:chExt cx="2298699" cy="4572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2298700" cy="4572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064118" y="108977"/>
              <a:ext cx="170462" cy="2395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buFont typeface="Helvetica"/>
                <a:tabLst>
                  <a:tab pos="1066800" algn="l"/>
                </a:tabLst>
                <a:defRPr sz="2000">
                  <a:solidFill>
                    <a:srgbClr val="000000"/>
                  </a:solidFill>
                </a:defRPr>
              </a:lvl1pPr>
            </a:lstStyle>
            <a:p>
              <a:pPr lvl="0">
                <a:defRPr sz="1800"/>
              </a:pPr>
              <a:r>
                <a:rPr sz="2000"/>
                <a:t>g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1724942" y="8992447"/>
            <a:ext cx="9922935" cy="2259"/>
          </a:xfrm>
          <a:prstGeom prst="line">
            <a:avLst/>
          </a:prstGeom>
          <a:ln w="25400">
            <a:solidFill>
              <a:srgbClr val="60606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10555110" y="9195647"/>
            <a:ext cx="18542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time</a:t>
            </a:r>
          </a:p>
        </p:txBody>
      </p:sp>
      <p:sp>
        <p:nvSpPr>
          <p:cNvPr id="140" name="Shape 140"/>
          <p:cNvSpPr/>
          <p:nvPr/>
        </p:nvSpPr>
        <p:spPr>
          <a:xfrm>
            <a:off x="1380348" y="9221047"/>
            <a:ext cx="6985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0</a:t>
            </a:r>
          </a:p>
        </p:txBody>
      </p:sp>
      <p:sp>
        <p:nvSpPr>
          <p:cNvPr id="141" name="Shape 141"/>
          <p:cNvSpPr/>
          <p:nvPr/>
        </p:nvSpPr>
        <p:spPr>
          <a:xfrm>
            <a:off x="1726070" y="88772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47896" y="7364589"/>
            <a:ext cx="109041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machine 1</a:t>
            </a:r>
          </a:p>
        </p:txBody>
      </p:sp>
      <p:sp>
        <p:nvSpPr>
          <p:cNvPr id="143" name="Shape 143"/>
          <p:cNvSpPr/>
          <p:nvPr/>
        </p:nvSpPr>
        <p:spPr>
          <a:xfrm>
            <a:off x="359185" y="8347568"/>
            <a:ext cx="1090415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machine 2</a:t>
            </a:r>
          </a:p>
        </p:txBody>
      </p:sp>
      <p:sp>
        <p:nvSpPr>
          <p:cNvPr id="144" name="Shape 144"/>
          <p:cNvSpPr/>
          <p:nvPr/>
        </p:nvSpPr>
        <p:spPr>
          <a:xfrm>
            <a:off x="8394700" y="9232900"/>
            <a:ext cx="698500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L</a:t>
            </a:r>
          </a:p>
        </p:txBody>
      </p:sp>
      <p:sp>
        <p:nvSpPr>
          <p:cNvPr id="145" name="Shape 145"/>
          <p:cNvSpPr/>
          <p:nvPr/>
        </p:nvSpPr>
        <p:spPr>
          <a:xfrm>
            <a:off x="8738728" y="8889994"/>
            <a:ext cx="2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Generalized load balancing:  structure of solution</a:t>
            </a:r>
          </a:p>
        </p:txBody>
      </p:sp>
      <p:sp>
        <p:nvSpPr>
          <p:cNvPr id="1079" name="Shape 10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3.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solution to LP.  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be the graph with an edge from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to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 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&gt; 0</a:t>
            </a:r>
            <a:r>
              <a:rPr sz="2400">
                <a:uFill>
                  <a:solidFill/>
                </a:uFill>
              </a:rPr>
              <a:t>.  We can find another solution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b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'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such that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b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'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is acyclic.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>
                <a:uFill>
                  <a:solidFill/>
                </a:uFill>
              </a:rPr>
              <a:t> be a cycle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Augment flow along the cycle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/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At least one edge from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z="2400"/>
              <a:t> is removed (and none are added).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Repeat until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 b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'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is acyclic.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080" name="Shape 10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50</a:t>
            </a:fld>
            <a:endParaRPr sz="1200"/>
          </a:p>
        </p:txBody>
      </p:sp>
      <p:cxnSp>
        <p:nvCxnSpPr>
          <p:cNvPr id="1081" name="Connector 1081"/>
          <p:cNvCxnSpPr>
            <a:stCxn id="1127" idx="0"/>
            <a:endCxn id="1126" idx="0"/>
          </p:cNvCxnSpPr>
          <p:nvPr/>
        </p:nvCxnSpPr>
        <p:spPr>
          <a:xfrm flipV="1">
            <a:off x="2319020" y="6337300"/>
            <a:ext cx="2167467" cy="1130300"/>
          </a:xfrm>
          <a:prstGeom prst="straightConnector1">
            <a:avLst/>
          </a:prstGeom>
          <a:ln w="76200" cap="sq">
            <a:solidFill>
              <a:srgbClr val="0048AA"/>
            </a:solidFill>
            <a:round/>
          </a:ln>
        </p:spPr>
      </p:cxnSp>
      <p:sp>
        <p:nvSpPr>
          <p:cNvPr id="1082" name="Shape 1082"/>
          <p:cNvSpPr/>
          <p:nvPr/>
        </p:nvSpPr>
        <p:spPr>
          <a:xfrm>
            <a:off x="2153920" y="61722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83" name="Connector 1083"/>
          <p:cNvCxnSpPr>
            <a:stCxn id="1127" idx="0"/>
            <a:endCxn id="1129" idx="0"/>
          </p:cNvCxnSpPr>
          <p:nvPr/>
        </p:nvCxnSpPr>
        <p:spPr>
          <a:xfrm>
            <a:off x="2319020" y="7467599"/>
            <a:ext cx="2167467" cy="1155701"/>
          </a:xfrm>
          <a:prstGeom prst="straightConnector1">
            <a:avLst/>
          </a:prstGeom>
          <a:ln w="76200" cap="sq">
            <a:solidFill>
              <a:srgbClr val="0048AA"/>
            </a:solidFill>
            <a:round/>
          </a:ln>
        </p:spPr>
      </p:cxnSp>
      <p:cxnSp>
        <p:nvCxnSpPr>
          <p:cNvPr id="1084" name="Connector 1084"/>
          <p:cNvCxnSpPr>
            <a:stCxn id="1128" idx="0"/>
            <a:endCxn id="1129" idx="0"/>
          </p:cNvCxnSpPr>
          <p:nvPr/>
        </p:nvCxnSpPr>
        <p:spPr>
          <a:xfrm>
            <a:off x="2319020" y="8623299"/>
            <a:ext cx="2167467" cy="1"/>
          </a:xfrm>
          <a:prstGeom prst="straightConnector1">
            <a:avLst/>
          </a:prstGeom>
          <a:ln w="76200" cap="sq">
            <a:solidFill>
              <a:srgbClr val="0048AA"/>
            </a:solidFill>
            <a:round/>
          </a:ln>
        </p:spPr>
      </p:cxnSp>
      <p:cxnSp>
        <p:nvCxnSpPr>
          <p:cNvPr id="1085" name="Connector 1085"/>
          <p:cNvCxnSpPr>
            <a:stCxn id="1082" idx="0"/>
            <a:endCxn id="1126" idx="0"/>
          </p:cNvCxnSpPr>
          <p:nvPr/>
        </p:nvCxnSpPr>
        <p:spPr>
          <a:xfrm>
            <a:off x="2319020" y="6337299"/>
            <a:ext cx="2167467" cy="1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86" name="Shape 1086"/>
          <p:cNvSpPr/>
          <p:nvPr/>
        </p:nvSpPr>
        <p:spPr>
          <a:xfrm>
            <a:off x="5638800" y="7294880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087" name="Connector 1087"/>
          <p:cNvCxnSpPr>
            <a:stCxn id="1086" idx="0"/>
            <a:endCxn id="1126" idx="0"/>
          </p:cNvCxnSpPr>
          <p:nvPr/>
        </p:nvCxnSpPr>
        <p:spPr>
          <a:xfrm flipH="1" flipV="1">
            <a:off x="4486486" y="6337300"/>
            <a:ext cx="1317414" cy="1122681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088" name="Connector 1088"/>
          <p:cNvCxnSpPr>
            <a:stCxn id="1086" idx="0"/>
            <a:endCxn id="1129" idx="0"/>
          </p:cNvCxnSpPr>
          <p:nvPr/>
        </p:nvCxnSpPr>
        <p:spPr>
          <a:xfrm flipH="1">
            <a:off x="4486486" y="7459980"/>
            <a:ext cx="1317414" cy="1163320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089" name="Shape 1089"/>
          <p:cNvSpPr/>
          <p:nvPr/>
        </p:nvSpPr>
        <p:spPr>
          <a:xfrm>
            <a:off x="1739900" y="6299200"/>
            <a:ext cx="141326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3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739900" y="74805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4</a:t>
            </a:r>
          </a:p>
        </p:txBody>
      </p:sp>
      <p:sp>
        <p:nvSpPr>
          <p:cNvPr id="1091" name="Shape 1091"/>
          <p:cNvSpPr/>
          <p:nvPr/>
        </p:nvSpPr>
        <p:spPr>
          <a:xfrm>
            <a:off x="1739900" y="8571089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4</a:t>
            </a:r>
          </a:p>
        </p:txBody>
      </p:sp>
      <p:cxnSp>
        <p:nvCxnSpPr>
          <p:cNvPr id="1092" name="Connector 1092"/>
          <p:cNvCxnSpPr>
            <a:stCxn id="1128" idx="0"/>
            <a:endCxn id="1126" idx="0"/>
          </p:cNvCxnSpPr>
          <p:nvPr/>
        </p:nvCxnSpPr>
        <p:spPr>
          <a:xfrm flipV="1">
            <a:off x="2319020" y="6337300"/>
            <a:ext cx="2167467" cy="2286000"/>
          </a:xfrm>
          <a:prstGeom prst="straightConnector1">
            <a:avLst/>
          </a:prstGeom>
          <a:ln w="76200" cap="sq">
            <a:solidFill>
              <a:srgbClr val="0048AA"/>
            </a:solidFill>
            <a:round/>
          </a:ln>
        </p:spPr>
      </p:cxnSp>
      <p:sp>
        <p:nvSpPr>
          <p:cNvPr id="1093" name="Shape 1093"/>
          <p:cNvSpPr/>
          <p:nvPr/>
        </p:nvSpPr>
        <p:spPr>
          <a:xfrm>
            <a:off x="2705100" y="6224975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3</a:t>
            </a:r>
          </a:p>
        </p:txBody>
      </p:sp>
      <p:sp>
        <p:nvSpPr>
          <p:cNvPr id="1094" name="Shape 1094"/>
          <p:cNvSpPr/>
          <p:nvPr/>
        </p:nvSpPr>
        <p:spPr>
          <a:xfrm>
            <a:off x="2705099" y="7048500"/>
            <a:ext cx="270562" cy="1905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2 </a:t>
            </a:r>
          </a:p>
        </p:txBody>
      </p:sp>
      <p:sp>
        <p:nvSpPr>
          <p:cNvPr id="1095" name="Shape 1095"/>
          <p:cNvSpPr/>
          <p:nvPr/>
        </p:nvSpPr>
        <p:spPr>
          <a:xfrm>
            <a:off x="2698044" y="8493759"/>
            <a:ext cx="206351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3</a:t>
            </a:r>
          </a:p>
        </p:txBody>
      </p:sp>
      <p:sp>
        <p:nvSpPr>
          <p:cNvPr id="1096" name="Shape 1096"/>
          <p:cNvSpPr/>
          <p:nvPr/>
        </p:nvSpPr>
        <p:spPr>
          <a:xfrm>
            <a:off x="2705100" y="8013700"/>
            <a:ext cx="206350" cy="1905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1</a:t>
            </a:r>
          </a:p>
        </p:txBody>
      </p:sp>
      <p:sp>
        <p:nvSpPr>
          <p:cNvPr id="1097" name="Shape 1097"/>
          <p:cNvSpPr/>
          <p:nvPr/>
        </p:nvSpPr>
        <p:spPr>
          <a:xfrm>
            <a:off x="2705100" y="7534204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2</a:t>
            </a:r>
          </a:p>
        </p:txBody>
      </p:sp>
      <p:sp>
        <p:nvSpPr>
          <p:cNvPr id="1098" name="Shape 1098"/>
          <p:cNvSpPr/>
          <p:nvPr/>
        </p:nvSpPr>
        <p:spPr>
          <a:xfrm>
            <a:off x="5007751" y="6764302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6</a:t>
            </a:r>
          </a:p>
        </p:txBody>
      </p:sp>
      <p:sp>
        <p:nvSpPr>
          <p:cNvPr id="1099" name="Shape 1099"/>
          <p:cNvSpPr/>
          <p:nvPr/>
        </p:nvSpPr>
        <p:spPr>
          <a:xfrm>
            <a:off x="5019040" y="7933831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5</a:t>
            </a:r>
          </a:p>
        </p:txBody>
      </p:sp>
      <p:sp>
        <p:nvSpPr>
          <p:cNvPr id="1100" name="Shape 1100"/>
          <p:cNvSpPr/>
          <p:nvPr/>
        </p:nvSpPr>
        <p:spPr>
          <a:xfrm>
            <a:off x="3141383" y="8961120"/>
            <a:ext cx="48764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G(x)</a:t>
            </a:r>
          </a:p>
        </p:txBody>
      </p:sp>
      <p:sp>
        <p:nvSpPr>
          <p:cNvPr id="1101" name="Shape 1101"/>
          <p:cNvSpPr/>
          <p:nvPr/>
        </p:nvSpPr>
        <p:spPr>
          <a:xfrm>
            <a:off x="10173547" y="6172200"/>
            <a:ext cx="330201" cy="330200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8006080" y="73025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103" name="Connector 1103"/>
          <p:cNvCxnSpPr>
            <a:stCxn id="1102" idx="0"/>
            <a:endCxn id="1101" idx="0"/>
          </p:cNvCxnSpPr>
          <p:nvPr/>
        </p:nvCxnSpPr>
        <p:spPr>
          <a:xfrm flipV="1">
            <a:off x="8171180" y="6337300"/>
            <a:ext cx="2167468" cy="1130300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104" name="Shape 1104"/>
          <p:cNvSpPr/>
          <p:nvPr/>
        </p:nvSpPr>
        <p:spPr>
          <a:xfrm>
            <a:off x="8006080" y="61722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8006080" y="84582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10173547" y="8458200"/>
            <a:ext cx="330201" cy="330200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107" name="Connector 1107"/>
          <p:cNvCxnSpPr>
            <a:stCxn id="1102" idx="0"/>
            <a:endCxn id="1106" idx="0"/>
          </p:cNvCxnSpPr>
          <p:nvPr/>
        </p:nvCxnSpPr>
        <p:spPr>
          <a:xfrm>
            <a:off x="8171180" y="7467599"/>
            <a:ext cx="2167468" cy="1155701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108" name="Connector 1108"/>
          <p:cNvCxnSpPr>
            <a:stCxn id="1105" idx="0"/>
            <a:endCxn id="1106" idx="0"/>
          </p:cNvCxnSpPr>
          <p:nvPr/>
        </p:nvCxnSpPr>
        <p:spPr>
          <a:xfrm>
            <a:off x="8171180" y="8623299"/>
            <a:ext cx="2167468" cy="1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109" name="Connector 1109"/>
          <p:cNvCxnSpPr>
            <a:stCxn id="1104" idx="0"/>
            <a:endCxn id="1101" idx="0"/>
          </p:cNvCxnSpPr>
          <p:nvPr/>
        </p:nvCxnSpPr>
        <p:spPr>
          <a:xfrm>
            <a:off x="8171180" y="6337299"/>
            <a:ext cx="2167468" cy="1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110" name="Shape 1110"/>
          <p:cNvSpPr/>
          <p:nvPr/>
        </p:nvSpPr>
        <p:spPr>
          <a:xfrm>
            <a:off x="11493500" y="7294880"/>
            <a:ext cx="330200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1111" name="Connector 1111"/>
          <p:cNvCxnSpPr>
            <a:stCxn id="1110" idx="0"/>
            <a:endCxn id="1101" idx="0"/>
          </p:cNvCxnSpPr>
          <p:nvPr/>
        </p:nvCxnSpPr>
        <p:spPr>
          <a:xfrm flipH="1" flipV="1">
            <a:off x="10338647" y="6337300"/>
            <a:ext cx="1319953" cy="1122681"/>
          </a:xfrm>
          <a:prstGeom prst="straightConnector1">
            <a:avLst/>
          </a:prstGeom>
          <a:ln w="25400">
            <a:solidFill/>
            <a:miter lim="400000"/>
          </a:ln>
        </p:spPr>
      </p:cxnSp>
      <p:cxnSp>
        <p:nvCxnSpPr>
          <p:cNvPr id="1112" name="Connector 1112"/>
          <p:cNvCxnSpPr>
            <a:stCxn id="1110" idx="0"/>
            <a:endCxn id="1106" idx="0"/>
          </p:cNvCxnSpPr>
          <p:nvPr/>
        </p:nvCxnSpPr>
        <p:spPr>
          <a:xfrm flipH="1">
            <a:off x="10338647" y="7459980"/>
            <a:ext cx="1319953" cy="1163320"/>
          </a:xfrm>
          <a:prstGeom prst="straightConnector1">
            <a:avLst/>
          </a:prstGeom>
          <a:ln w="25400">
            <a:solidFill/>
            <a:miter lim="400000"/>
          </a:ln>
        </p:spPr>
      </p:cxnSp>
      <p:sp>
        <p:nvSpPr>
          <p:cNvPr id="1113" name="Shape 1113"/>
          <p:cNvSpPr/>
          <p:nvPr/>
        </p:nvSpPr>
        <p:spPr>
          <a:xfrm>
            <a:off x="7581899" y="6273800"/>
            <a:ext cx="141327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3</a:t>
            </a:r>
          </a:p>
        </p:txBody>
      </p:sp>
      <p:sp>
        <p:nvSpPr>
          <p:cNvPr id="1114" name="Shape 1114"/>
          <p:cNvSpPr/>
          <p:nvPr/>
        </p:nvSpPr>
        <p:spPr>
          <a:xfrm>
            <a:off x="7581899" y="7455182"/>
            <a:ext cx="14132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4</a:t>
            </a:r>
          </a:p>
        </p:txBody>
      </p:sp>
      <p:sp>
        <p:nvSpPr>
          <p:cNvPr id="1115" name="Shape 1115"/>
          <p:cNvSpPr/>
          <p:nvPr/>
        </p:nvSpPr>
        <p:spPr>
          <a:xfrm>
            <a:off x="7581899" y="8545689"/>
            <a:ext cx="14132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>
                <a:solidFill>
                  <a:srgbClr val="003F8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003F83"/>
                </a:solidFill>
              </a:rPr>
              <a:t>4</a:t>
            </a:r>
          </a:p>
        </p:txBody>
      </p:sp>
      <p:sp>
        <p:nvSpPr>
          <p:cNvPr id="1116" name="Shape 1116"/>
          <p:cNvSpPr/>
          <p:nvPr/>
        </p:nvSpPr>
        <p:spPr>
          <a:xfrm>
            <a:off x="8559800" y="6224975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3</a:t>
            </a:r>
          </a:p>
        </p:txBody>
      </p:sp>
      <p:sp>
        <p:nvSpPr>
          <p:cNvPr id="1117" name="Shape 1117"/>
          <p:cNvSpPr/>
          <p:nvPr/>
        </p:nvSpPr>
        <p:spPr>
          <a:xfrm>
            <a:off x="8559800" y="7048500"/>
            <a:ext cx="270561" cy="190500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3 </a:t>
            </a:r>
          </a:p>
        </p:txBody>
      </p:sp>
      <p:sp>
        <p:nvSpPr>
          <p:cNvPr id="1118" name="Shape 1118"/>
          <p:cNvSpPr/>
          <p:nvPr/>
        </p:nvSpPr>
        <p:spPr>
          <a:xfrm>
            <a:off x="8550204" y="8493759"/>
            <a:ext cx="206351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4</a:t>
            </a:r>
          </a:p>
        </p:txBody>
      </p:sp>
      <p:sp>
        <p:nvSpPr>
          <p:cNvPr id="1119" name="Shape 1119"/>
          <p:cNvSpPr/>
          <p:nvPr/>
        </p:nvSpPr>
        <p:spPr>
          <a:xfrm>
            <a:off x="8559800" y="7610404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1</a:t>
            </a:r>
          </a:p>
        </p:txBody>
      </p:sp>
      <p:sp>
        <p:nvSpPr>
          <p:cNvPr id="1120" name="Shape 1120"/>
          <p:cNvSpPr/>
          <p:nvPr/>
        </p:nvSpPr>
        <p:spPr>
          <a:xfrm>
            <a:off x="10859911" y="6662702"/>
            <a:ext cx="206351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6</a:t>
            </a:r>
          </a:p>
        </p:txBody>
      </p:sp>
      <p:sp>
        <p:nvSpPr>
          <p:cNvPr id="1121" name="Shape 1121"/>
          <p:cNvSpPr/>
          <p:nvPr/>
        </p:nvSpPr>
        <p:spPr>
          <a:xfrm>
            <a:off x="10871200" y="7933831"/>
            <a:ext cx="206350" cy="1905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65023" marR="65023" algn="l" defTabSz="457200">
              <a:buFont typeface="Helvetica"/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5</a:t>
            </a:r>
          </a:p>
        </p:txBody>
      </p:sp>
      <p:sp>
        <p:nvSpPr>
          <p:cNvPr id="1122" name="Shape 1122"/>
          <p:cNvSpPr/>
          <p:nvPr/>
        </p:nvSpPr>
        <p:spPr>
          <a:xfrm>
            <a:off x="8991478" y="8961120"/>
            <a:ext cx="544129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  <a:defRPr sz="18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b="0"/>
            </a:pPr>
            <a:r>
              <a:rPr b="1"/>
              <a:t>G(x')</a:t>
            </a:r>
          </a:p>
        </p:txBody>
      </p:sp>
      <p:sp>
        <p:nvSpPr>
          <p:cNvPr id="1123" name="Shape 1123"/>
          <p:cNvSpPr/>
          <p:nvPr/>
        </p:nvSpPr>
        <p:spPr>
          <a:xfrm>
            <a:off x="5607868" y="5652629"/>
            <a:ext cx="150832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 b="1">
                <a:solidFill>
                  <a:srgbClr val="8D3124"/>
                </a:solidFill>
                <a:latin typeface="Lucida Grande"/>
                <a:ea typeface="Lucida Grande"/>
                <a:cs typeface="Lucida Grande"/>
                <a:sym typeface="Lucida Grande"/>
              </a:rPr>
              <a:t>augment flow</a:t>
            </a:r>
          </a:p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 b="1">
                <a:solidFill>
                  <a:srgbClr val="8D3124"/>
                </a:solidFill>
                <a:latin typeface="Lucida Grande"/>
                <a:ea typeface="Lucida Grande"/>
                <a:cs typeface="Lucida Grande"/>
                <a:sym typeface="Lucida Grande"/>
              </a:rPr>
              <a:t>along cycle C</a:t>
            </a:r>
          </a:p>
        </p:txBody>
      </p:sp>
      <p:sp>
        <p:nvSpPr>
          <p:cNvPr id="1124" name="Shape 1124"/>
          <p:cNvSpPr/>
          <p:nvPr/>
        </p:nvSpPr>
        <p:spPr>
          <a:xfrm>
            <a:off x="7060071" y="3871242"/>
            <a:ext cx="294040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flow conservation maintained</a:t>
            </a:r>
          </a:p>
        </p:txBody>
      </p:sp>
      <p:sp>
        <p:nvSpPr>
          <p:cNvPr id="1125" name="Shape 1125"/>
          <p:cNvSpPr/>
          <p:nvPr/>
        </p:nvSpPr>
        <p:spPr>
          <a:xfrm>
            <a:off x="6350000" y="3967479"/>
            <a:ext cx="498123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26" name="Shape 1126"/>
          <p:cNvSpPr/>
          <p:nvPr/>
        </p:nvSpPr>
        <p:spPr>
          <a:xfrm>
            <a:off x="4321386" y="6172200"/>
            <a:ext cx="330201" cy="330200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7" name="Shape 1127"/>
          <p:cNvSpPr/>
          <p:nvPr/>
        </p:nvSpPr>
        <p:spPr>
          <a:xfrm>
            <a:off x="2153920" y="73025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8" name="Shape 1128"/>
          <p:cNvSpPr/>
          <p:nvPr/>
        </p:nvSpPr>
        <p:spPr>
          <a:xfrm>
            <a:off x="2153920" y="8458200"/>
            <a:ext cx="330201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Shape 1129"/>
          <p:cNvSpPr/>
          <p:nvPr/>
        </p:nvSpPr>
        <p:spPr>
          <a:xfrm>
            <a:off x="4321386" y="8458200"/>
            <a:ext cx="330201" cy="330200"/>
          </a:xfrm>
          <a:prstGeom prst="rect">
            <a:avLst/>
          </a:prstGeom>
          <a:solidFill>
            <a:srgbClr val="FFFFFF"/>
          </a:solidFill>
          <a:ln>
            <a:solidFill/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Conclusions</a:t>
            </a:r>
          </a:p>
        </p:txBody>
      </p:sp>
      <p:sp>
        <p:nvSpPr>
          <p:cNvPr id="1132" name="Shape 1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Running time.  </a:t>
            </a:r>
            <a:r>
              <a:rPr sz="2400">
                <a:uFill>
                  <a:solidFill/>
                </a:uFill>
              </a:rPr>
              <a:t>The bottleneck operation in our 2-approximation is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solving one LP with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+ 1</a:t>
            </a:r>
            <a:r>
              <a:rPr sz="2400">
                <a:uFill>
                  <a:solidFill/>
                </a:uFill>
              </a:rPr>
              <a:t> variables.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Remark. </a:t>
            </a:r>
            <a:r>
              <a:rPr sz="2400">
                <a:uFill>
                  <a:solidFill/>
                </a:uFill>
              </a:rPr>
              <a:t> Can solve LP using flow techniques on a graph with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+</a:t>
            </a:r>
            <a:r>
              <a:rPr sz="2400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uFill>
                  <a:solidFill/>
                </a:uFill>
              </a:rPr>
              <a:t> nodes: given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</a:rPr>
              <a:t>, find feasible flow if it exists.  Binary search to find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Extensions:  unrelated parallel machines.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[Lenstra-Shmoys-Tardos 1990]</a:t>
            </a:r>
            <a:r>
              <a:rPr sz="2400">
                <a:solidFill>
                  <a:srgbClr val="0048AA"/>
                </a:solidFill>
              </a:rPr>
              <a:t>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takes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ij</a:t>
            </a:r>
            <a:r>
              <a:rPr sz="2400"/>
              <a:t> time if processed on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2-approximation algorithm via LP rounding.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If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P</a:t>
            </a:r>
            <a:r>
              <a:rPr sz="2400"/>
              <a:t>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b="1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NP</a:t>
            </a:r>
            <a:r>
              <a:rPr sz="2400">
                <a:uFill>
                  <a:solidFill/>
                </a:uFill>
              </a:rPr>
              <a:t>, then no no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>
                <a:uFill>
                  <a:solidFill/>
                </a:uFill>
              </a:rPr>
              <a:t>-approximation exists for any </a:t>
            </a:r>
            <a:r>
              <a:rPr sz="2400">
                <a:uFill>
                  <a:solidFill/>
                </a:uFill>
                <a:latin typeface="Symbol"/>
                <a:ea typeface="Symbol"/>
                <a:cs typeface="Symbol"/>
                <a:sym typeface="Symbol"/>
              </a:rPr>
              <a:t>ρ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&lt; 3/2</a:t>
            </a:r>
            <a:r>
              <a:rPr sz="2400"/>
              <a:t>.</a:t>
            </a:r>
          </a:p>
        </p:txBody>
      </p:sp>
      <p:sp>
        <p:nvSpPr>
          <p:cNvPr id="1133" name="Shape 1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51</a:t>
            </a:fld>
            <a:endParaRPr sz="1200"/>
          </a:p>
        </p:txBody>
      </p:sp>
      <p:pic>
        <p:nvPicPr>
          <p:cNvPr id="1134" name="lenstra-shmoys-tardos.pdf"/>
          <p:cNvPicPr/>
          <p:nvPr/>
        </p:nvPicPr>
        <p:blipFill>
          <a:blip r:embed="rId2">
            <a:extLst/>
          </a:blip>
          <a:srcRect l="10457" t="5934" r="12091" b="65404"/>
          <a:stretch>
            <a:fillRect/>
          </a:stretch>
        </p:blipFill>
        <p:spPr>
          <a:xfrm>
            <a:off x="3987800" y="7008283"/>
            <a:ext cx="5016500" cy="2402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>
            <a:spLocks noGrp="1"/>
          </p:cNvSpPr>
          <p:nvPr>
            <p:ph type="title"/>
          </p:nvPr>
        </p:nvSpPr>
        <p:spPr>
          <a:xfrm>
            <a:off x="5778500" y="1115786"/>
            <a:ext cx="6908800" cy="698500"/>
          </a:xfrm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 b="0" cap="none" spc="0"/>
            </a:pPr>
            <a:r>
              <a:rPr sz="3600" b="1" cap="small" spc="144" dirty="0"/>
              <a:t>11.  Approximation Algorithms</a:t>
            </a:r>
          </a:p>
        </p:txBody>
      </p:sp>
      <p:sp>
        <p:nvSpPr>
          <p:cNvPr id="1137" name="Shape 1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load balancing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center selection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pricing method: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LP rounding: vertex cover</a:t>
            </a:r>
          </a:p>
          <a:p>
            <a:pPr lvl="1">
              <a:tabLst>
                <a:tab pos="1244600" algn="l"/>
              </a:tabLst>
              <a:defRPr sz="1800" i="0">
                <a:solidFill>
                  <a:srgbClr val="000000"/>
                </a:solidFill>
              </a:defRPr>
            </a:pPr>
            <a:r>
              <a:rPr sz="3000" i="1">
                <a:solidFill>
                  <a:srgbClr val="D5D5D5"/>
                </a:solidFill>
              </a:rPr>
              <a:t>generalized load balancing</a:t>
            </a:r>
          </a:p>
          <a:p>
            <a:pPr lvl="0">
              <a:tabLst>
                <a:tab pos="1244600" algn="l"/>
              </a:tabLst>
              <a:defRPr sz="1800" i="0"/>
            </a:pPr>
            <a:r>
              <a:rPr sz="3000" i="1"/>
              <a:t>knapsack problem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Polynomial-time approximation scheme</a:t>
            </a:r>
          </a:p>
        </p:txBody>
      </p:sp>
      <p:sp>
        <p:nvSpPr>
          <p:cNvPr id="1140" name="Shape 1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PTAS.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(1 + ε)</a:t>
            </a:r>
            <a:r>
              <a:rPr sz="2400">
                <a:uFill>
                  <a:solidFill/>
                </a:uFill>
              </a:rPr>
              <a:t>-approximation algorithm for any constant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ε &gt; 0</a:t>
            </a:r>
            <a:r>
              <a:rPr sz="2400">
                <a:uFill>
                  <a:solidFill/>
                </a:uFill>
              </a:rPr>
              <a:t>.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Load balancing.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[Hochbaum-Shmoys 1987]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Euclidean TSP. 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[Arora, Mitchell 1996]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Consequence.  </a:t>
            </a:r>
            <a:r>
              <a:rPr sz="2400">
                <a:uFill>
                  <a:solidFill/>
                </a:uFill>
              </a:rPr>
              <a:t>PTAS produces arbitrarily high quality solution,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but trades off accuracy for time.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uFill>
                <a:solidFill/>
              </a:u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This section.  </a:t>
            </a:r>
            <a:r>
              <a:rPr sz="2400">
                <a:uFill>
                  <a:solidFill/>
                </a:uFill>
              </a:rPr>
              <a:t>PTAS for knapsack problem via rounding and scaling.</a:t>
            </a:r>
          </a:p>
        </p:txBody>
      </p:sp>
      <p:sp>
        <p:nvSpPr>
          <p:cNvPr id="1141" name="Shape 11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53</a:t>
            </a:fld>
            <a:endParaRPr sz="120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</a:t>
            </a:r>
          </a:p>
        </p:txBody>
      </p:sp>
      <p:sp>
        <p:nvSpPr>
          <p:cNvPr id="1144" name="Shape 1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Knapsack problem.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Given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/>
              <a:t> objects and a knapsack.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Item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has value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&gt; 0</a:t>
            </a:r>
            <a:r>
              <a:rPr sz="2400"/>
              <a:t> and weighs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 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&gt;  0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Knapsack has weight limit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Goal:  fill knapsack so as to maximize total value.</a:t>
            </a:r>
          </a:p>
          <a:p>
            <a:pPr lvl="1">
              <a:tabLst>
                <a:tab pos="1244600" algn="l"/>
              </a:tabLst>
              <a:defRPr sz="1800"/>
            </a:pPr>
            <a:endParaRPr sz="240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Ex: 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{ 3, 4 }</a:t>
            </a:r>
            <a:r>
              <a:rPr sz="2400">
                <a:uFill>
                  <a:solidFill/>
                </a:uFill>
              </a:rPr>
              <a:t> has value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40</a:t>
            </a:r>
            <a:r>
              <a:rPr sz="2400">
                <a:uFill>
                  <a:solidFill/>
                </a:uFill>
              </a:rPr>
              <a:t>.</a:t>
            </a:r>
          </a:p>
        </p:txBody>
      </p:sp>
      <p:sp>
        <p:nvSpPr>
          <p:cNvPr id="1145" name="Shape 1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54</a:t>
            </a:fld>
            <a:endParaRPr sz="1200"/>
          </a:p>
        </p:txBody>
      </p:sp>
      <p:sp>
        <p:nvSpPr>
          <p:cNvPr id="1146" name="Shape 1146"/>
          <p:cNvSpPr/>
          <p:nvPr/>
        </p:nvSpPr>
        <p:spPr>
          <a:xfrm>
            <a:off x="8157731" y="2409048"/>
            <a:ext cx="28374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we assume w</a:t>
            </a:r>
            <a:r>
              <a:rPr sz="1600" baseline="-5999">
                <a:solidFill>
                  <a:srgbClr val="8D3124"/>
                </a:solidFill>
              </a:rPr>
              <a:t>i</a:t>
            </a:r>
            <a:r>
              <a:rPr sz="1600">
                <a:solidFill>
                  <a:srgbClr val="8D3124"/>
                </a:solidFill>
              </a:rPr>
              <a:t> ≤ W for each i</a:t>
            </a:r>
          </a:p>
        </p:txBody>
      </p:sp>
      <p:sp>
        <p:nvSpPr>
          <p:cNvPr id="1147" name="Shape 1147"/>
          <p:cNvSpPr/>
          <p:nvPr/>
        </p:nvSpPr>
        <p:spPr>
          <a:xfrm>
            <a:off x="7653496" y="2542257"/>
            <a:ext cx="436404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48" name="Shape 1148"/>
          <p:cNvSpPr/>
          <p:nvPr/>
        </p:nvSpPr>
        <p:spPr>
          <a:xfrm>
            <a:off x="5430802" y="8788400"/>
            <a:ext cx="351790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original instance (W = 11)</a:t>
            </a:r>
          </a:p>
        </p:txBody>
      </p:sp>
      <p:graphicFrame>
        <p:nvGraphicFramePr>
          <p:cNvPr id="1149" name="Table 1149"/>
          <p:cNvGraphicFramePr/>
          <p:nvPr/>
        </p:nvGraphicFramePr>
        <p:xfrm>
          <a:off x="5440116" y="5257800"/>
          <a:ext cx="3688081" cy="330708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019937"/>
                <a:gridCol w="1519809"/>
                <a:gridCol w="1148334"/>
              </a:tblGrid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item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18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28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is NP-complete</a:t>
            </a:r>
          </a:p>
        </p:txBody>
      </p:sp>
      <p:sp>
        <p:nvSpPr>
          <p:cNvPr id="1152" name="Shape 1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cap="small">
                <a:solidFill>
                  <a:srgbClr val="0048AA"/>
                </a:solidFill>
              </a:rPr>
              <a:t>Knapsack.</a:t>
            </a:r>
            <a:r>
              <a:rPr sz="2400">
                <a:solidFill>
                  <a:srgbClr val="0048AA"/>
                </a:solidFill>
              </a:rPr>
              <a:t>  </a:t>
            </a:r>
            <a:r>
              <a:rPr sz="2400"/>
              <a:t>Given a set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/>
              <a:t>, weights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≥ 0</a:t>
            </a:r>
            <a:r>
              <a:rPr sz="2400"/>
              <a:t>, values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≥ 0,</a:t>
            </a:r>
            <a:r>
              <a:rPr sz="2400"/>
              <a:t> a weight limit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/>
              <a:t>, and a target value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, is there a subset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/>
              <a:t> such that: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 cap="small">
                <a:solidFill>
                  <a:srgbClr val="0048AA"/>
                </a:solidFill>
              </a:rPr>
              <a:t>Subset-Sum</a:t>
            </a:r>
            <a:r>
              <a:rPr sz="2400">
                <a:solidFill>
                  <a:srgbClr val="0048AA"/>
                </a:solidFill>
              </a:rPr>
              <a:t>.  </a:t>
            </a:r>
            <a:r>
              <a:rPr sz="2400"/>
              <a:t>Given a set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/>
              <a:t>, values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i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≥ 0,</a:t>
            </a:r>
            <a:r>
              <a:rPr sz="2400"/>
              <a:t> and an integer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/>
              <a:t>, is there a subset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S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⊆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X</a:t>
            </a:r>
            <a:r>
              <a:rPr sz="2400"/>
              <a:t> whose elements sum to exactly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 </a:t>
            </a:r>
            <a:r>
              <a:rPr sz="2400"/>
              <a:t>?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 cap="small"/>
              <a:t>Subset-Sum</a:t>
            </a:r>
            <a:r>
              <a:rPr sz="2400"/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≤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 P</a:t>
            </a:r>
            <a:r>
              <a:rPr sz="2400"/>
              <a:t>  </a:t>
            </a:r>
            <a:r>
              <a:rPr sz="2400" cap="small"/>
              <a:t>Knapsack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/>
              <a:t>Given instance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 i="1" baseline="-5999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U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/>
              <a:t> of </a:t>
            </a:r>
            <a:r>
              <a:rPr sz="2400" cap="small"/>
              <a:t>Subset-Sum</a:t>
            </a:r>
            <a:r>
              <a:rPr sz="2400"/>
              <a:t>, create </a:t>
            </a:r>
            <a:r>
              <a:rPr sz="2400" cap="small"/>
              <a:t>Knapsack</a:t>
            </a:r>
            <a:r>
              <a:rPr sz="2400"/>
              <a:t> instance:</a:t>
            </a:r>
          </a:p>
        </p:txBody>
      </p:sp>
      <p:sp>
        <p:nvSpPr>
          <p:cNvPr id="1153" name="Shape 1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55</a:t>
            </a:fld>
            <a:endParaRPr sz="1200"/>
          </a:p>
        </p:txBody>
      </p:sp>
      <p:pic>
        <p:nvPicPr>
          <p:cNvPr id="1154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6666" y="2585437"/>
            <a:ext cx="1892019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5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7500" y="7200900"/>
            <a:ext cx="3691467" cy="12982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" grpId="1" build="p" animBg="1" advAuto="0"/>
      <p:bldP spid="1155" grpId="2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dynamic programming I</a:t>
            </a:r>
          </a:p>
        </p:txBody>
      </p:sp>
      <p:sp>
        <p:nvSpPr>
          <p:cNvPr id="1158" name="Shape 1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>
                <a:uFill>
                  <a:solidFill/>
                </a:uFill>
              </a:rPr>
              <a:t> max value subset of items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1,...,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with </a:t>
            </a:r>
            <a:r>
              <a:rPr sz="240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weight</a:t>
            </a:r>
            <a:r>
              <a:rPr sz="2400">
                <a:uFill>
                  <a:solidFill/>
                </a:uFill>
              </a:rPr>
              <a:t> limit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Case 1.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does not select item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best of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sz="2400"/>
              <a:t> using up to weight limit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Case 2. </a:t>
            </a:r>
            <a:r>
              <a:rPr sz="2400"/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item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New weight limit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endParaRPr sz="2800" baseline="-19571"/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best of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sz="2400"/>
              <a:t> using up to weight limit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endParaRPr sz="2800" baseline="-19571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800" baseline="-19571">
                <a:solidFill>
                  <a:srgbClr val="0048AA"/>
                </a:solidFill>
              </a:rPr>
              <a:t/>
            </a:r>
            <a:br>
              <a:rPr sz="2800" baseline="-19571">
                <a:solidFill>
                  <a:srgbClr val="0048AA"/>
                </a:solidFill>
              </a:rPr>
            </a:br>
            <a:r>
              <a:rPr sz="2800" baseline="-19571">
                <a:solidFill>
                  <a:srgbClr val="0048AA"/>
                </a:solidFill>
              </a:rPr>
              <a:t/>
            </a:r>
            <a:br>
              <a:rPr sz="2800" baseline="-19571">
                <a:solidFill>
                  <a:srgbClr val="0048AA"/>
                </a:solidFill>
              </a:rPr>
            </a:br>
            <a:r>
              <a:rPr sz="2800" baseline="-19571">
                <a:solidFill>
                  <a:srgbClr val="0048AA"/>
                </a:solidFill>
              </a:rPr>
              <a:t/>
            </a:r>
            <a:br>
              <a:rPr sz="2800" baseline="-19571">
                <a:solidFill>
                  <a:srgbClr val="0048AA"/>
                </a:solidFill>
              </a:rPr>
            </a:br>
            <a:r>
              <a:rPr sz="2800" baseline="-19571">
                <a:solidFill>
                  <a:srgbClr val="0048AA"/>
                </a:solidFill>
              </a:rPr>
              <a:t/>
            </a:r>
            <a:br>
              <a:rPr sz="2800" baseline="-19571">
                <a:solidFill>
                  <a:srgbClr val="0048AA"/>
                </a:solidFill>
              </a:rPr>
            </a:br>
            <a:r>
              <a:rPr sz="2800" baseline="-19571">
                <a:solidFill>
                  <a:srgbClr val="0048AA"/>
                </a:solidFill>
              </a:rPr>
              <a:t/>
            </a:r>
            <a:br>
              <a:rPr sz="2800" baseline="-19571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Computes the optimal value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 W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Not polynomial in input size.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Polynomial in input size if weights are small integers.</a:t>
            </a:r>
          </a:p>
        </p:txBody>
      </p:sp>
      <p:sp>
        <p:nvSpPr>
          <p:cNvPr id="1159" name="Shape 1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56</a:t>
            </a:fld>
            <a:endParaRPr sz="1200"/>
          </a:p>
        </p:txBody>
      </p:sp>
      <p:pic>
        <p:nvPicPr>
          <p:cNvPr id="1160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548" y="5609919"/>
            <a:ext cx="9486652" cy="1406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1" build="p" bldLvl="5" animBg="1" advAuto="0"/>
      <p:bldP spid="1160" grpId="2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dynamic programming II</a:t>
            </a:r>
          </a:p>
        </p:txBody>
      </p:sp>
      <p:sp>
        <p:nvSpPr>
          <p:cNvPr id="1163" name="Shape 1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Def.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=</a:t>
            </a:r>
            <a:r>
              <a:rPr sz="2400">
                <a:uFill>
                  <a:solidFill/>
                </a:uFill>
              </a:rPr>
              <a:t> min weight of a knapsack for which we can obtain a solution of value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sz="2400">
                <a:uFill>
                  <a:solidFill/>
                </a:uFill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using a subset of items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1,...,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Note.  </a:t>
            </a:r>
            <a:r>
              <a:rPr sz="2400"/>
              <a:t>Optimal value is the largest value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 such that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  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Case 1.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does not select item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best of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/>
              <a:t> that achieves value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/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Case 2.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item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Consumes weight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w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, need to achieve value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  <a:endParaRPr sz="2800" baseline="-19571"/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OPT</a:t>
            </a:r>
            <a:r>
              <a:rPr sz="2400"/>
              <a:t> selects best of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1, …,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sz="2400" baseline="-5999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2400"/>
              <a:t> that achieves value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</p:txBody>
      </p:sp>
      <p:sp>
        <p:nvSpPr>
          <p:cNvPr id="1164" name="Shape 1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57</a:t>
            </a:fld>
            <a:endParaRPr sz="1200"/>
          </a:p>
        </p:txBody>
      </p:sp>
      <p:pic>
        <p:nvPicPr>
          <p:cNvPr id="1165" name="dropped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356" y="7366927"/>
            <a:ext cx="10916228" cy="1273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" grpId="1" build="p" bldLvl="5" animBg="1" advAuto="0"/>
      <p:bldP spid="1165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dynamic programming II</a:t>
            </a:r>
          </a:p>
        </p:txBody>
      </p:sp>
      <p:sp>
        <p:nvSpPr>
          <p:cNvPr id="1170" name="Shape 1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Dynamic programming algorithm II computes the optimal value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baseline="31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>
                <a:uFill>
                  <a:solidFill/>
                </a:uFill>
              </a:rPr>
              <a:t> time, where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400">
                <a:uFill>
                  <a:solidFill/>
                </a:uFill>
              </a:rPr>
              <a:t> is the maximum of any value.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The optimal value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≤ 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5999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There is one subproblem for each item and for each value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It takes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(1)</a:t>
            </a:r>
            <a:r>
              <a:rPr sz="2400">
                <a:uFill>
                  <a:solidFill/>
                </a:uFill>
              </a:rPr>
              <a:t> time per subproblem. ▪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Remark 1.  </a:t>
            </a:r>
            <a:r>
              <a:rPr sz="2400"/>
              <a:t>Not polynomial in input size!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Remark 2.  </a:t>
            </a:r>
            <a:r>
              <a:rPr sz="2400"/>
              <a:t>Polynomial time if values are small integers.</a:t>
            </a:r>
          </a:p>
        </p:txBody>
      </p:sp>
      <p:sp>
        <p:nvSpPr>
          <p:cNvPr id="1171" name="Shape 1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58</a:t>
            </a:fld>
            <a:endParaRPr sz="12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" grpId="1" build="p" bldLvl="5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polynomial-time approximation scheme</a:t>
            </a:r>
          </a:p>
        </p:txBody>
      </p:sp>
      <p:sp>
        <p:nvSpPr>
          <p:cNvPr id="1176" name="Shape 1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Intuition for approximation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Round all values up to lie in smaller range.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Run dynamic programming algorithm II on rounded/scaled instance.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Return optimal items in rounded instance.</a:t>
            </a:r>
          </a:p>
        </p:txBody>
      </p:sp>
      <p:sp>
        <p:nvSpPr>
          <p:cNvPr id="1177" name="Shape 1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59</a:t>
            </a:fld>
            <a:endParaRPr sz="1200"/>
          </a:p>
        </p:txBody>
      </p:sp>
      <p:sp>
        <p:nvSpPr>
          <p:cNvPr id="1178" name="Shape 1178"/>
          <p:cNvSpPr/>
          <p:nvPr/>
        </p:nvSpPr>
        <p:spPr>
          <a:xfrm>
            <a:off x="2065302" y="8166100"/>
            <a:ext cx="351790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original instance (W = 11)</a:t>
            </a:r>
          </a:p>
        </p:txBody>
      </p:sp>
      <p:graphicFrame>
        <p:nvGraphicFramePr>
          <p:cNvPr id="1179" name="Table 1179"/>
          <p:cNvGraphicFramePr/>
          <p:nvPr/>
        </p:nvGraphicFramePr>
        <p:xfrm>
          <a:off x="2074616" y="4635500"/>
          <a:ext cx="3688081" cy="330708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019937"/>
                <a:gridCol w="1519809"/>
                <a:gridCol w="1148334"/>
              </a:tblGrid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item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934221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5956342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17810013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21217800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27343199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0" name="Shape 1180"/>
          <p:cNvSpPr/>
          <p:nvPr/>
        </p:nvSpPr>
        <p:spPr>
          <a:xfrm>
            <a:off x="6959600" y="8166100"/>
            <a:ext cx="351790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rounded instance (W = 11)</a:t>
            </a:r>
          </a:p>
        </p:txBody>
      </p:sp>
      <p:graphicFrame>
        <p:nvGraphicFramePr>
          <p:cNvPr id="1181" name="Table 1181"/>
          <p:cNvGraphicFramePr/>
          <p:nvPr/>
        </p:nvGraphicFramePr>
        <p:xfrm>
          <a:off x="6794500" y="4635500"/>
          <a:ext cx="3688080" cy="330708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019937"/>
                <a:gridCol w="1519809"/>
                <a:gridCol w="1148334"/>
              </a:tblGrid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item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value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uFill>
                            <a:solidFill/>
                          </a:uFill>
                        </a:rPr>
                        <a:t>weight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1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3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18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4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22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6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5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solidFill>
                            <a:srgbClr val="8D3124"/>
                          </a:solidFill>
                          <a:uFill>
                            <a:solidFill/>
                          </a:uFill>
                        </a:rPr>
                        <a:t>28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lvl="0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>
                          <a:uFill>
                            <a:solidFill/>
                          </a:uFill>
                        </a:rPr>
                        <a:t>7</a:t>
                      </a:r>
                    </a:p>
                  </a:txBody>
                  <a:tcPr marL="127000" marR="127000" marT="127000" marB="1270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" grpId="1" build="p" bldLvl="5" animBg="1" advAuto="0"/>
      <p:bldP spid="1180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List-scheduling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Consider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dirty="0"/>
              <a:t> jobs in some fixed order.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dirty="0"/>
              <a:t>Assign job </a:t>
            </a:r>
            <a:r>
              <a:rPr sz="2400"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 dirty="0"/>
              <a:t> to machine whose load is smallest so far.</a:t>
            </a:r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1">
              <a:tabLst>
                <a:tab pos="1244600" algn="l"/>
              </a:tabLst>
              <a:defRPr sz="1800"/>
            </a:pPr>
            <a:endParaRPr sz="2400" dirty="0"/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48AA"/>
                </a:solidFill>
              </a:rPr>
              <a:t>Implementation.</a:t>
            </a:r>
            <a:r>
              <a:rPr sz="2400"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sz="2400" i="1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 dirty="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sz="2400" dirty="0">
                <a:uFill>
                  <a:solidFill/>
                </a:uFill>
              </a:rPr>
              <a:t> using a priority queue.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6</a:t>
            </a:fld>
            <a:endParaRPr sz="1200"/>
          </a:p>
        </p:txBody>
      </p:sp>
      <p:sp>
        <p:nvSpPr>
          <p:cNvPr id="150" name="Shape 150"/>
          <p:cNvSpPr/>
          <p:nvPr/>
        </p:nvSpPr>
        <p:spPr>
          <a:xfrm>
            <a:off x="1955800" y="3242168"/>
            <a:ext cx="8242300" cy="5439246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39700" tIns="139700" rIns="139700" bIns="139700">
            <a:spAutoFit/>
          </a:bodyPr>
          <a:lstStyle/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List-Scheduling(m, n, t</a:t>
            </a:r>
            <a:r>
              <a:rPr sz="2000" baseline="-21199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1</a:t>
            </a: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,t</a:t>
            </a:r>
            <a:r>
              <a:rPr sz="2000" baseline="-21199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2</a:t>
            </a: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,…,</a:t>
            </a:r>
            <a:r>
              <a:rPr sz="2000" dirty="0" err="1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t</a:t>
            </a:r>
            <a:r>
              <a:rPr sz="2000" baseline="-21199" dirty="0" err="1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n</a:t>
            </a: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) {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for 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= 1 to m {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L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 dirty="0">
                <a:latin typeface="Times" panose="02020603050405020304" pitchFamily="18" charset="0"/>
                <a:ea typeface="Symbol"/>
                <a:cs typeface="Times" panose="02020603050405020304" pitchFamily="18" charset="0"/>
                <a:sym typeface="Symbol"/>
              </a:rPr>
              <a:t>←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0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J(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)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 dirty="0">
                <a:latin typeface="Times" panose="02020603050405020304" pitchFamily="18" charset="0"/>
                <a:ea typeface="Symbol"/>
                <a:cs typeface="Times" panose="02020603050405020304" pitchFamily="18" charset="0"/>
                <a:sym typeface="Symbol"/>
              </a:rPr>
              <a:t>←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 dirty="0">
                <a:solidFill>
                  <a:srgbClr val="232323"/>
                </a:solid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∅</a:t>
            </a:r>
            <a:endParaRPr sz="2000" dirty="0"/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endParaRPr sz="2000" dirty="0"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lvl="0" algn="l"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for 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 = 1 to n {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= 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argmin</a:t>
            </a:r>
            <a:r>
              <a:rPr sz="2000" baseline="-21199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k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L</a:t>
            </a:r>
            <a:r>
              <a:rPr sz="2000" baseline="-21199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k</a:t>
            </a:r>
            <a:endParaRPr sz="2000" baseline="-21199" dirty="0"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J(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)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 dirty="0">
                <a:latin typeface="Times" panose="02020603050405020304" pitchFamily="18" charset="0"/>
                <a:ea typeface="Symbol"/>
                <a:cs typeface="Times" panose="02020603050405020304" pitchFamily="18" charset="0"/>
                <a:sym typeface="Symbol"/>
              </a:rPr>
              <a:t>←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J(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)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</a:t>
            </a:r>
            <a:r>
              <a:rPr sz="2000" dirty="0">
                <a:latin typeface="Times" panose="02020603050405020304" pitchFamily="18" charset="0"/>
                <a:ea typeface="Symbol"/>
                <a:cs typeface="Times" panose="02020603050405020304" pitchFamily="18" charset="0"/>
                <a:sym typeface="Symbol"/>
              </a:rPr>
              <a:t>∪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{j}</a:t>
            </a:r>
          </a:p>
          <a:p>
            <a:pPr lvl="0" algn="l"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   L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 dirty="0">
                <a:latin typeface="Times" panose="02020603050405020304" pitchFamily="18" charset="0"/>
                <a:ea typeface="Symbol"/>
                <a:cs typeface="Times" panose="02020603050405020304" pitchFamily="18" charset="0"/>
                <a:sym typeface="Symbol"/>
              </a:rPr>
              <a:t>←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L</a:t>
            </a:r>
            <a:r>
              <a:rPr sz="2000" baseline="-21199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i 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+ </a:t>
            </a:r>
            <a:r>
              <a:rPr sz="2000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t</a:t>
            </a:r>
            <a:r>
              <a:rPr sz="2000" baseline="-21199" dirty="0" err="1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</a:t>
            </a:r>
            <a:endParaRPr sz="2000" baseline="-21199" dirty="0">
              <a:latin typeface="Lucida Sans Typewriter"/>
              <a:ea typeface="Lucida Sans Typewriter"/>
              <a:cs typeface="Lucida Sans Typewriter"/>
              <a:sym typeface="Lucida Sans Typewriter"/>
            </a:endParaRP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}</a:t>
            </a:r>
          </a:p>
          <a:p>
            <a:pPr lvl="0" algn="l">
              <a:buClr>
                <a:srgbClr val="0048AA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   return </a:t>
            </a:r>
            <a:r>
              <a:rPr sz="2000" dirty="0"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J(1), …, J(m)</a:t>
            </a:r>
          </a:p>
          <a:p>
            <a:pPr lvl="0" algn="l">
              <a:buClr>
                <a:srgbClr val="010000"/>
              </a:buClr>
              <a:buFont typeface="Helvetica"/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uFill>
                  <a:solidFill/>
                </a:uFill>
                <a:latin typeface="Lucida Sans Typewriter"/>
                <a:ea typeface="Lucida Sans Typewriter"/>
                <a:cs typeface="Lucida Sans Typewriter"/>
                <a:sym typeface="Lucida Sans Typewriter"/>
              </a:rPr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5310575" y="4546600"/>
            <a:ext cx="2650237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jobs assigned to machine i</a:t>
            </a:r>
          </a:p>
        </p:txBody>
      </p:sp>
      <p:sp>
        <p:nvSpPr>
          <p:cNvPr id="152" name="Shape 152"/>
          <p:cNvSpPr/>
          <p:nvPr/>
        </p:nvSpPr>
        <p:spPr>
          <a:xfrm>
            <a:off x="5306060" y="4184226"/>
            <a:ext cx="1769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load on machine i</a:t>
            </a:r>
          </a:p>
        </p:txBody>
      </p:sp>
      <p:sp>
        <p:nvSpPr>
          <p:cNvPr id="153" name="Shape 153"/>
          <p:cNvSpPr/>
          <p:nvPr/>
        </p:nvSpPr>
        <p:spPr>
          <a:xfrm>
            <a:off x="6533162" y="5917071"/>
            <a:ext cx="274066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machine i has smallest load</a:t>
            </a:r>
          </a:p>
        </p:txBody>
      </p:sp>
      <p:sp>
        <p:nvSpPr>
          <p:cNvPr id="154" name="Shape 154"/>
          <p:cNvSpPr/>
          <p:nvPr/>
        </p:nvSpPr>
        <p:spPr>
          <a:xfrm>
            <a:off x="6544450" y="6288758"/>
            <a:ext cx="243139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assign job j to machine i</a:t>
            </a:r>
          </a:p>
        </p:txBody>
      </p:sp>
      <p:sp>
        <p:nvSpPr>
          <p:cNvPr id="155" name="Shape 155"/>
          <p:cNvSpPr/>
          <p:nvPr/>
        </p:nvSpPr>
        <p:spPr>
          <a:xfrm flipH="1" flipV="1">
            <a:off x="4760780" y="4623496"/>
            <a:ext cx="367437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flipH="1">
            <a:off x="4762751" y="4254923"/>
            <a:ext cx="367129" cy="2257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5903987" y="6011760"/>
            <a:ext cx="352171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 flipH="1" flipV="1">
            <a:off x="5917452" y="6370463"/>
            <a:ext cx="354335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 flipV="1">
            <a:off x="5916993" y="6792666"/>
            <a:ext cx="368096" cy="2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504940" y="6698544"/>
            <a:ext cx="246573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Font typeface="Helvetica"/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update load of machine i</a:t>
            </a:r>
          </a:p>
        </p:txBody>
      </p:sp>
      <p:pic>
        <p:nvPicPr>
          <p:cNvPr id="161" name="play-butt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47220" y="1540633"/>
            <a:ext cx="746523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polynomial-time approximation scheme</a:t>
            </a:r>
          </a:p>
        </p:txBody>
      </p:sp>
      <p:sp>
        <p:nvSpPr>
          <p:cNvPr id="1184" name="Shape 1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Round up all values:</a:t>
            </a:r>
            <a:r>
              <a:rPr sz="2400">
                <a:uFill>
                  <a:solidFill/>
                </a:uFill>
              </a:rPr>
              <a:t>  </a:t>
            </a:r>
            <a:endParaRPr sz="2400">
              <a:solidFill>
                <a:srgbClr val="0048AA"/>
              </a:solid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0  &lt;  ε  ≤  1	</a:t>
            </a:r>
            <a:r>
              <a:rPr sz="2400"/>
              <a:t>= precision parameter.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max			</a:t>
            </a:r>
            <a:r>
              <a:rPr sz="2400"/>
              <a:t>= largest value in original instance.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latin typeface="Times"/>
                <a:ea typeface="Times"/>
                <a:cs typeface="Times"/>
                <a:sym typeface="Times"/>
              </a:rPr>
              <a:t>θ			</a:t>
            </a:r>
            <a:r>
              <a:rPr sz="2400"/>
              <a:t>=  scaling factor =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ε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 i="1" baseline="-20250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/ 2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>Observation.  </a:t>
            </a:r>
            <a:r>
              <a:rPr sz="2400">
                <a:uFill>
                  <a:solidFill/>
                </a:uFill>
              </a:rPr>
              <a:t>Optimal solutions to problem with    are equivalent to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optimal solutions to problem with    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Intuition.   </a:t>
            </a:r>
            <a:r>
              <a:rPr sz="2400">
                <a:uFill>
                  <a:solidFill/>
                </a:uFill>
              </a:rPr>
              <a:t>  close to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v</a:t>
            </a:r>
            <a:r>
              <a:rPr sz="2400">
                <a:uFill>
                  <a:solidFill/>
                </a:uFill>
              </a:rPr>
              <a:t> so optimal solution using    is nearly optimal;</a:t>
            </a:r>
            <a:br>
              <a:rPr sz="2400">
                <a:uFill>
                  <a:solidFill/>
                </a:uFill>
              </a:rPr>
            </a:br>
            <a:r>
              <a:rPr sz="2400">
                <a:uFill>
                  <a:solidFill/>
                </a:uFill>
              </a:rPr>
              <a:t>   small and integral so dynamic programming algorithm II is fast.</a:t>
            </a:r>
          </a:p>
        </p:txBody>
      </p:sp>
      <p:sp>
        <p:nvSpPr>
          <p:cNvPr id="1185" name="Shape 1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60</a:t>
            </a:fld>
            <a:endParaRPr sz="1200"/>
          </a:p>
        </p:txBody>
      </p:sp>
      <p:pic>
        <p:nvPicPr>
          <p:cNvPr id="1186" name="image.pdf"/>
          <p:cNvPicPr/>
          <p:nvPr/>
        </p:nvPicPr>
        <p:blipFill>
          <a:blip r:embed="rId2">
            <a:extLst/>
          </a:blip>
          <a:srcRect t="1470"/>
          <a:stretch>
            <a:fillRect/>
          </a:stretch>
        </p:blipFill>
        <p:spPr>
          <a:xfrm>
            <a:off x="5982812" y="4724400"/>
            <a:ext cx="222358" cy="297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image.pdf"/>
          <p:cNvPicPr/>
          <p:nvPr/>
        </p:nvPicPr>
        <p:blipFill>
          <a:blip r:embed="rId3">
            <a:extLst/>
          </a:blip>
          <a:srcRect l="2220" r="6870"/>
          <a:stretch>
            <a:fillRect/>
          </a:stretch>
        </p:blipFill>
        <p:spPr>
          <a:xfrm>
            <a:off x="8051800" y="4338003"/>
            <a:ext cx="215900" cy="237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8" name="image.pdf"/>
          <p:cNvPicPr/>
          <p:nvPr/>
        </p:nvPicPr>
        <p:blipFill>
          <a:blip r:embed="rId2">
            <a:extLst/>
          </a:blip>
          <a:srcRect t="1470"/>
          <a:stretch>
            <a:fillRect/>
          </a:stretch>
        </p:blipFill>
        <p:spPr>
          <a:xfrm>
            <a:off x="788512" y="6223000"/>
            <a:ext cx="222358" cy="297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9" name="image.pdf"/>
          <p:cNvPicPr/>
          <p:nvPr/>
        </p:nvPicPr>
        <p:blipFill>
          <a:blip r:embed="rId3">
            <a:extLst/>
          </a:blip>
          <a:srcRect l="2220" r="6870"/>
          <a:stretch>
            <a:fillRect/>
          </a:stretch>
        </p:blipFill>
        <p:spPr>
          <a:xfrm>
            <a:off x="2311400" y="5773103"/>
            <a:ext cx="215900" cy="237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0" name="image.pdf"/>
          <p:cNvPicPr/>
          <p:nvPr/>
        </p:nvPicPr>
        <p:blipFill>
          <a:blip r:embed="rId3">
            <a:extLst/>
          </a:blip>
          <a:srcRect l="2220" r="6870"/>
          <a:stretch>
            <a:fillRect/>
          </a:stretch>
        </p:blipFill>
        <p:spPr>
          <a:xfrm>
            <a:off x="7950200" y="5798503"/>
            <a:ext cx="215900" cy="237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1" name="latexit-drag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22793" y="2243179"/>
            <a:ext cx="3815287" cy="624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" grpId="1" build="p" bldLvl="5" animBg="1" advAuto="0"/>
      <p:bldP spid="1186" grpId="2" animBg="1" advAuto="0"/>
      <p:bldP spid="1187" grpId="3" animBg="1" advAuto="0"/>
      <p:bldP spid="1188" grpId="4" animBg="1" advAuto="0"/>
      <p:bldP spid="1189" grpId="5" animBg="1" advAuto="0"/>
      <p:bldP spid="1190" grpId="6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polynomial-time approximation scheme</a:t>
            </a:r>
          </a:p>
        </p:txBody>
      </p:sp>
      <p:sp>
        <p:nvSpPr>
          <p:cNvPr id="1194" name="Shape 11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If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</a:rPr>
              <a:t> is solution found by rounding algorithm and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b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</a:br>
            <a:r>
              <a:rPr sz="2400">
                <a:uFill>
                  <a:solidFill/>
                </a:uFill>
              </a:rPr>
              <a:t>is any other feasible solution, then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>
                <a:uFill>
                  <a:solidFill/>
                </a:uFill>
              </a:rPr>
              <a:t> be any feasible solution satisfying weight constraint. </a:t>
            </a:r>
          </a:p>
        </p:txBody>
      </p:sp>
      <p:sp>
        <p:nvSpPr>
          <p:cNvPr id="1195" name="Shape 1195"/>
          <p:cNvSpPr/>
          <p:nvPr/>
        </p:nvSpPr>
        <p:spPr>
          <a:xfrm>
            <a:off x="8318500" y="5092700"/>
            <a:ext cx="3873500" cy="3149600"/>
          </a:xfrm>
          <a:prstGeom prst="rect">
            <a:avLst/>
          </a:prstGeom>
          <a:solidFill>
            <a:srgbClr val="0048AA">
              <a:alpha val="10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6" name="Shape 1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61</a:t>
            </a:fld>
            <a:endParaRPr sz="1200"/>
          </a:p>
        </p:txBody>
      </p:sp>
      <p:grpSp>
        <p:nvGrpSpPr>
          <p:cNvPr id="1199" name="Group 1199"/>
          <p:cNvGrpSpPr/>
          <p:nvPr/>
        </p:nvGrpSpPr>
        <p:grpSpPr>
          <a:xfrm>
            <a:off x="1223338" y="4762500"/>
            <a:ext cx="5929200" cy="812800"/>
            <a:chOff x="143838" y="0"/>
            <a:chExt cx="5929199" cy="812800"/>
          </a:xfrm>
        </p:grpSpPr>
        <p:sp>
          <p:nvSpPr>
            <p:cNvPr id="1197" name="Shape 1197"/>
            <p:cNvSpPr/>
            <p:nvPr/>
          </p:nvSpPr>
          <p:spPr>
            <a:xfrm>
              <a:off x="4252873" y="55880"/>
              <a:ext cx="182016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solve rounded</a:t>
              </a:r>
            </a:p>
            <a:p>
              <a:pPr lvl="0" algn="l"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instance optimally</a:t>
              </a:r>
            </a:p>
          </p:txBody>
        </p:sp>
        <p:pic>
          <p:nvPicPr>
            <p:cNvPr id="1198" name="latexit-drag.pdf"/>
            <p:cNvPicPr/>
            <p:nvPr/>
          </p:nvPicPr>
          <p:blipFill>
            <a:blip r:embed="rId3">
              <a:extLst/>
            </a:blip>
            <a:srcRect t="16112" b="66009"/>
            <a:stretch>
              <a:fillRect/>
            </a:stretch>
          </p:blipFill>
          <p:spPr>
            <a:xfrm>
              <a:off x="143838" y="0"/>
              <a:ext cx="3662057" cy="812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02" name="Group 1202"/>
          <p:cNvGrpSpPr/>
          <p:nvPr/>
        </p:nvGrpSpPr>
        <p:grpSpPr>
          <a:xfrm>
            <a:off x="1223338" y="5724595"/>
            <a:ext cx="5713910" cy="752406"/>
            <a:chOff x="143838" y="0"/>
            <a:chExt cx="5713909" cy="752404"/>
          </a:xfrm>
        </p:grpSpPr>
        <p:sp>
          <p:nvSpPr>
            <p:cNvPr id="1200" name="Shape 1200"/>
            <p:cNvSpPr/>
            <p:nvPr/>
          </p:nvSpPr>
          <p:spPr>
            <a:xfrm>
              <a:off x="4258867" y="0"/>
              <a:ext cx="1598881" cy="48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never round up</a:t>
              </a:r>
            </a:p>
            <a:p>
              <a:pPr lvl="0" algn="l"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by more than θ</a:t>
              </a:r>
            </a:p>
          </p:txBody>
        </p:sp>
        <p:pic>
          <p:nvPicPr>
            <p:cNvPr id="1201" name="latexit-drag.pdf"/>
            <p:cNvPicPr/>
            <p:nvPr/>
          </p:nvPicPr>
          <p:blipFill>
            <a:blip r:embed="rId3">
              <a:extLst/>
            </a:blip>
            <a:srcRect t="33711" b="50086"/>
            <a:stretch>
              <a:fillRect/>
            </a:stretch>
          </p:blipFill>
          <p:spPr>
            <a:xfrm>
              <a:off x="143838" y="15804"/>
              <a:ext cx="3662057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05" name="Group 1205"/>
          <p:cNvGrpSpPr/>
          <p:nvPr/>
        </p:nvGrpSpPr>
        <p:grpSpPr>
          <a:xfrm>
            <a:off x="1223338" y="6667500"/>
            <a:ext cx="4921851" cy="812800"/>
            <a:chOff x="143838" y="0"/>
            <a:chExt cx="4921850" cy="812800"/>
          </a:xfrm>
        </p:grpSpPr>
        <p:sp>
          <p:nvSpPr>
            <p:cNvPr id="1203" name="Shape 1203"/>
            <p:cNvSpPr/>
            <p:nvPr/>
          </p:nvSpPr>
          <p:spPr>
            <a:xfrm>
              <a:off x="4219219" y="88900"/>
              <a:ext cx="84647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|</a:t>
              </a:r>
              <a:r>
                <a:rPr sz="2000" baseline="-59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2000" baseline="-59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|  ≤  </a:t>
              </a: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n</a:t>
              </a:r>
            </a:p>
          </p:txBody>
        </p:sp>
        <p:pic>
          <p:nvPicPr>
            <p:cNvPr id="1204" name="latexit-drag.pdf"/>
            <p:cNvPicPr/>
            <p:nvPr/>
          </p:nvPicPr>
          <p:blipFill>
            <a:blip r:embed="rId3">
              <a:extLst/>
            </a:blip>
            <a:srcRect t="50472" b="31649"/>
            <a:stretch>
              <a:fillRect/>
            </a:stretch>
          </p:blipFill>
          <p:spPr>
            <a:xfrm>
              <a:off x="143838" y="0"/>
              <a:ext cx="3662057" cy="812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08" name="Group 1208"/>
          <p:cNvGrpSpPr/>
          <p:nvPr/>
        </p:nvGrpSpPr>
        <p:grpSpPr>
          <a:xfrm>
            <a:off x="1223338" y="3814085"/>
            <a:ext cx="5765309" cy="757915"/>
            <a:chOff x="143838" y="334285"/>
            <a:chExt cx="5765308" cy="757914"/>
          </a:xfrm>
        </p:grpSpPr>
        <p:sp>
          <p:nvSpPr>
            <p:cNvPr id="1206" name="Shape 1206"/>
            <p:cNvSpPr/>
            <p:nvPr/>
          </p:nvSpPr>
          <p:spPr>
            <a:xfrm>
              <a:off x="4253371" y="431800"/>
              <a:ext cx="1655776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tabLst>
                  <a:tab pos="1066800" algn="l"/>
                </a:tabLst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600">
                  <a:solidFill>
                    <a:srgbClr val="8D3124"/>
                  </a:solidFill>
                </a:rPr>
                <a:t>always round up</a:t>
              </a:r>
            </a:p>
          </p:txBody>
        </p:sp>
        <p:pic>
          <p:nvPicPr>
            <p:cNvPr id="1207" name="latexit-drag.pdf"/>
            <p:cNvPicPr/>
            <p:nvPr/>
          </p:nvPicPr>
          <p:blipFill>
            <a:blip r:embed="rId3">
              <a:extLst/>
            </a:blip>
            <a:srcRect b="83328"/>
            <a:stretch>
              <a:fillRect/>
            </a:stretch>
          </p:blipFill>
          <p:spPr>
            <a:xfrm>
              <a:off x="143838" y="334285"/>
              <a:ext cx="3662057" cy="7579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11" name="Group 1211"/>
          <p:cNvGrpSpPr/>
          <p:nvPr/>
        </p:nvGrpSpPr>
        <p:grpSpPr>
          <a:xfrm>
            <a:off x="1223338" y="8534400"/>
            <a:ext cx="5831600" cy="753057"/>
            <a:chOff x="143838" y="0"/>
            <a:chExt cx="5831599" cy="753056"/>
          </a:xfrm>
        </p:grpSpPr>
        <p:sp>
          <p:nvSpPr>
            <p:cNvPr id="1209" name="Shape 1209"/>
            <p:cNvSpPr/>
            <p:nvPr/>
          </p:nvSpPr>
          <p:spPr>
            <a:xfrm>
              <a:off x="4268453" y="97366"/>
              <a:ext cx="1706985" cy="346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v</a:t>
              </a:r>
              <a:r>
                <a:rPr sz="2000" i="1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max</a:t>
              </a: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 ≤  2 Σ</a:t>
              </a:r>
              <a:r>
                <a:rPr sz="2000" i="1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i </a:t>
              </a:r>
              <a:r>
                <a:rPr sz="2000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∈ </a:t>
              </a:r>
              <a:r>
                <a:rPr sz="2000" i="1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v</a:t>
              </a:r>
              <a:r>
                <a:rPr sz="2000" i="1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pic>
          <p:nvPicPr>
            <p:cNvPr id="1210" name="latexit-drag.pdf"/>
            <p:cNvPicPr/>
            <p:nvPr/>
          </p:nvPicPr>
          <p:blipFill>
            <a:blip r:embed="rId3">
              <a:extLst/>
            </a:blip>
            <a:srcRect t="83435"/>
            <a:stretch>
              <a:fillRect/>
            </a:stretch>
          </p:blipFill>
          <p:spPr>
            <a:xfrm>
              <a:off x="143838" y="0"/>
              <a:ext cx="3662057" cy="753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14" name="Group 1214"/>
          <p:cNvGrpSpPr/>
          <p:nvPr/>
        </p:nvGrpSpPr>
        <p:grpSpPr>
          <a:xfrm>
            <a:off x="2129531" y="7581900"/>
            <a:ext cx="4632761" cy="782745"/>
            <a:chOff x="0" y="0"/>
            <a:chExt cx="4632759" cy="782744"/>
          </a:xfrm>
        </p:grpSpPr>
        <p:pic>
          <p:nvPicPr>
            <p:cNvPr id="1212" name="latexit-drag.pdf"/>
            <p:cNvPicPr/>
            <p:nvPr/>
          </p:nvPicPr>
          <p:blipFill>
            <a:blip r:embed="rId4">
              <a:extLst/>
            </a:blip>
            <a:srcRect l="23819" t="66609" b="15663"/>
            <a:stretch>
              <a:fillRect/>
            </a:stretch>
          </p:blipFill>
          <p:spPr>
            <a:xfrm>
              <a:off x="0" y="0"/>
              <a:ext cx="2697832" cy="7827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3" name="Shape 1213"/>
            <p:cNvSpPr/>
            <p:nvPr/>
          </p:nvSpPr>
          <p:spPr>
            <a:xfrm>
              <a:off x="3207060" y="171308"/>
              <a:ext cx="1425700" cy="333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 algn="l">
                <a:buFont typeface="Helvetica"/>
                <a:tabLst>
                  <a:tab pos="1066800" algn="l"/>
                </a:tabLst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θ = ε</a:t>
              </a:r>
              <a:r>
                <a:rPr sz="2000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v</a:t>
              </a:r>
              <a:r>
                <a:rPr sz="2000" i="1" baseline="-17399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max</a:t>
              </a:r>
              <a:r>
                <a:rPr sz="2000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 / 2</a:t>
              </a:r>
              <a:r>
                <a:rPr sz="2000" i="1">
                  <a:solidFill>
                    <a:srgbClr val="8D3124"/>
                  </a:solidFill>
                  <a:latin typeface="Times"/>
                  <a:ea typeface="Times"/>
                  <a:cs typeface="Times"/>
                  <a:sym typeface="Times"/>
                </a:rPr>
                <a:t>n</a:t>
              </a:r>
            </a:p>
          </p:txBody>
        </p:sp>
      </p:grpSp>
      <p:pic>
        <p:nvPicPr>
          <p:cNvPr id="1215" name="latexit-drag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45359" y="1900205"/>
            <a:ext cx="2717328" cy="575097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Shape 1216"/>
          <p:cNvSpPr/>
          <p:nvPr/>
        </p:nvSpPr>
        <p:spPr>
          <a:xfrm>
            <a:off x="8547100" y="5295900"/>
            <a:ext cx="227968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sz="1600"/>
              <a:t>choosing </a:t>
            </a:r>
            <a:r>
              <a:rPr sz="2000" i="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latin typeface="Times"/>
                <a:ea typeface="Times"/>
                <a:cs typeface="Times"/>
                <a:sym typeface="Times"/>
              </a:rPr>
              <a:t>* = {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>
                <a:latin typeface="Times"/>
                <a:ea typeface="Times"/>
                <a:cs typeface="Times"/>
                <a:sym typeface="Times"/>
              </a:rPr>
              <a:t> } </a:t>
            </a:r>
          </a:p>
        </p:txBody>
      </p:sp>
      <p:sp>
        <p:nvSpPr>
          <p:cNvPr id="1217" name="Shape 1217"/>
          <p:cNvSpPr/>
          <p:nvPr/>
        </p:nvSpPr>
        <p:spPr>
          <a:xfrm>
            <a:off x="8547100" y="7112000"/>
            <a:ext cx="444297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thus</a:t>
            </a:r>
          </a:p>
        </p:txBody>
      </p:sp>
      <p:pic>
        <p:nvPicPr>
          <p:cNvPr id="1218" name="latexit-drag.pdf"/>
          <p:cNvPicPr/>
          <p:nvPr/>
        </p:nvPicPr>
        <p:blipFill>
          <a:blip r:embed="rId6">
            <a:extLst/>
          </a:blip>
          <a:srcRect b="67426"/>
          <a:stretch>
            <a:fillRect/>
          </a:stretch>
        </p:blipFill>
        <p:spPr>
          <a:xfrm>
            <a:off x="8852972" y="5820588"/>
            <a:ext cx="2985033" cy="620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9" name="latexit-drag.pdf"/>
          <p:cNvPicPr/>
          <p:nvPr/>
        </p:nvPicPr>
        <p:blipFill>
          <a:blip r:embed="rId6">
            <a:extLst/>
          </a:blip>
          <a:srcRect t="32573" b="31170"/>
          <a:stretch>
            <a:fillRect/>
          </a:stretch>
        </p:blipFill>
        <p:spPr>
          <a:xfrm>
            <a:off x="8855115" y="6440757"/>
            <a:ext cx="2985039" cy="690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0" name="latexit-drag.pdf"/>
          <p:cNvPicPr/>
          <p:nvPr/>
        </p:nvPicPr>
        <p:blipFill>
          <a:blip r:embed="rId6">
            <a:extLst/>
          </a:blip>
          <a:srcRect t="70529"/>
          <a:stretch>
            <a:fillRect/>
          </a:stretch>
        </p:blipFill>
        <p:spPr>
          <a:xfrm>
            <a:off x="8855115" y="7388669"/>
            <a:ext cx="2985039" cy="561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1" build="p" animBg="1" advAuto="0"/>
      <p:bldP spid="1195" grpId="8" animBg="1" advAuto="0"/>
      <p:bldP spid="1199" grpId="3" animBg="1" advAuto="0"/>
      <p:bldP spid="1202" grpId="4" animBg="1" advAuto="0"/>
      <p:bldP spid="1205" grpId="5" animBg="1" advAuto="0"/>
      <p:bldP spid="1208" grpId="2" animBg="1" advAuto="0"/>
      <p:bldP spid="1211" grpId="13" animBg="1" advAuto="0"/>
      <p:bldP spid="1214" grpId="6" animBg="1" advAuto="0"/>
      <p:bldP spid="1216" grpId="7" animBg="1" advAuto="0"/>
      <p:bldP spid="1217" grpId="11" animBg="1" advAuto="0"/>
      <p:bldP spid="1218" grpId="9" animBg="1" advAuto="0"/>
      <p:bldP spid="1219" grpId="10" animBg="1" advAuto="0"/>
      <p:bldP spid="1220" grpId="12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Knapsack problem:  polynomial-time approximation scheme</a:t>
            </a:r>
          </a:p>
        </p:txBody>
      </p:sp>
      <p:sp>
        <p:nvSpPr>
          <p:cNvPr id="1225" name="Shape 1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</a:t>
            </a:r>
            <a:r>
              <a:rPr sz="2400"/>
              <a:t>For any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ε &gt; 0</a:t>
            </a:r>
            <a:r>
              <a:rPr sz="2400"/>
              <a:t>, the rounding algorithm computes a feasible solution whose value is within a 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(1 + ε) </a:t>
            </a:r>
            <a:r>
              <a:rPr sz="2400"/>
              <a:t>factor of the optimum in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sz="2400" baseline="305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/ ε)</a:t>
            </a:r>
            <a:r>
              <a:rPr sz="2400">
                <a:uFill>
                  <a:solidFill/>
                </a:uFill>
              </a:rPr>
              <a:t> time.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uFill>
                  <a:solidFill/>
                </a:uFill>
              </a:rPr>
              <a:t/>
            </a:r>
            <a:br>
              <a:rPr sz="2400">
                <a:uFill>
                  <a:solidFill/>
                </a:uFill>
              </a:rPr>
            </a:br>
            <a:r>
              <a:rPr sz="2400">
                <a:solidFill>
                  <a:srgbClr val="0048AA"/>
                </a:solidFill>
              </a:rPr>
              <a:t>Pf.</a:t>
            </a:r>
            <a:endParaRPr sz="2400">
              <a:uFill>
                <a:solidFill/>
              </a:uFill>
            </a:endParaRPr>
          </a:p>
          <a:p>
            <a:pPr lvl="1">
              <a:tabLst>
                <a:tab pos="1244600" algn="l"/>
              </a:tabLst>
              <a:defRPr sz="1800"/>
            </a:pPr>
            <a:r>
              <a:rPr sz="2400">
                <a:uFill>
                  <a:solidFill/>
                </a:uFill>
              </a:rPr>
              <a:t>We have already proved the accuracy bound.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Dynamic program II running time is                ,  where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r>
              <a:rPr sz="2400">
                <a:solidFill>
                  <a:srgbClr val="0048AA"/>
                </a:solidFill>
              </a:rPr>
              <a:t/>
            </a:r>
            <a:br>
              <a:rPr sz="2400">
                <a:solidFill>
                  <a:srgbClr val="0048AA"/>
                </a:solidFill>
              </a:rPr>
            </a:br>
            <a:endParaRPr sz="2400">
              <a:solidFill>
                <a:srgbClr val="0048AA"/>
              </a:solidFill>
            </a:endParaRPr>
          </a:p>
        </p:txBody>
      </p:sp>
      <p:sp>
        <p:nvSpPr>
          <p:cNvPr id="1226" name="Shape 1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62</a:t>
            </a:fld>
            <a:endParaRPr sz="1200"/>
          </a:p>
        </p:txBody>
      </p:sp>
      <p:pic>
        <p:nvPicPr>
          <p:cNvPr id="1227" name="image.pdf"/>
          <p:cNvPicPr/>
          <p:nvPr/>
        </p:nvPicPr>
        <p:blipFill>
          <a:blip r:embed="rId2">
            <a:extLst/>
          </a:blip>
          <a:srcRect l="240" r="441"/>
          <a:stretch>
            <a:fillRect/>
          </a:stretch>
        </p:blipFill>
        <p:spPr>
          <a:xfrm>
            <a:off x="6819900" y="3695700"/>
            <a:ext cx="13970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8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1400" y="4800600"/>
            <a:ext cx="3388925" cy="82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" grpId="1" build="p" bldLvl="5" animBg="1" advAuto="0"/>
      <p:bldP spid="1227" grpId="2" animBg="1" advAuto="0"/>
      <p:bldP spid="1228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 analysis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</a:t>
            </a:r>
            <a:r>
              <a:rPr sz="2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[Graham 1966]</a:t>
            </a:r>
            <a:r>
              <a:rPr sz="2400">
                <a:solidFill>
                  <a:srgbClr val="0048AA"/>
                </a:solidFill>
              </a:rPr>
              <a:t>  </a:t>
            </a:r>
            <a:r>
              <a:rPr sz="2400">
                <a:uFill>
                  <a:solidFill/>
                </a:uFill>
              </a:rPr>
              <a:t>Greedy algorithm is a 2-approximation.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First worst-case analysis of an approximation algorithm.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Need to compare resulting solution with optimal makespan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sz="2400"/>
              <a:t>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1.  </a:t>
            </a:r>
            <a:r>
              <a:rPr sz="2400">
                <a:uFill>
                  <a:solidFill/>
                </a:uFill>
              </a:rPr>
              <a:t>The optimal makespan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*  ≥  max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>
                <a:uFill>
                  <a:solidFill/>
                </a:uFill>
              </a:rPr>
              <a:t>.  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Some machine must process the most time-consuming job.  </a:t>
            </a:r>
            <a:r>
              <a:rPr sz="2400">
                <a:uFill>
                  <a:solidFill/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0048AA"/>
              </a:solidFill>
            </a:endParaRP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Lemma 2.  </a:t>
            </a:r>
            <a:r>
              <a:rPr sz="2400">
                <a:uFill>
                  <a:solidFill/>
                </a:uFill>
              </a:rPr>
              <a:t>The optimal makespan 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The total processing time is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Σ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800" baseline="-19571"/>
              <a:t> 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One of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 machines must do at least a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 /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 fraction of total work.  </a:t>
            </a:r>
            <a:r>
              <a:rPr sz="2400"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7</a:t>
            </a:fld>
            <a:endParaRPr sz="1200"/>
          </a:p>
        </p:txBody>
      </p:sp>
      <p:pic>
        <p:nvPicPr>
          <p:cNvPr id="168" name="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4400" y="5217724"/>
            <a:ext cx="2092961" cy="46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Believe it or not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</a:pPr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8</a:t>
            </a:fld>
            <a:endParaRPr sz="1200"/>
          </a:p>
        </p:txBody>
      </p:sp>
      <p:pic>
        <p:nvPicPr>
          <p:cNvPr id="175" name="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4400" y="5217724"/>
            <a:ext cx="209296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on-graham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0710" y="1663700"/>
            <a:ext cx="9869290" cy="736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44600" algn="l"/>
              </a:tabLst>
            </a:lvl1pPr>
          </a:lstStyle>
          <a:p>
            <a:pPr lvl="0">
              <a:defRPr sz="1800"/>
            </a:pPr>
            <a:r>
              <a:rPr sz="2800"/>
              <a:t>Load balancing:  list scheduling analysis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Theorem.  </a:t>
            </a:r>
            <a:r>
              <a:rPr sz="2400">
                <a:uFill>
                  <a:solidFill/>
                </a:uFill>
              </a:rPr>
              <a:t>Greedy algorithm is a 2-approximation.</a:t>
            </a:r>
          </a:p>
          <a:p>
            <a:pPr lvl="0">
              <a:tabLst>
                <a:tab pos="1244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8AA"/>
                </a:solidFill>
              </a:rPr>
              <a:t>Pf.  </a:t>
            </a:r>
            <a:r>
              <a:rPr sz="2400">
                <a:uFill>
                  <a:solidFill/>
                </a:uFill>
              </a:rPr>
              <a:t>Consider load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400" i="1" baseline="-20250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 of bottleneck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>
                <a:uFill>
                  <a:solidFill/>
                </a:uFill>
              </a:rPr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Let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be last job scheduled on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.</a:t>
            </a:r>
          </a:p>
          <a:p>
            <a:pPr lvl="1">
              <a:tabLst>
                <a:tab pos="1244600" algn="l"/>
              </a:tabLst>
              <a:defRPr sz="1800"/>
            </a:pPr>
            <a:r>
              <a:rPr sz="2400"/>
              <a:t>When job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400"/>
              <a:t> assigned to machine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, </a:t>
            </a:r>
            <a:r>
              <a:rPr sz="2400" i="1">
                <a:uFill>
                  <a:solidFill/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400"/>
              <a:t> had smallest load.</a:t>
            </a:r>
            <a:br>
              <a:rPr sz="2400"/>
            </a:br>
            <a:r>
              <a:rPr sz="2400"/>
              <a:t>Its load before assignment is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⇒  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–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 t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≤ </a:t>
            </a:r>
            <a:r>
              <a:rPr sz="2800" baseline="-19571"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800" baseline="-19571"/>
              <a:t>   </a:t>
            </a:r>
            <a:r>
              <a:rPr sz="2400"/>
              <a:t>for all 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1 ≤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sz="24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2400" i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sz="2400"/>
              <a:t>.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12404115" y="9347200"/>
            <a:ext cx="185370" cy="21595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pPr lvl="0">
              <a:defRPr sz="1800"/>
            </a:pPr>
            <a:fld id="{86CB4B4D-7CA3-9044-876B-883B54F8677D}" type="slidenum">
              <a:rPr sz="1200"/>
              <a:t>9</a:t>
            </a:fld>
            <a:endParaRPr sz="1200"/>
          </a:p>
        </p:txBody>
      </p:sp>
      <p:sp>
        <p:nvSpPr>
          <p:cNvPr id="181" name="Shape 181"/>
          <p:cNvSpPr/>
          <p:nvPr/>
        </p:nvSpPr>
        <p:spPr>
          <a:xfrm>
            <a:off x="1704904" y="6289886"/>
            <a:ext cx="1955801" cy="457201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238500" y="7048500"/>
            <a:ext cx="1498600" cy="460587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644900" y="7775786"/>
            <a:ext cx="3581400" cy="460588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701800" y="7048500"/>
            <a:ext cx="1555609" cy="460587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1701800" y="7775786"/>
            <a:ext cx="1962010" cy="460588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88" name="Group 188"/>
          <p:cNvGrpSpPr/>
          <p:nvPr/>
        </p:nvGrpSpPr>
        <p:grpSpPr>
          <a:xfrm>
            <a:off x="4737100" y="7050193"/>
            <a:ext cx="5702300" cy="457201"/>
            <a:chOff x="0" y="0"/>
            <a:chExt cx="5702300" cy="4572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5702300" cy="457200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lvl="0" algn="l" defTabSz="457200">
                <a:buFont typeface="Helvetica"/>
                <a:tabLst>
                  <a:tab pos="1066800" algn="l"/>
                </a:tabLst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809392" y="117381"/>
              <a:ext cx="74557" cy="2143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buClr>
                  <a:srgbClr val="FFFFFF"/>
                </a:buClr>
                <a:buFont typeface="Helvetica"/>
                <a:tabLst>
                  <a:tab pos="1066800" algn="l"/>
                </a:tabLst>
                <a:defRPr sz="1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uFillTx/>
                </a:defRPr>
              </a:pP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j</a:t>
              </a:r>
            </a:p>
          </p:txBody>
        </p:sp>
      </p:grpSp>
      <p:sp>
        <p:nvSpPr>
          <p:cNvPr id="189" name="Shape 189"/>
          <p:cNvSpPr/>
          <p:nvPr/>
        </p:nvSpPr>
        <p:spPr>
          <a:xfrm>
            <a:off x="3657600" y="6288193"/>
            <a:ext cx="1498600" cy="457201"/>
          </a:xfrm>
          <a:prstGeom prst="rect">
            <a:avLst/>
          </a:prstGeom>
          <a:solidFill>
            <a:srgbClr val="003F83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896100" y="6289886"/>
            <a:ext cx="1625600" cy="457201"/>
          </a:xfrm>
          <a:prstGeom prst="rect">
            <a:avLst/>
          </a:prstGeom>
          <a:solidFill>
            <a:srgbClr val="BABABA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105400" y="6288193"/>
            <a:ext cx="1803400" cy="457201"/>
          </a:xfrm>
          <a:prstGeom prst="rect">
            <a:avLst/>
          </a:prstGeom>
          <a:solidFill>
            <a:srgbClr val="BABABA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226300" y="7777480"/>
            <a:ext cx="2501900" cy="457201"/>
          </a:xfrm>
          <a:prstGeom prst="rect">
            <a:avLst/>
          </a:prstGeom>
          <a:solidFill>
            <a:srgbClr val="BABABA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lvl="0" algn="l" defTabSz="457200">
              <a:buFont typeface="Helvetica"/>
              <a:tabLst>
                <a:tab pos="1066800" algn="l"/>
              </a:tabLst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4737099" y="5549900"/>
            <a:ext cx="1" cy="3098802"/>
          </a:xfrm>
          <a:prstGeom prst="line">
            <a:avLst/>
          </a:prstGeom>
          <a:ln w="31750">
            <a:solidFill/>
            <a:custDash>
              <a:ds d="200000" sp="200000"/>
            </a:custDash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 flipV="1">
            <a:off x="2801055" y="5714462"/>
            <a:ext cx="1" cy="406374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468062" y="5359400"/>
            <a:ext cx="2814219" cy="19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D3124"/>
                </a:solidFill>
              </a:rPr>
              <a:t>blue jobs scheduled before j</a:t>
            </a:r>
          </a:p>
        </p:txBody>
      </p:sp>
      <p:sp>
        <p:nvSpPr>
          <p:cNvPr id="196" name="Shape 196"/>
          <p:cNvSpPr/>
          <p:nvPr/>
        </p:nvSpPr>
        <p:spPr>
          <a:xfrm>
            <a:off x="470778" y="7186789"/>
            <a:ext cx="10224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machine i</a:t>
            </a:r>
          </a:p>
        </p:txBody>
      </p:sp>
      <p:sp>
        <p:nvSpPr>
          <p:cNvPr id="197" name="Shape 197"/>
          <p:cNvSpPr/>
          <p:nvPr/>
        </p:nvSpPr>
        <p:spPr>
          <a:xfrm>
            <a:off x="1724942" y="8992447"/>
            <a:ext cx="9922935" cy="2259"/>
          </a:xfrm>
          <a:prstGeom prst="line">
            <a:avLst/>
          </a:prstGeom>
          <a:ln w="25400">
            <a:solidFill>
              <a:srgbClr val="606060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0618610" y="9182947"/>
            <a:ext cx="18542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lvl="0">
              <a:defRPr sz="1800" b="0"/>
            </a:pPr>
            <a:r>
              <a:rPr sz="1600" b="1"/>
              <a:t>time</a:t>
            </a:r>
          </a:p>
        </p:txBody>
      </p:sp>
      <p:sp>
        <p:nvSpPr>
          <p:cNvPr id="199" name="Shape 199"/>
          <p:cNvSpPr/>
          <p:nvPr/>
        </p:nvSpPr>
        <p:spPr>
          <a:xfrm>
            <a:off x="10056142" y="9208347"/>
            <a:ext cx="6985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L = L</a:t>
            </a:r>
            <a:r>
              <a:rPr b="1" baseline="-5999">
                <a:latin typeface="Lucida Grande"/>
                <a:ea typeface="Lucida Grande"/>
                <a:cs typeface="Lucida Grande"/>
                <a:sym typeface="Lucida Grande"/>
              </a:rPr>
              <a:t>i</a:t>
            </a:r>
          </a:p>
        </p:txBody>
      </p:sp>
      <p:sp>
        <p:nvSpPr>
          <p:cNvPr id="200" name="Shape 200"/>
          <p:cNvSpPr/>
          <p:nvPr/>
        </p:nvSpPr>
        <p:spPr>
          <a:xfrm>
            <a:off x="10401864" y="88645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380348" y="9208347"/>
            <a:ext cx="6985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10668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600"/>
              <a:t>0</a:t>
            </a:r>
          </a:p>
        </p:txBody>
      </p:sp>
      <p:sp>
        <p:nvSpPr>
          <p:cNvPr id="202" name="Shape 202"/>
          <p:cNvSpPr/>
          <p:nvPr/>
        </p:nvSpPr>
        <p:spPr>
          <a:xfrm>
            <a:off x="1724942" y="8864600"/>
            <a:ext cx="2258" cy="230294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406900" y="9220200"/>
            <a:ext cx="698500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tabLst>
                <a:tab pos="1066800" algn="l"/>
              </a:tabLst>
              <a:defRPr sz="1800">
                <a:solidFill>
                  <a:srgbClr val="000000"/>
                </a:solidFill>
              </a:defRPr>
            </a:pP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L</a:t>
            </a:r>
            <a:r>
              <a:rPr b="1" baseline="-5999">
                <a:latin typeface="Lucida Grande"/>
                <a:ea typeface="Lucida Grande"/>
                <a:cs typeface="Lucida Grande"/>
                <a:sym typeface="Lucida Grande"/>
              </a:rPr>
              <a:t>i </a:t>
            </a:r>
            <a:r>
              <a:rPr b="1">
                <a:latin typeface="Lucida Grande"/>
                <a:ea typeface="Lucida Grande"/>
                <a:cs typeface="Lucida Grande"/>
                <a:sym typeface="Lucida Grande"/>
              </a:rPr>
              <a:t>- t</a:t>
            </a:r>
            <a:r>
              <a:rPr b="1" baseline="-5999">
                <a:latin typeface="Lucida Grande"/>
                <a:ea typeface="Lucida Grande"/>
                <a:cs typeface="Lucida Grande"/>
                <a:sym typeface="Lucida Grande"/>
              </a:rPr>
              <a:t>j </a:t>
            </a:r>
          </a:p>
        </p:txBody>
      </p:sp>
      <p:sp>
        <p:nvSpPr>
          <p:cNvPr id="204" name="Shape 204"/>
          <p:cNvSpPr/>
          <p:nvPr/>
        </p:nvSpPr>
        <p:spPr>
          <a:xfrm>
            <a:off x="4750929" y="8877294"/>
            <a:ext cx="1" cy="230305"/>
          </a:xfrm>
          <a:prstGeom prst="line">
            <a:avLst/>
          </a:prstGeom>
          <a:ln w="15875">
            <a:solidFill>
              <a:srgbClr val="60606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>
          <a:alpha val="80000"/>
        </a:srgbClr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Helvetica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1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 Regular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Lucida Sans Regular"/>
            <a:ea typeface="Lucida Sans Regular"/>
            <a:cs typeface="Lucida Sans Regular"/>
            <a:sym typeface="Lucida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4161</Words>
  <Application>Microsoft Office PowerPoint</Application>
  <PresentationFormat>自定义</PresentationFormat>
  <Paragraphs>910</Paragraphs>
  <Slides>62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Futura</vt:lpstr>
      <vt:lpstr>Lucida Grande</vt:lpstr>
      <vt:lpstr>Monaco</vt:lpstr>
      <vt:lpstr>ヒラギノ角ゴ ProN W3</vt:lpstr>
      <vt:lpstr>Helvetica</vt:lpstr>
      <vt:lpstr>Lucida Sans Regular</vt:lpstr>
      <vt:lpstr>Lucida Sans Typewriter</vt:lpstr>
      <vt:lpstr>Symbol</vt:lpstr>
      <vt:lpstr>Times</vt:lpstr>
      <vt:lpstr>Times New Roman</vt:lpstr>
      <vt:lpstr>White</vt:lpstr>
      <vt:lpstr>11.  Approximation Algorithms</vt:lpstr>
      <vt:lpstr>Coping with NP-completeness</vt:lpstr>
      <vt:lpstr>11.  Approximation Algorithms</vt:lpstr>
      <vt:lpstr>Load balancing</vt:lpstr>
      <vt:lpstr>Load balancing on 2 machines is NP-hard</vt:lpstr>
      <vt:lpstr>Load balancing:  list scheduling</vt:lpstr>
      <vt:lpstr>Load balancing:  list scheduling analysis</vt:lpstr>
      <vt:lpstr>Believe it or not</vt:lpstr>
      <vt:lpstr>Load balancing:  list scheduling analysis</vt:lpstr>
      <vt:lpstr>Load balancing:  list scheduling analysis</vt:lpstr>
      <vt:lpstr>Load balancing:  list scheduling analysis</vt:lpstr>
      <vt:lpstr>Load balancing:  list scheduling analysis</vt:lpstr>
      <vt:lpstr>Load balancing:  LPT rule</vt:lpstr>
      <vt:lpstr>Load balancing:  LPT rule</vt:lpstr>
      <vt:lpstr>Load Balancing:  LPT rule</vt:lpstr>
      <vt:lpstr>11.  Approximation Algorithms</vt:lpstr>
      <vt:lpstr>Center selection problem</vt:lpstr>
      <vt:lpstr>Center selection problem</vt:lpstr>
      <vt:lpstr>Center selection example</vt:lpstr>
      <vt:lpstr>Greedy algorithm:  a false start</vt:lpstr>
      <vt:lpstr>Center selection:  greedy algorithm</vt:lpstr>
      <vt:lpstr>Center selection:  analysis of greedy algorithm</vt:lpstr>
      <vt:lpstr>Center selection</vt:lpstr>
      <vt:lpstr>Dominating set reduces to center selection </vt:lpstr>
      <vt:lpstr>11.  Approximation Algorithms</vt:lpstr>
      <vt:lpstr>Weighted vertex cover</vt:lpstr>
      <vt:lpstr>Pricing method</vt:lpstr>
      <vt:lpstr>Pricing method</vt:lpstr>
      <vt:lpstr>Pricing method example</vt:lpstr>
      <vt:lpstr>Pricing method:  analysis</vt:lpstr>
      <vt:lpstr>11.  Approximation Algorithms</vt:lpstr>
      <vt:lpstr>Weighted vertex cover</vt:lpstr>
      <vt:lpstr>Weighted vertex cover:  IP formulation</vt:lpstr>
      <vt:lpstr>Weighted vertex cover:  IP formulation</vt:lpstr>
      <vt:lpstr>Integer programming</vt:lpstr>
      <vt:lpstr>Linear programming</vt:lpstr>
      <vt:lpstr>LP feasible region</vt:lpstr>
      <vt:lpstr>Weighted vertex cover:  LP relaxation</vt:lpstr>
      <vt:lpstr>Weighted vertex cover:  LP rounding algorithm</vt:lpstr>
      <vt:lpstr>Weighted vertex cover inapproximability</vt:lpstr>
      <vt:lpstr>11.  Approximation Algorithms</vt:lpstr>
      <vt:lpstr>Generalized load balancing</vt:lpstr>
      <vt:lpstr>Generalized load balancing:  integer linear program and relaxation</vt:lpstr>
      <vt:lpstr>Generalized load balancing:  lower bounds</vt:lpstr>
      <vt:lpstr>Generalized load balancing:  structure of LP solution</vt:lpstr>
      <vt:lpstr>Generalized load balancing:  rounding</vt:lpstr>
      <vt:lpstr>Generalized load balancing:  analysis</vt:lpstr>
      <vt:lpstr>Generalized load balancing:  analysis</vt:lpstr>
      <vt:lpstr>Generalized load balancing:  flow formulation</vt:lpstr>
      <vt:lpstr>Generalized load balancing:  structure of solution</vt:lpstr>
      <vt:lpstr>Conclusions</vt:lpstr>
      <vt:lpstr>11.  Approximation Algorithms</vt:lpstr>
      <vt:lpstr>Polynomial-time approximation scheme</vt:lpstr>
      <vt:lpstr>Knapsack problem</vt:lpstr>
      <vt:lpstr>Knapsack is NP-complete</vt:lpstr>
      <vt:lpstr>Knapsack problem:  dynamic programming I</vt:lpstr>
      <vt:lpstr>Knapsack problem:  dynamic programming II</vt:lpstr>
      <vt:lpstr>Knapsack problem:  dynamic programming II</vt:lpstr>
      <vt:lpstr>Knapsack problem:  polynomial-time approximation scheme</vt:lpstr>
      <vt:lpstr>Knapsack problem:  polynomial-time approximation scheme</vt:lpstr>
      <vt:lpstr>Knapsack problem:  polynomial-time approximation scheme</vt:lpstr>
      <vt:lpstr>Knapsack problem:  polynomial-time approximation scheme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 Approximation Algorithms</dc:title>
  <cp:lastModifiedBy>etc</cp:lastModifiedBy>
  <cp:revision>4</cp:revision>
  <dcterms:modified xsi:type="dcterms:W3CDTF">2016-12-27T03:16:33Z</dcterms:modified>
</cp:coreProperties>
</file>